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915" r:id="rId1"/>
  </p:sldMasterIdLst>
  <p:notesMasterIdLst>
    <p:notesMasterId r:id="rId48"/>
  </p:notesMasterIdLst>
  <p:handoutMasterIdLst>
    <p:handoutMasterId r:id="rId49"/>
  </p:handoutMasterIdLst>
  <p:sldIdLst>
    <p:sldId id="256" r:id="rId2"/>
    <p:sldId id="348" r:id="rId3"/>
    <p:sldId id="349" r:id="rId4"/>
    <p:sldId id="350" r:id="rId5"/>
    <p:sldId id="351" r:id="rId6"/>
    <p:sldId id="308" r:id="rId7"/>
    <p:sldId id="309" r:id="rId8"/>
    <p:sldId id="310" r:id="rId9"/>
    <p:sldId id="311" r:id="rId10"/>
    <p:sldId id="313" r:id="rId11"/>
    <p:sldId id="314" r:id="rId12"/>
    <p:sldId id="315" r:id="rId13"/>
    <p:sldId id="316" r:id="rId14"/>
    <p:sldId id="317" r:id="rId15"/>
    <p:sldId id="318" r:id="rId16"/>
    <p:sldId id="352" r:id="rId17"/>
    <p:sldId id="263" r:id="rId18"/>
    <p:sldId id="304" r:id="rId19"/>
    <p:sldId id="262" r:id="rId20"/>
    <p:sldId id="321" r:id="rId21"/>
    <p:sldId id="319" r:id="rId22"/>
    <p:sldId id="353" r:id="rId23"/>
    <p:sldId id="320" r:id="rId24"/>
    <p:sldId id="339" r:id="rId25"/>
    <p:sldId id="354" r:id="rId26"/>
    <p:sldId id="306" r:id="rId27"/>
    <p:sldId id="307" r:id="rId28"/>
    <p:sldId id="322" r:id="rId29"/>
    <p:sldId id="340" r:id="rId30"/>
    <p:sldId id="323" r:id="rId31"/>
    <p:sldId id="341" r:id="rId32"/>
    <p:sldId id="342" r:id="rId33"/>
    <p:sldId id="343" r:id="rId34"/>
    <p:sldId id="344" r:id="rId35"/>
    <p:sldId id="345" r:id="rId36"/>
    <p:sldId id="346" r:id="rId37"/>
    <p:sldId id="347" r:id="rId38"/>
    <p:sldId id="332" r:id="rId39"/>
    <p:sldId id="333" r:id="rId40"/>
    <p:sldId id="335" r:id="rId41"/>
    <p:sldId id="297" r:id="rId42"/>
    <p:sldId id="300" r:id="rId43"/>
    <p:sldId id="268" r:id="rId44"/>
    <p:sldId id="269" r:id="rId45"/>
    <p:sldId id="355" r:id="rId46"/>
    <p:sldId id="356" r:id="rId4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D0000"/>
    <a:srgbClr val="222ED5"/>
    <a:srgbClr val="D6ABAD"/>
    <a:srgbClr val="000000"/>
    <a:srgbClr val="5706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749" autoAdjust="0"/>
    <p:restoredTop sz="94640" autoAdjust="0"/>
  </p:normalViewPr>
  <p:slideViewPr>
    <p:cSldViewPr snapToGrid="0" snapToObjects="1">
      <p:cViewPr varScale="1">
        <p:scale>
          <a:sx n="211" d="100"/>
          <a:sy n="211" d="100"/>
        </p:scale>
        <p:origin x="1976" y="2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D88668-5C57-F441-9239-AD42DA6F7062}" type="datetimeFigureOut">
              <a:rPr lang="en-US" smtClean="0"/>
              <a:t>3/17/24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BE0D3A-57B3-F041-85FC-68160A9280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67852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F397C7-9467-EE48-A289-47D00B6C7100}" type="datetimeFigureOut">
              <a:rPr lang="en-US" smtClean="0"/>
              <a:t>3/17/24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0F9B18-71A7-5C4B-8F8F-27DFBCAD95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29826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0F9B18-71A7-5C4B-8F8F-27DFBCAD95E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9042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Build the overlap graph</a:t>
            </a:r>
          </a:p>
          <a:p>
            <a:pPr marL="171450" indent="-171450">
              <a:buFontTx/>
              <a:buChar char="-"/>
            </a:pPr>
            <a:r>
              <a:rPr lang="en-US" dirty="0"/>
              <a:t>Bundle stretches</a:t>
            </a:r>
            <a:r>
              <a:rPr lang="en-US" baseline="0" dirty="0"/>
              <a:t> of the overlap graph into contigs (layout)</a:t>
            </a:r>
          </a:p>
          <a:p>
            <a:pPr marL="171450" indent="-171450">
              <a:buFontTx/>
              <a:buChar char="-"/>
            </a:pPr>
            <a:r>
              <a:rPr lang="en-US" dirty="0"/>
              <a:t>Pick most likely nucleotide sequence for each </a:t>
            </a:r>
            <a:r>
              <a:rPr lang="en-US" dirty="0" err="1"/>
              <a:t>contig</a:t>
            </a:r>
            <a:r>
              <a:rPr lang="en-US" dirty="0"/>
              <a:t> (consensus)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0F9B18-71A7-5C4B-8F8F-27DFBCAD95E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3129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7"/>
          <p:cNvSpPr>
            <a:spLocks noChangeAspect="1" noEditPoints="1"/>
          </p:cNvSpPr>
          <p:nvPr/>
        </p:nvSpPr>
        <p:spPr bwMode="auto">
          <a:xfrm>
            <a:off x="838200" y="1762090"/>
            <a:ext cx="2521776" cy="5095912"/>
          </a:xfrm>
          <a:custGeom>
            <a:avLst/>
            <a:gdLst/>
            <a:ahLst/>
            <a:cxnLst>
              <a:cxn ang="0">
                <a:pos x="687" y="2238"/>
              </a:cxn>
              <a:cxn ang="0">
                <a:pos x="877" y="2192"/>
              </a:cxn>
              <a:cxn ang="0">
                <a:pos x="797" y="2963"/>
              </a:cxn>
              <a:cxn ang="0">
                <a:pos x="1078" y="3026"/>
              </a:cxn>
              <a:cxn ang="0">
                <a:pos x="626" y="2117"/>
              </a:cxn>
              <a:cxn ang="0">
                <a:pos x="749" y="2142"/>
              </a:cxn>
              <a:cxn ang="0">
                <a:pos x="578" y="2052"/>
              </a:cxn>
              <a:cxn ang="0">
                <a:pos x="1866" y="247"/>
              </a:cxn>
              <a:cxn ang="0">
                <a:pos x="1392" y="1037"/>
              </a:cxn>
              <a:cxn ang="0">
                <a:pos x="2006" y="656"/>
              </a:cxn>
              <a:cxn ang="0">
                <a:pos x="1599" y="908"/>
              </a:cxn>
              <a:cxn ang="0">
                <a:pos x="1533" y="1058"/>
              </a:cxn>
              <a:cxn ang="0">
                <a:pos x="2239" y="583"/>
              </a:cxn>
              <a:cxn ang="0">
                <a:pos x="1863" y="1105"/>
              </a:cxn>
              <a:cxn ang="0">
                <a:pos x="2174" y="1621"/>
              </a:cxn>
              <a:cxn ang="0">
                <a:pos x="1801" y="1537"/>
              </a:cxn>
              <a:cxn ang="0">
                <a:pos x="1325" y="1301"/>
              </a:cxn>
              <a:cxn ang="0">
                <a:pos x="1412" y="1835"/>
              </a:cxn>
              <a:cxn ang="0">
                <a:pos x="1213" y="1975"/>
              </a:cxn>
              <a:cxn ang="0">
                <a:pos x="1094" y="4011"/>
              </a:cxn>
              <a:cxn ang="0">
                <a:pos x="1689" y="3264"/>
              </a:cxn>
              <a:cxn ang="0">
                <a:pos x="2404" y="3321"/>
              </a:cxn>
              <a:cxn ang="0">
                <a:pos x="1275" y="3861"/>
              </a:cxn>
              <a:cxn ang="0">
                <a:pos x="1147" y="4865"/>
              </a:cxn>
              <a:cxn ang="0">
                <a:pos x="1045" y="3610"/>
              </a:cxn>
              <a:cxn ang="0">
                <a:pos x="739" y="3818"/>
              </a:cxn>
              <a:cxn ang="0">
                <a:pos x="856" y="4830"/>
              </a:cxn>
              <a:cxn ang="0">
                <a:pos x="638" y="3989"/>
              </a:cxn>
              <a:cxn ang="0">
                <a:pos x="96" y="3777"/>
              </a:cxn>
              <a:cxn ang="0">
                <a:pos x="189" y="3688"/>
              </a:cxn>
              <a:cxn ang="0">
                <a:pos x="523" y="3573"/>
              </a:cxn>
              <a:cxn ang="0">
                <a:pos x="519" y="3333"/>
              </a:cxn>
              <a:cxn ang="0">
                <a:pos x="545" y="3560"/>
              </a:cxn>
              <a:cxn ang="0">
                <a:pos x="712" y="3397"/>
              </a:cxn>
              <a:cxn ang="0">
                <a:pos x="625" y="2944"/>
              </a:cxn>
              <a:cxn ang="0">
                <a:pos x="593" y="2341"/>
              </a:cxn>
              <a:cxn ang="0">
                <a:pos x="156" y="2437"/>
              </a:cxn>
              <a:cxn ang="0">
                <a:pos x="108" y="2289"/>
              </a:cxn>
              <a:cxn ang="0">
                <a:pos x="451" y="2291"/>
              </a:cxn>
              <a:cxn ang="0">
                <a:pos x="109" y="2016"/>
              </a:cxn>
              <a:cxn ang="0">
                <a:pos x="211" y="1975"/>
              </a:cxn>
              <a:cxn ang="0">
                <a:pos x="284" y="1847"/>
              </a:cxn>
              <a:cxn ang="0">
                <a:pos x="542" y="2073"/>
              </a:cxn>
              <a:cxn ang="0">
                <a:pos x="255" y="1764"/>
              </a:cxn>
              <a:cxn ang="0">
                <a:pos x="407" y="1769"/>
              </a:cxn>
              <a:cxn ang="0">
                <a:pos x="540" y="1810"/>
              </a:cxn>
              <a:cxn ang="0">
                <a:pos x="566" y="1580"/>
              </a:cxn>
              <a:cxn ang="0">
                <a:pos x="650" y="1747"/>
              </a:cxn>
              <a:cxn ang="0">
                <a:pos x="827" y="2199"/>
              </a:cxn>
              <a:cxn ang="0">
                <a:pos x="830" y="1779"/>
              </a:cxn>
              <a:cxn ang="0">
                <a:pos x="924" y="1648"/>
              </a:cxn>
              <a:cxn ang="0">
                <a:pos x="915" y="2016"/>
              </a:cxn>
              <a:cxn ang="0">
                <a:pos x="1299" y="1263"/>
              </a:cxn>
              <a:cxn ang="0">
                <a:pos x="970" y="965"/>
              </a:cxn>
              <a:cxn ang="0">
                <a:pos x="311" y="656"/>
              </a:cxn>
              <a:cxn ang="0">
                <a:pos x="772" y="659"/>
              </a:cxn>
              <a:cxn ang="0">
                <a:pos x="1153" y="871"/>
              </a:cxn>
              <a:cxn ang="0">
                <a:pos x="628" y="314"/>
              </a:cxn>
              <a:cxn ang="0">
                <a:pos x="1203" y="552"/>
              </a:cxn>
              <a:cxn ang="0">
                <a:pos x="1369" y="703"/>
              </a:cxn>
              <a:cxn ang="0">
                <a:pos x="1747" y="38"/>
              </a:cxn>
            </a:cxnLst>
            <a:rect l="0" t="0" r="r" b="b"/>
            <a:pathLst>
              <a:path w="2409" h="4865">
                <a:moveTo>
                  <a:pt x="414" y="2058"/>
                </a:moveTo>
                <a:lnTo>
                  <a:pt x="482" y="2173"/>
                </a:lnTo>
                <a:lnTo>
                  <a:pt x="503" y="2207"/>
                </a:lnTo>
                <a:lnTo>
                  <a:pt x="523" y="2242"/>
                </a:lnTo>
                <a:lnTo>
                  <a:pt x="538" y="2269"/>
                </a:lnTo>
                <a:lnTo>
                  <a:pt x="547" y="2282"/>
                </a:lnTo>
                <a:lnTo>
                  <a:pt x="559" y="2292"/>
                </a:lnTo>
                <a:lnTo>
                  <a:pt x="606" y="2323"/>
                </a:lnTo>
                <a:lnTo>
                  <a:pt x="618" y="2332"/>
                </a:lnTo>
                <a:lnTo>
                  <a:pt x="637" y="2344"/>
                </a:lnTo>
                <a:lnTo>
                  <a:pt x="657" y="2360"/>
                </a:lnTo>
                <a:lnTo>
                  <a:pt x="705" y="2392"/>
                </a:lnTo>
                <a:lnTo>
                  <a:pt x="728" y="2407"/>
                </a:lnTo>
                <a:lnTo>
                  <a:pt x="749" y="2420"/>
                </a:lnTo>
                <a:lnTo>
                  <a:pt x="765" y="2429"/>
                </a:lnTo>
                <a:lnTo>
                  <a:pt x="762" y="2392"/>
                </a:lnTo>
                <a:lnTo>
                  <a:pt x="755" y="2354"/>
                </a:lnTo>
                <a:lnTo>
                  <a:pt x="744" y="2326"/>
                </a:lnTo>
                <a:lnTo>
                  <a:pt x="730" y="2298"/>
                </a:lnTo>
                <a:lnTo>
                  <a:pt x="687" y="2238"/>
                </a:lnTo>
                <a:lnTo>
                  <a:pt x="643" y="2180"/>
                </a:lnTo>
                <a:lnTo>
                  <a:pt x="597" y="2123"/>
                </a:lnTo>
                <a:lnTo>
                  <a:pt x="590" y="2112"/>
                </a:lnTo>
                <a:lnTo>
                  <a:pt x="582" y="2105"/>
                </a:lnTo>
                <a:lnTo>
                  <a:pt x="573" y="2101"/>
                </a:lnTo>
                <a:lnTo>
                  <a:pt x="560" y="2099"/>
                </a:lnTo>
                <a:lnTo>
                  <a:pt x="537" y="2095"/>
                </a:lnTo>
                <a:lnTo>
                  <a:pt x="512" y="2086"/>
                </a:lnTo>
                <a:lnTo>
                  <a:pt x="488" y="2078"/>
                </a:lnTo>
                <a:lnTo>
                  <a:pt x="414" y="2058"/>
                </a:lnTo>
                <a:close/>
                <a:moveTo>
                  <a:pt x="1172" y="1997"/>
                </a:moveTo>
                <a:lnTo>
                  <a:pt x="1051" y="2064"/>
                </a:lnTo>
                <a:lnTo>
                  <a:pt x="1011" y="2086"/>
                </a:lnTo>
                <a:lnTo>
                  <a:pt x="973" y="2108"/>
                </a:lnTo>
                <a:lnTo>
                  <a:pt x="957" y="2115"/>
                </a:lnTo>
                <a:lnTo>
                  <a:pt x="940" y="2124"/>
                </a:lnTo>
                <a:lnTo>
                  <a:pt x="926" y="2133"/>
                </a:lnTo>
                <a:lnTo>
                  <a:pt x="914" y="2145"/>
                </a:lnTo>
                <a:lnTo>
                  <a:pt x="896" y="2168"/>
                </a:lnTo>
                <a:lnTo>
                  <a:pt x="877" y="2192"/>
                </a:lnTo>
                <a:lnTo>
                  <a:pt x="856" y="2221"/>
                </a:lnTo>
                <a:lnTo>
                  <a:pt x="836" y="2252"/>
                </a:lnTo>
                <a:lnTo>
                  <a:pt x="820" y="2283"/>
                </a:lnTo>
                <a:lnTo>
                  <a:pt x="809" y="2307"/>
                </a:lnTo>
                <a:lnTo>
                  <a:pt x="802" y="2331"/>
                </a:lnTo>
                <a:lnTo>
                  <a:pt x="800" y="2336"/>
                </a:lnTo>
                <a:lnTo>
                  <a:pt x="800" y="2351"/>
                </a:lnTo>
                <a:lnTo>
                  <a:pt x="799" y="2372"/>
                </a:lnTo>
                <a:lnTo>
                  <a:pt x="796" y="2394"/>
                </a:lnTo>
                <a:lnTo>
                  <a:pt x="793" y="2444"/>
                </a:lnTo>
                <a:lnTo>
                  <a:pt x="792" y="2465"/>
                </a:lnTo>
                <a:lnTo>
                  <a:pt x="790" y="2481"/>
                </a:lnTo>
                <a:lnTo>
                  <a:pt x="780" y="2593"/>
                </a:lnTo>
                <a:lnTo>
                  <a:pt x="769" y="2704"/>
                </a:lnTo>
                <a:lnTo>
                  <a:pt x="768" y="2735"/>
                </a:lnTo>
                <a:lnTo>
                  <a:pt x="765" y="2788"/>
                </a:lnTo>
                <a:lnTo>
                  <a:pt x="761" y="2844"/>
                </a:lnTo>
                <a:lnTo>
                  <a:pt x="761" y="2898"/>
                </a:lnTo>
                <a:lnTo>
                  <a:pt x="764" y="2951"/>
                </a:lnTo>
                <a:lnTo>
                  <a:pt x="797" y="2963"/>
                </a:lnTo>
                <a:lnTo>
                  <a:pt x="831" y="2981"/>
                </a:lnTo>
                <a:lnTo>
                  <a:pt x="862" y="3004"/>
                </a:lnTo>
                <a:lnTo>
                  <a:pt x="893" y="3032"/>
                </a:lnTo>
                <a:lnTo>
                  <a:pt x="920" y="3069"/>
                </a:lnTo>
                <a:lnTo>
                  <a:pt x="943" y="3105"/>
                </a:lnTo>
                <a:lnTo>
                  <a:pt x="968" y="3143"/>
                </a:lnTo>
                <a:lnTo>
                  <a:pt x="991" y="3181"/>
                </a:lnTo>
                <a:lnTo>
                  <a:pt x="1010" y="3224"/>
                </a:lnTo>
                <a:lnTo>
                  <a:pt x="1029" y="3284"/>
                </a:lnTo>
                <a:lnTo>
                  <a:pt x="1042" y="3349"/>
                </a:lnTo>
                <a:lnTo>
                  <a:pt x="1050" y="3417"/>
                </a:lnTo>
                <a:lnTo>
                  <a:pt x="1050" y="3422"/>
                </a:lnTo>
                <a:lnTo>
                  <a:pt x="1051" y="3426"/>
                </a:lnTo>
                <a:lnTo>
                  <a:pt x="1054" y="3349"/>
                </a:lnTo>
                <a:lnTo>
                  <a:pt x="1058" y="3277"/>
                </a:lnTo>
                <a:lnTo>
                  <a:pt x="1063" y="3212"/>
                </a:lnTo>
                <a:lnTo>
                  <a:pt x="1067" y="3155"/>
                </a:lnTo>
                <a:lnTo>
                  <a:pt x="1070" y="3115"/>
                </a:lnTo>
                <a:lnTo>
                  <a:pt x="1075" y="3072"/>
                </a:lnTo>
                <a:lnTo>
                  <a:pt x="1078" y="3026"/>
                </a:lnTo>
                <a:lnTo>
                  <a:pt x="1082" y="2975"/>
                </a:lnTo>
                <a:lnTo>
                  <a:pt x="1086" y="2919"/>
                </a:lnTo>
                <a:lnTo>
                  <a:pt x="1091" y="2855"/>
                </a:lnTo>
                <a:lnTo>
                  <a:pt x="1097" y="2786"/>
                </a:lnTo>
                <a:lnTo>
                  <a:pt x="1103" y="2708"/>
                </a:lnTo>
                <a:lnTo>
                  <a:pt x="1111" y="2593"/>
                </a:lnTo>
                <a:lnTo>
                  <a:pt x="1119" y="2479"/>
                </a:lnTo>
                <a:lnTo>
                  <a:pt x="1126" y="2364"/>
                </a:lnTo>
                <a:lnTo>
                  <a:pt x="1138" y="2249"/>
                </a:lnTo>
                <a:lnTo>
                  <a:pt x="1172" y="1997"/>
                </a:lnTo>
                <a:close/>
                <a:moveTo>
                  <a:pt x="621" y="1990"/>
                </a:moveTo>
                <a:lnTo>
                  <a:pt x="619" y="1991"/>
                </a:lnTo>
                <a:lnTo>
                  <a:pt x="616" y="2012"/>
                </a:lnTo>
                <a:lnTo>
                  <a:pt x="613" y="2034"/>
                </a:lnTo>
                <a:lnTo>
                  <a:pt x="610" y="2049"/>
                </a:lnTo>
                <a:lnTo>
                  <a:pt x="606" y="2064"/>
                </a:lnTo>
                <a:lnTo>
                  <a:pt x="604" y="2078"/>
                </a:lnTo>
                <a:lnTo>
                  <a:pt x="609" y="2092"/>
                </a:lnTo>
                <a:lnTo>
                  <a:pt x="618" y="2105"/>
                </a:lnTo>
                <a:lnTo>
                  <a:pt x="626" y="2117"/>
                </a:lnTo>
                <a:lnTo>
                  <a:pt x="659" y="2167"/>
                </a:lnTo>
                <a:lnTo>
                  <a:pt x="691" y="2211"/>
                </a:lnTo>
                <a:lnTo>
                  <a:pt x="727" y="2255"/>
                </a:lnTo>
                <a:lnTo>
                  <a:pt x="731" y="2261"/>
                </a:lnTo>
                <a:lnTo>
                  <a:pt x="737" y="2270"/>
                </a:lnTo>
                <a:lnTo>
                  <a:pt x="752" y="2291"/>
                </a:lnTo>
                <a:lnTo>
                  <a:pt x="761" y="2300"/>
                </a:lnTo>
                <a:lnTo>
                  <a:pt x="768" y="2304"/>
                </a:lnTo>
                <a:lnTo>
                  <a:pt x="775" y="2304"/>
                </a:lnTo>
                <a:lnTo>
                  <a:pt x="781" y="2298"/>
                </a:lnTo>
                <a:lnTo>
                  <a:pt x="787" y="2285"/>
                </a:lnTo>
                <a:lnTo>
                  <a:pt x="796" y="2270"/>
                </a:lnTo>
                <a:lnTo>
                  <a:pt x="805" y="2257"/>
                </a:lnTo>
                <a:lnTo>
                  <a:pt x="811" y="2242"/>
                </a:lnTo>
                <a:lnTo>
                  <a:pt x="812" y="2229"/>
                </a:lnTo>
                <a:lnTo>
                  <a:pt x="806" y="2214"/>
                </a:lnTo>
                <a:lnTo>
                  <a:pt x="796" y="2201"/>
                </a:lnTo>
                <a:lnTo>
                  <a:pt x="786" y="2189"/>
                </a:lnTo>
                <a:lnTo>
                  <a:pt x="767" y="2165"/>
                </a:lnTo>
                <a:lnTo>
                  <a:pt x="749" y="2142"/>
                </a:lnTo>
                <a:lnTo>
                  <a:pt x="713" y="2101"/>
                </a:lnTo>
                <a:lnTo>
                  <a:pt x="680" y="2059"/>
                </a:lnTo>
                <a:lnTo>
                  <a:pt x="641" y="2012"/>
                </a:lnTo>
                <a:lnTo>
                  <a:pt x="640" y="2009"/>
                </a:lnTo>
                <a:lnTo>
                  <a:pt x="632" y="2002"/>
                </a:lnTo>
                <a:lnTo>
                  <a:pt x="629" y="1997"/>
                </a:lnTo>
                <a:lnTo>
                  <a:pt x="626" y="1994"/>
                </a:lnTo>
                <a:lnTo>
                  <a:pt x="624" y="1993"/>
                </a:lnTo>
                <a:lnTo>
                  <a:pt x="621" y="1990"/>
                </a:lnTo>
                <a:close/>
                <a:moveTo>
                  <a:pt x="588" y="1972"/>
                </a:moveTo>
                <a:lnTo>
                  <a:pt x="575" y="1974"/>
                </a:lnTo>
                <a:lnTo>
                  <a:pt x="569" y="1974"/>
                </a:lnTo>
                <a:lnTo>
                  <a:pt x="559" y="1975"/>
                </a:lnTo>
                <a:lnTo>
                  <a:pt x="545" y="1975"/>
                </a:lnTo>
                <a:lnTo>
                  <a:pt x="535" y="1977"/>
                </a:lnTo>
                <a:lnTo>
                  <a:pt x="526" y="1977"/>
                </a:lnTo>
                <a:lnTo>
                  <a:pt x="522" y="1975"/>
                </a:lnTo>
                <a:lnTo>
                  <a:pt x="537" y="1999"/>
                </a:lnTo>
                <a:lnTo>
                  <a:pt x="572" y="2046"/>
                </a:lnTo>
                <a:lnTo>
                  <a:pt x="578" y="2052"/>
                </a:lnTo>
                <a:lnTo>
                  <a:pt x="582" y="2050"/>
                </a:lnTo>
                <a:lnTo>
                  <a:pt x="587" y="2043"/>
                </a:lnTo>
                <a:lnTo>
                  <a:pt x="590" y="2034"/>
                </a:lnTo>
                <a:lnTo>
                  <a:pt x="591" y="2024"/>
                </a:lnTo>
                <a:lnTo>
                  <a:pt x="593" y="2015"/>
                </a:lnTo>
                <a:lnTo>
                  <a:pt x="597" y="1997"/>
                </a:lnTo>
                <a:lnTo>
                  <a:pt x="598" y="1988"/>
                </a:lnTo>
                <a:lnTo>
                  <a:pt x="598" y="1980"/>
                </a:lnTo>
                <a:lnTo>
                  <a:pt x="596" y="1975"/>
                </a:lnTo>
                <a:lnTo>
                  <a:pt x="588" y="1972"/>
                </a:lnTo>
                <a:close/>
                <a:moveTo>
                  <a:pt x="1862" y="0"/>
                </a:moveTo>
                <a:lnTo>
                  <a:pt x="1866" y="5"/>
                </a:lnTo>
                <a:lnTo>
                  <a:pt x="1869" y="19"/>
                </a:lnTo>
                <a:lnTo>
                  <a:pt x="1871" y="39"/>
                </a:lnTo>
                <a:lnTo>
                  <a:pt x="1872" y="66"/>
                </a:lnTo>
                <a:lnTo>
                  <a:pt x="1874" y="97"/>
                </a:lnTo>
                <a:lnTo>
                  <a:pt x="1874" y="129"/>
                </a:lnTo>
                <a:lnTo>
                  <a:pt x="1871" y="194"/>
                </a:lnTo>
                <a:lnTo>
                  <a:pt x="1869" y="222"/>
                </a:lnTo>
                <a:lnTo>
                  <a:pt x="1866" y="247"/>
                </a:lnTo>
                <a:lnTo>
                  <a:pt x="1863" y="265"/>
                </a:lnTo>
                <a:lnTo>
                  <a:pt x="1850" y="311"/>
                </a:lnTo>
                <a:lnTo>
                  <a:pt x="1831" y="353"/>
                </a:lnTo>
                <a:lnTo>
                  <a:pt x="1806" y="393"/>
                </a:lnTo>
                <a:lnTo>
                  <a:pt x="1779" y="432"/>
                </a:lnTo>
                <a:lnTo>
                  <a:pt x="1720" y="505"/>
                </a:lnTo>
                <a:lnTo>
                  <a:pt x="1667" y="570"/>
                </a:lnTo>
                <a:lnTo>
                  <a:pt x="1555" y="697"/>
                </a:lnTo>
                <a:lnTo>
                  <a:pt x="1504" y="763"/>
                </a:lnTo>
                <a:lnTo>
                  <a:pt x="1492" y="779"/>
                </a:lnTo>
                <a:lnTo>
                  <a:pt x="1478" y="802"/>
                </a:lnTo>
                <a:lnTo>
                  <a:pt x="1461" y="825"/>
                </a:lnTo>
                <a:lnTo>
                  <a:pt x="1445" y="852"/>
                </a:lnTo>
                <a:lnTo>
                  <a:pt x="1409" y="905"/>
                </a:lnTo>
                <a:lnTo>
                  <a:pt x="1393" y="927"/>
                </a:lnTo>
                <a:lnTo>
                  <a:pt x="1380" y="945"/>
                </a:lnTo>
                <a:lnTo>
                  <a:pt x="1368" y="958"/>
                </a:lnTo>
                <a:lnTo>
                  <a:pt x="1364" y="1080"/>
                </a:lnTo>
                <a:lnTo>
                  <a:pt x="1378" y="1058"/>
                </a:lnTo>
                <a:lnTo>
                  <a:pt x="1392" y="1037"/>
                </a:lnTo>
                <a:lnTo>
                  <a:pt x="1403" y="1020"/>
                </a:lnTo>
                <a:lnTo>
                  <a:pt x="1436" y="955"/>
                </a:lnTo>
                <a:lnTo>
                  <a:pt x="1461" y="912"/>
                </a:lnTo>
                <a:lnTo>
                  <a:pt x="1486" y="871"/>
                </a:lnTo>
                <a:lnTo>
                  <a:pt x="1512" y="827"/>
                </a:lnTo>
                <a:lnTo>
                  <a:pt x="1540" y="784"/>
                </a:lnTo>
                <a:lnTo>
                  <a:pt x="1570" y="743"/>
                </a:lnTo>
                <a:lnTo>
                  <a:pt x="1602" y="706"/>
                </a:lnTo>
                <a:lnTo>
                  <a:pt x="1638" y="673"/>
                </a:lnTo>
                <a:lnTo>
                  <a:pt x="1676" y="647"/>
                </a:lnTo>
                <a:lnTo>
                  <a:pt x="1716" y="628"/>
                </a:lnTo>
                <a:lnTo>
                  <a:pt x="1757" y="614"/>
                </a:lnTo>
                <a:lnTo>
                  <a:pt x="1797" y="607"/>
                </a:lnTo>
                <a:lnTo>
                  <a:pt x="1838" y="605"/>
                </a:lnTo>
                <a:lnTo>
                  <a:pt x="1890" y="614"/>
                </a:lnTo>
                <a:lnTo>
                  <a:pt x="1940" y="632"/>
                </a:lnTo>
                <a:lnTo>
                  <a:pt x="1953" y="636"/>
                </a:lnTo>
                <a:lnTo>
                  <a:pt x="1969" y="642"/>
                </a:lnTo>
                <a:lnTo>
                  <a:pt x="1989" y="650"/>
                </a:lnTo>
                <a:lnTo>
                  <a:pt x="2006" y="656"/>
                </a:lnTo>
                <a:lnTo>
                  <a:pt x="2021" y="662"/>
                </a:lnTo>
                <a:lnTo>
                  <a:pt x="2033" y="664"/>
                </a:lnTo>
                <a:lnTo>
                  <a:pt x="2037" y="667"/>
                </a:lnTo>
                <a:lnTo>
                  <a:pt x="2034" y="669"/>
                </a:lnTo>
                <a:lnTo>
                  <a:pt x="2027" y="672"/>
                </a:lnTo>
                <a:lnTo>
                  <a:pt x="2017" y="676"/>
                </a:lnTo>
                <a:lnTo>
                  <a:pt x="1990" y="688"/>
                </a:lnTo>
                <a:lnTo>
                  <a:pt x="1978" y="694"/>
                </a:lnTo>
                <a:lnTo>
                  <a:pt x="1968" y="698"/>
                </a:lnTo>
                <a:lnTo>
                  <a:pt x="1950" y="710"/>
                </a:lnTo>
                <a:lnTo>
                  <a:pt x="1931" y="722"/>
                </a:lnTo>
                <a:lnTo>
                  <a:pt x="1906" y="735"/>
                </a:lnTo>
                <a:lnTo>
                  <a:pt x="1876" y="753"/>
                </a:lnTo>
                <a:lnTo>
                  <a:pt x="1843" y="771"/>
                </a:lnTo>
                <a:lnTo>
                  <a:pt x="1806" y="791"/>
                </a:lnTo>
                <a:lnTo>
                  <a:pt x="1766" y="813"/>
                </a:lnTo>
                <a:lnTo>
                  <a:pt x="1725" y="836"/>
                </a:lnTo>
                <a:lnTo>
                  <a:pt x="1683" y="859"/>
                </a:lnTo>
                <a:lnTo>
                  <a:pt x="1641" y="884"/>
                </a:lnTo>
                <a:lnTo>
                  <a:pt x="1599" y="908"/>
                </a:lnTo>
                <a:lnTo>
                  <a:pt x="1560" y="933"/>
                </a:lnTo>
                <a:lnTo>
                  <a:pt x="1521" y="956"/>
                </a:lnTo>
                <a:lnTo>
                  <a:pt x="1487" y="979"/>
                </a:lnTo>
                <a:lnTo>
                  <a:pt x="1456" y="999"/>
                </a:lnTo>
                <a:lnTo>
                  <a:pt x="1431" y="1020"/>
                </a:lnTo>
                <a:lnTo>
                  <a:pt x="1411" y="1037"/>
                </a:lnTo>
                <a:lnTo>
                  <a:pt x="1397" y="1054"/>
                </a:lnTo>
                <a:lnTo>
                  <a:pt x="1387" y="1067"/>
                </a:lnTo>
                <a:lnTo>
                  <a:pt x="1378" y="1083"/>
                </a:lnTo>
                <a:lnTo>
                  <a:pt x="1368" y="1102"/>
                </a:lnTo>
                <a:lnTo>
                  <a:pt x="1359" y="1120"/>
                </a:lnTo>
                <a:lnTo>
                  <a:pt x="1359" y="1124"/>
                </a:lnTo>
                <a:lnTo>
                  <a:pt x="1361" y="1127"/>
                </a:lnTo>
                <a:lnTo>
                  <a:pt x="1362" y="1129"/>
                </a:lnTo>
                <a:lnTo>
                  <a:pt x="1364" y="1132"/>
                </a:lnTo>
                <a:lnTo>
                  <a:pt x="1368" y="1124"/>
                </a:lnTo>
                <a:lnTo>
                  <a:pt x="1414" y="1114"/>
                </a:lnTo>
                <a:lnTo>
                  <a:pt x="1456" y="1099"/>
                </a:lnTo>
                <a:lnTo>
                  <a:pt x="1496" y="1080"/>
                </a:lnTo>
                <a:lnTo>
                  <a:pt x="1533" y="1058"/>
                </a:lnTo>
                <a:lnTo>
                  <a:pt x="1567" y="1035"/>
                </a:lnTo>
                <a:lnTo>
                  <a:pt x="1635" y="984"/>
                </a:lnTo>
                <a:lnTo>
                  <a:pt x="1670" y="959"/>
                </a:lnTo>
                <a:lnTo>
                  <a:pt x="1705" y="937"/>
                </a:lnTo>
                <a:lnTo>
                  <a:pt x="1747" y="909"/>
                </a:lnTo>
                <a:lnTo>
                  <a:pt x="1787" y="878"/>
                </a:lnTo>
                <a:lnTo>
                  <a:pt x="1823" y="844"/>
                </a:lnTo>
                <a:lnTo>
                  <a:pt x="1860" y="812"/>
                </a:lnTo>
                <a:lnTo>
                  <a:pt x="1900" y="782"/>
                </a:lnTo>
                <a:lnTo>
                  <a:pt x="1959" y="747"/>
                </a:lnTo>
                <a:lnTo>
                  <a:pt x="2021" y="715"/>
                </a:lnTo>
                <a:lnTo>
                  <a:pt x="2151" y="653"/>
                </a:lnTo>
                <a:lnTo>
                  <a:pt x="2157" y="650"/>
                </a:lnTo>
                <a:lnTo>
                  <a:pt x="2165" y="642"/>
                </a:lnTo>
                <a:lnTo>
                  <a:pt x="2192" y="622"/>
                </a:lnTo>
                <a:lnTo>
                  <a:pt x="2205" y="610"/>
                </a:lnTo>
                <a:lnTo>
                  <a:pt x="2218" y="600"/>
                </a:lnTo>
                <a:lnTo>
                  <a:pt x="2229" y="591"/>
                </a:lnTo>
                <a:lnTo>
                  <a:pt x="2236" y="585"/>
                </a:lnTo>
                <a:lnTo>
                  <a:pt x="2239" y="583"/>
                </a:lnTo>
                <a:lnTo>
                  <a:pt x="2239" y="588"/>
                </a:lnTo>
                <a:lnTo>
                  <a:pt x="2236" y="595"/>
                </a:lnTo>
                <a:lnTo>
                  <a:pt x="2232" y="603"/>
                </a:lnTo>
                <a:lnTo>
                  <a:pt x="2229" y="607"/>
                </a:lnTo>
                <a:lnTo>
                  <a:pt x="2221" y="629"/>
                </a:lnTo>
                <a:lnTo>
                  <a:pt x="2218" y="653"/>
                </a:lnTo>
                <a:lnTo>
                  <a:pt x="2220" y="676"/>
                </a:lnTo>
                <a:lnTo>
                  <a:pt x="2221" y="701"/>
                </a:lnTo>
                <a:lnTo>
                  <a:pt x="2221" y="725"/>
                </a:lnTo>
                <a:lnTo>
                  <a:pt x="2216" y="774"/>
                </a:lnTo>
                <a:lnTo>
                  <a:pt x="2205" y="819"/>
                </a:lnTo>
                <a:lnTo>
                  <a:pt x="2189" y="865"/>
                </a:lnTo>
                <a:lnTo>
                  <a:pt x="2167" y="908"/>
                </a:lnTo>
                <a:lnTo>
                  <a:pt x="2139" y="948"/>
                </a:lnTo>
                <a:lnTo>
                  <a:pt x="2105" y="983"/>
                </a:lnTo>
                <a:lnTo>
                  <a:pt x="2067" y="1017"/>
                </a:lnTo>
                <a:lnTo>
                  <a:pt x="2022" y="1045"/>
                </a:lnTo>
                <a:lnTo>
                  <a:pt x="1974" y="1070"/>
                </a:lnTo>
                <a:lnTo>
                  <a:pt x="1921" y="1091"/>
                </a:lnTo>
                <a:lnTo>
                  <a:pt x="1863" y="1105"/>
                </a:lnTo>
                <a:lnTo>
                  <a:pt x="1803" y="1116"/>
                </a:lnTo>
                <a:lnTo>
                  <a:pt x="1739" y="1123"/>
                </a:lnTo>
                <a:lnTo>
                  <a:pt x="1677" y="1127"/>
                </a:lnTo>
                <a:lnTo>
                  <a:pt x="1617" y="1132"/>
                </a:lnTo>
                <a:lnTo>
                  <a:pt x="1679" y="1136"/>
                </a:lnTo>
                <a:lnTo>
                  <a:pt x="1732" y="1144"/>
                </a:lnTo>
                <a:lnTo>
                  <a:pt x="1784" y="1154"/>
                </a:lnTo>
                <a:lnTo>
                  <a:pt x="1834" y="1167"/>
                </a:lnTo>
                <a:lnTo>
                  <a:pt x="1881" y="1185"/>
                </a:lnTo>
                <a:lnTo>
                  <a:pt x="1924" y="1207"/>
                </a:lnTo>
                <a:lnTo>
                  <a:pt x="1971" y="1239"/>
                </a:lnTo>
                <a:lnTo>
                  <a:pt x="2014" y="1276"/>
                </a:lnTo>
                <a:lnTo>
                  <a:pt x="2049" y="1316"/>
                </a:lnTo>
                <a:lnTo>
                  <a:pt x="2080" y="1359"/>
                </a:lnTo>
                <a:lnTo>
                  <a:pt x="2105" y="1402"/>
                </a:lnTo>
                <a:lnTo>
                  <a:pt x="2127" y="1447"/>
                </a:lnTo>
                <a:lnTo>
                  <a:pt x="2143" y="1492"/>
                </a:lnTo>
                <a:lnTo>
                  <a:pt x="2158" y="1537"/>
                </a:lnTo>
                <a:lnTo>
                  <a:pt x="2167" y="1580"/>
                </a:lnTo>
                <a:lnTo>
                  <a:pt x="2174" y="1621"/>
                </a:lnTo>
                <a:lnTo>
                  <a:pt x="2179" y="1660"/>
                </a:lnTo>
                <a:lnTo>
                  <a:pt x="2182" y="1695"/>
                </a:lnTo>
                <a:lnTo>
                  <a:pt x="2182" y="1753"/>
                </a:lnTo>
                <a:lnTo>
                  <a:pt x="2179" y="1775"/>
                </a:lnTo>
                <a:lnTo>
                  <a:pt x="2177" y="1789"/>
                </a:lnTo>
                <a:lnTo>
                  <a:pt x="2174" y="1797"/>
                </a:lnTo>
                <a:lnTo>
                  <a:pt x="2171" y="1797"/>
                </a:lnTo>
                <a:lnTo>
                  <a:pt x="2152" y="1767"/>
                </a:lnTo>
                <a:lnTo>
                  <a:pt x="2132" y="1739"/>
                </a:lnTo>
                <a:lnTo>
                  <a:pt x="2108" y="1713"/>
                </a:lnTo>
                <a:lnTo>
                  <a:pt x="2081" y="1686"/>
                </a:lnTo>
                <a:lnTo>
                  <a:pt x="2049" y="1664"/>
                </a:lnTo>
                <a:lnTo>
                  <a:pt x="2019" y="1648"/>
                </a:lnTo>
                <a:lnTo>
                  <a:pt x="1994" y="1633"/>
                </a:lnTo>
                <a:lnTo>
                  <a:pt x="1969" y="1621"/>
                </a:lnTo>
                <a:lnTo>
                  <a:pt x="1946" y="1611"/>
                </a:lnTo>
                <a:lnTo>
                  <a:pt x="1879" y="1580"/>
                </a:lnTo>
                <a:lnTo>
                  <a:pt x="1854" y="1568"/>
                </a:lnTo>
                <a:lnTo>
                  <a:pt x="1829" y="1555"/>
                </a:lnTo>
                <a:lnTo>
                  <a:pt x="1801" y="1537"/>
                </a:lnTo>
                <a:lnTo>
                  <a:pt x="1735" y="1493"/>
                </a:lnTo>
                <a:lnTo>
                  <a:pt x="1697" y="1464"/>
                </a:lnTo>
                <a:lnTo>
                  <a:pt x="1652" y="1428"/>
                </a:lnTo>
                <a:lnTo>
                  <a:pt x="1627" y="1405"/>
                </a:lnTo>
                <a:lnTo>
                  <a:pt x="1601" y="1374"/>
                </a:lnTo>
                <a:lnTo>
                  <a:pt x="1517" y="1267"/>
                </a:lnTo>
                <a:lnTo>
                  <a:pt x="1489" y="1237"/>
                </a:lnTo>
                <a:lnTo>
                  <a:pt x="1459" y="1211"/>
                </a:lnTo>
                <a:lnTo>
                  <a:pt x="1431" y="1195"/>
                </a:lnTo>
                <a:lnTo>
                  <a:pt x="1396" y="1181"/>
                </a:lnTo>
                <a:lnTo>
                  <a:pt x="1361" y="1170"/>
                </a:lnTo>
                <a:lnTo>
                  <a:pt x="1356" y="1170"/>
                </a:lnTo>
                <a:lnTo>
                  <a:pt x="1350" y="1182"/>
                </a:lnTo>
                <a:lnTo>
                  <a:pt x="1349" y="1192"/>
                </a:lnTo>
                <a:lnTo>
                  <a:pt x="1346" y="1203"/>
                </a:lnTo>
                <a:lnTo>
                  <a:pt x="1344" y="1207"/>
                </a:lnTo>
                <a:lnTo>
                  <a:pt x="1343" y="1219"/>
                </a:lnTo>
                <a:lnTo>
                  <a:pt x="1338" y="1237"/>
                </a:lnTo>
                <a:lnTo>
                  <a:pt x="1334" y="1257"/>
                </a:lnTo>
                <a:lnTo>
                  <a:pt x="1325" y="1301"/>
                </a:lnTo>
                <a:lnTo>
                  <a:pt x="1322" y="1321"/>
                </a:lnTo>
                <a:lnTo>
                  <a:pt x="1305" y="1421"/>
                </a:lnTo>
                <a:lnTo>
                  <a:pt x="1285" y="1523"/>
                </a:lnTo>
                <a:lnTo>
                  <a:pt x="1266" y="1623"/>
                </a:lnTo>
                <a:lnTo>
                  <a:pt x="1241" y="1781"/>
                </a:lnTo>
                <a:lnTo>
                  <a:pt x="1218" y="1941"/>
                </a:lnTo>
                <a:lnTo>
                  <a:pt x="1237" y="1927"/>
                </a:lnTo>
                <a:lnTo>
                  <a:pt x="1254" y="1912"/>
                </a:lnTo>
                <a:lnTo>
                  <a:pt x="1265" y="1900"/>
                </a:lnTo>
                <a:lnTo>
                  <a:pt x="1271" y="1885"/>
                </a:lnTo>
                <a:lnTo>
                  <a:pt x="1275" y="1871"/>
                </a:lnTo>
                <a:lnTo>
                  <a:pt x="1281" y="1856"/>
                </a:lnTo>
                <a:lnTo>
                  <a:pt x="1293" y="1838"/>
                </a:lnTo>
                <a:lnTo>
                  <a:pt x="1309" y="1825"/>
                </a:lnTo>
                <a:lnTo>
                  <a:pt x="1328" y="1816"/>
                </a:lnTo>
                <a:lnTo>
                  <a:pt x="1349" y="1813"/>
                </a:lnTo>
                <a:lnTo>
                  <a:pt x="1369" y="1816"/>
                </a:lnTo>
                <a:lnTo>
                  <a:pt x="1390" y="1823"/>
                </a:lnTo>
                <a:lnTo>
                  <a:pt x="1394" y="1826"/>
                </a:lnTo>
                <a:lnTo>
                  <a:pt x="1412" y="1835"/>
                </a:lnTo>
                <a:lnTo>
                  <a:pt x="1417" y="1838"/>
                </a:lnTo>
                <a:lnTo>
                  <a:pt x="1421" y="1845"/>
                </a:lnTo>
                <a:lnTo>
                  <a:pt x="1424" y="1853"/>
                </a:lnTo>
                <a:lnTo>
                  <a:pt x="1425" y="1859"/>
                </a:lnTo>
                <a:lnTo>
                  <a:pt x="1425" y="1869"/>
                </a:lnTo>
                <a:lnTo>
                  <a:pt x="1427" y="1879"/>
                </a:lnTo>
                <a:lnTo>
                  <a:pt x="1427" y="1890"/>
                </a:lnTo>
                <a:lnTo>
                  <a:pt x="1420" y="1910"/>
                </a:lnTo>
                <a:lnTo>
                  <a:pt x="1408" y="1927"/>
                </a:lnTo>
                <a:lnTo>
                  <a:pt x="1392" y="1940"/>
                </a:lnTo>
                <a:lnTo>
                  <a:pt x="1372" y="1949"/>
                </a:lnTo>
                <a:lnTo>
                  <a:pt x="1350" y="1953"/>
                </a:lnTo>
                <a:lnTo>
                  <a:pt x="1328" y="1955"/>
                </a:lnTo>
                <a:lnTo>
                  <a:pt x="1313" y="1953"/>
                </a:lnTo>
                <a:lnTo>
                  <a:pt x="1299" y="1950"/>
                </a:lnTo>
                <a:lnTo>
                  <a:pt x="1282" y="1947"/>
                </a:lnTo>
                <a:lnTo>
                  <a:pt x="1268" y="1949"/>
                </a:lnTo>
                <a:lnTo>
                  <a:pt x="1250" y="1955"/>
                </a:lnTo>
                <a:lnTo>
                  <a:pt x="1231" y="1965"/>
                </a:lnTo>
                <a:lnTo>
                  <a:pt x="1213" y="1975"/>
                </a:lnTo>
                <a:lnTo>
                  <a:pt x="1210" y="1993"/>
                </a:lnTo>
                <a:lnTo>
                  <a:pt x="1206" y="2012"/>
                </a:lnTo>
                <a:lnTo>
                  <a:pt x="1179" y="2224"/>
                </a:lnTo>
                <a:lnTo>
                  <a:pt x="1157" y="2437"/>
                </a:lnTo>
                <a:lnTo>
                  <a:pt x="1148" y="2549"/>
                </a:lnTo>
                <a:lnTo>
                  <a:pt x="1141" y="2658"/>
                </a:lnTo>
                <a:lnTo>
                  <a:pt x="1137" y="2767"/>
                </a:lnTo>
                <a:lnTo>
                  <a:pt x="1131" y="2879"/>
                </a:lnTo>
                <a:lnTo>
                  <a:pt x="1122" y="2997"/>
                </a:lnTo>
                <a:lnTo>
                  <a:pt x="1104" y="3239"/>
                </a:lnTo>
                <a:lnTo>
                  <a:pt x="1098" y="3357"/>
                </a:lnTo>
                <a:lnTo>
                  <a:pt x="1097" y="3435"/>
                </a:lnTo>
                <a:lnTo>
                  <a:pt x="1094" y="3517"/>
                </a:lnTo>
                <a:lnTo>
                  <a:pt x="1089" y="3603"/>
                </a:lnTo>
                <a:lnTo>
                  <a:pt x="1088" y="3687"/>
                </a:lnTo>
                <a:lnTo>
                  <a:pt x="1086" y="3770"/>
                </a:lnTo>
                <a:lnTo>
                  <a:pt x="1086" y="3848"/>
                </a:lnTo>
                <a:lnTo>
                  <a:pt x="1088" y="3895"/>
                </a:lnTo>
                <a:lnTo>
                  <a:pt x="1091" y="3951"/>
                </a:lnTo>
                <a:lnTo>
                  <a:pt x="1094" y="4011"/>
                </a:lnTo>
                <a:lnTo>
                  <a:pt x="1098" y="4072"/>
                </a:lnTo>
                <a:lnTo>
                  <a:pt x="1116" y="4038"/>
                </a:lnTo>
                <a:lnTo>
                  <a:pt x="1132" y="4008"/>
                </a:lnTo>
                <a:lnTo>
                  <a:pt x="1148" y="3982"/>
                </a:lnTo>
                <a:lnTo>
                  <a:pt x="1170" y="3948"/>
                </a:lnTo>
                <a:lnTo>
                  <a:pt x="1193" y="3920"/>
                </a:lnTo>
                <a:lnTo>
                  <a:pt x="1215" y="3893"/>
                </a:lnTo>
                <a:lnTo>
                  <a:pt x="1234" y="3867"/>
                </a:lnTo>
                <a:lnTo>
                  <a:pt x="1250" y="3837"/>
                </a:lnTo>
                <a:lnTo>
                  <a:pt x="1278" y="3783"/>
                </a:lnTo>
                <a:lnTo>
                  <a:pt x="1310" y="3731"/>
                </a:lnTo>
                <a:lnTo>
                  <a:pt x="1344" y="3680"/>
                </a:lnTo>
                <a:lnTo>
                  <a:pt x="1381" y="3627"/>
                </a:lnTo>
                <a:lnTo>
                  <a:pt x="1418" y="3572"/>
                </a:lnTo>
                <a:lnTo>
                  <a:pt x="1456" y="3516"/>
                </a:lnTo>
                <a:lnTo>
                  <a:pt x="1496" y="3460"/>
                </a:lnTo>
                <a:lnTo>
                  <a:pt x="1539" y="3407"/>
                </a:lnTo>
                <a:lnTo>
                  <a:pt x="1583" y="3357"/>
                </a:lnTo>
                <a:lnTo>
                  <a:pt x="1629" y="3311"/>
                </a:lnTo>
                <a:lnTo>
                  <a:pt x="1689" y="3264"/>
                </a:lnTo>
                <a:lnTo>
                  <a:pt x="1751" y="3224"/>
                </a:lnTo>
                <a:lnTo>
                  <a:pt x="1815" y="3192"/>
                </a:lnTo>
                <a:lnTo>
                  <a:pt x="1881" y="3169"/>
                </a:lnTo>
                <a:lnTo>
                  <a:pt x="1946" y="3155"/>
                </a:lnTo>
                <a:lnTo>
                  <a:pt x="2011" y="3149"/>
                </a:lnTo>
                <a:lnTo>
                  <a:pt x="2075" y="3152"/>
                </a:lnTo>
                <a:lnTo>
                  <a:pt x="2140" y="3164"/>
                </a:lnTo>
                <a:lnTo>
                  <a:pt x="2202" y="3183"/>
                </a:lnTo>
                <a:lnTo>
                  <a:pt x="2263" y="3211"/>
                </a:lnTo>
                <a:lnTo>
                  <a:pt x="2277" y="3220"/>
                </a:lnTo>
                <a:lnTo>
                  <a:pt x="2295" y="3231"/>
                </a:lnTo>
                <a:lnTo>
                  <a:pt x="2314" y="3245"/>
                </a:lnTo>
                <a:lnTo>
                  <a:pt x="2333" y="3259"/>
                </a:lnTo>
                <a:lnTo>
                  <a:pt x="2353" y="3276"/>
                </a:lnTo>
                <a:lnTo>
                  <a:pt x="2370" y="3289"/>
                </a:lnTo>
                <a:lnTo>
                  <a:pt x="2385" y="3302"/>
                </a:lnTo>
                <a:lnTo>
                  <a:pt x="2398" y="3312"/>
                </a:lnTo>
                <a:lnTo>
                  <a:pt x="2406" y="3318"/>
                </a:lnTo>
                <a:lnTo>
                  <a:pt x="2409" y="3321"/>
                </a:lnTo>
                <a:lnTo>
                  <a:pt x="2404" y="3321"/>
                </a:lnTo>
                <a:lnTo>
                  <a:pt x="2394" y="3323"/>
                </a:lnTo>
                <a:lnTo>
                  <a:pt x="2378" y="3326"/>
                </a:lnTo>
                <a:lnTo>
                  <a:pt x="2359" y="3327"/>
                </a:lnTo>
                <a:lnTo>
                  <a:pt x="2338" y="3330"/>
                </a:lnTo>
                <a:lnTo>
                  <a:pt x="2300" y="3336"/>
                </a:lnTo>
                <a:lnTo>
                  <a:pt x="2286" y="3338"/>
                </a:lnTo>
                <a:lnTo>
                  <a:pt x="2277" y="3339"/>
                </a:lnTo>
                <a:lnTo>
                  <a:pt x="2186" y="3360"/>
                </a:lnTo>
                <a:lnTo>
                  <a:pt x="2098" y="3380"/>
                </a:lnTo>
                <a:lnTo>
                  <a:pt x="2009" y="3404"/>
                </a:lnTo>
                <a:lnTo>
                  <a:pt x="1922" y="3433"/>
                </a:lnTo>
                <a:lnTo>
                  <a:pt x="1835" y="3469"/>
                </a:lnTo>
                <a:lnTo>
                  <a:pt x="1754" y="3504"/>
                </a:lnTo>
                <a:lnTo>
                  <a:pt x="1679" y="3542"/>
                </a:lnTo>
                <a:lnTo>
                  <a:pt x="1604" y="3582"/>
                </a:lnTo>
                <a:lnTo>
                  <a:pt x="1532" y="3627"/>
                </a:lnTo>
                <a:lnTo>
                  <a:pt x="1462" y="3677"/>
                </a:lnTo>
                <a:lnTo>
                  <a:pt x="1399" y="3733"/>
                </a:lnTo>
                <a:lnTo>
                  <a:pt x="1337" y="3793"/>
                </a:lnTo>
                <a:lnTo>
                  <a:pt x="1275" y="3861"/>
                </a:lnTo>
                <a:lnTo>
                  <a:pt x="1213" y="3935"/>
                </a:lnTo>
                <a:lnTo>
                  <a:pt x="1200" y="3951"/>
                </a:lnTo>
                <a:lnTo>
                  <a:pt x="1184" y="3972"/>
                </a:lnTo>
                <a:lnTo>
                  <a:pt x="1167" y="3995"/>
                </a:lnTo>
                <a:lnTo>
                  <a:pt x="1153" y="4022"/>
                </a:lnTo>
                <a:lnTo>
                  <a:pt x="1134" y="4061"/>
                </a:lnTo>
                <a:lnTo>
                  <a:pt x="1117" y="4103"/>
                </a:lnTo>
                <a:lnTo>
                  <a:pt x="1109" y="4240"/>
                </a:lnTo>
                <a:lnTo>
                  <a:pt x="1109" y="4246"/>
                </a:lnTo>
                <a:lnTo>
                  <a:pt x="1110" y="4250"/>
                </a:lnTo>
                <a:lnTo>
                  <a:pt x="1110" y="4255"/>
                </a:lnTo>
                <a:lnTo>
                  <a:pt x="1111" y="4293"/>
                </a:lnTo>
                <a:lnTo>
                  <a:pt x="1114" y="4342"/>
                </a:lnTo>
                <a:lnTo>
                  <a:pt x="1117" y="4395"/>
                </a:lnTo>
                <a:lnTo>
                  <a:pt x="1122" y="4452"/>
                </a:lnTo>
                <a:lnTo>
                  <a:pt x="1125" y="4511"/>
                </a:lnTo>
                <a:lnTo>
                  <a:pt x="1128" y="4569"/>
                </a:lnTo>
                <a:lnTo>
                  <a:pt x="1132" y="4625"/>
                </a:lnTo>
                <a:lnTo>
                  <a:pt x="1139" y="4746"/>
                </a:lnTo>
                <a:lnTo>
                  <a:pt x="1147" y="4865"/>
                </a:lnTo>
                <a:lnTo>
                  <a:pt x="1106" y="4865"/>
                </a:lnTo>
                <a:lnTo>
                  <a:pt x="1106" y="4855"/>
                </a:lnTo>
                <a:lnTo>
                  <a:pt x="1100" y="4777"/>
                </a:lnTo>
                <a:lnTo>
                  <a:pt x="1091" y="4626"/>
                </a:lnTo>
                <a:lnTo>
                  <a:pt x="1086" y="4548"/>
                </a:lnTo>
                <a:lnTo>
                  <a:pt x="1079" y="4465"/>
                </a:lnTo>
                <a:lnTo>
                  <a:pt x="1072" y="4377"/>
                </a:lnTo>
                <a:lnTo>
                  <a:pt x="1066" y="4287"/>
                </a:lnTo>
                <a:lnTo>
                  <a:pt x="1060" y="4199"/>
                </a:lnTo>
                <a:lnTo>
                  <a:pt x="1055" y="4116"/>
                </a:lnTo>
                <a:lnTo>
                  <a:pt x="1054" y="4070"/>
                </a:lnTo>
                <a:lnTo>
                  <a:pt x="1052" y="4032"/>
                </a:lnTo>
                <a:lnTo>
                  <a:pt x="1051" y="3998"/>
                </a:lnTo>
                <a:lnTo>
                  <a:pt x="1048" y="3939"/>
                </a:lnTo>
                <a:lnTo>
                  <a:pt x="1047" y="3908"/>
                </a:lnTo>
                <a:lnTo>
                  <a:pt x="1045" y="3876"/>
                </a:lnTo>
                <a:lnTo>
                  <a:pt x="1044" y="3836"/>
                </a:lnTo>
                <a:lnTo>
                  <a:pt x="1044" y="3737"/>
                </a:lnTo>
                <a:lnTo>
                  <a:pt x="1045" y="3677"/>
                </a:lnTo>
                <a:lnTo>
                  <a:pt x="1045" y="3610"/>
                </a:lnTo>
                <a:lnTo>
                  <a:pt x="1047" y="3540"/>
                </a:lnTo>
                <a:lnTo>
                  <a:pt x="1050" y="3467"/>
                </a:lnTo>
                <a:lnTo>
                  <a:pt x="1039" y="3444"/>
                </a:lnTo>
                <a:lnTo>
                  <a:pt x="1026" y="3425"/>
                </a:lnTo>
                <a:lnTo>
                  <a:pt x="1011" y="3404"/>
                </a:lnTo>
                <a:lnTo>
                  <a:pt x="995" y="3388"/>
                </a:lnTo>
                <a:lnTo>
                  <a:pt x="973" y="3371"/>
                </a:lnTo>
                <a:lnTo>
                  <a:pt x="946" y="3357"/>
                </a:lnTo>
                <a:lnTo>
                  <a:pt x="918" y="3343"/>
                </a:lnTo>
                <a:lnTo>
                  <a:pt x="889" y="3330"/>
                </a:lnTo>
                <a:lnTo>
                  <a:pt x="861" y="3318"/>
                </a:lnTo>
                <a:lnTo>
                  <a:pt x="834" y="3305"/>
                </a:lnTo>
                <a:lnTo>
                  <a:pt x="814" y="3292"/>
                </a:lnTo>
                <a:lnTo>
                  <a:pt x="789" y="3271"/>
                </a:lnTo>
                <a:lnTo>
                  <a:pt x="767" y="3252"/>
                </a:lnTo>
                <a:lnTo>
                  <a:pt x="746" y="3236"/>
                </a:lnTo>
                <a:lnTo>
                  <a:pt x="744" y="3364"/>
                </a:lnTo>
                <a:lnTo>
                  <a:pt x="743" y="3491"/>
                </a:lnTo>
                <a:lnTo>
                  <a:pt x="739" y="3768"/>
                </a:lnTo>
                <a:lnTo>
                  <a:pt x="739" y="3818"/>
                </a:lnTo>
                <a:lnTo>
                  <a:pt x="740" y="3851"/>
                </a:lnTo>
                <a:lnTo>
                  <a:pt x="740" y="3918"/>
                </a:lnTo>
                <a:lnTo>
                  <a:pt x="741" y="3951"/>
                </a:lnTo>
                <a:lnTo>
                  <a:pt x="741" y="4007"/>
                </a:lnTo>
                <a:lnTo>
                  <a:pt x="743" y="4029"/>
                </a:lnTo>
                <a:lnTo>
                  <a:pt x="743" y="4051"/>
                </a:lnTo>
                <a:lnTo>
                  <a:pt x="746" y="4061"/>
                </a:lnTo>
                <a:lnTo>
                  <a:pt x="747" y="4079"/>
                </a:lnTo>
                <a:lnTo>
                  <a:pt x="752" y="4100"/>
                </a:lnTo>
                <a:lnTo>
                  <a:pt x="756" y="4123"/>
                </a:lnTo>
                <a:lnTo>
                  <a:pt x="765" y="4174"/>
                </a:lnTo>
                <a:lnTo>
                  <a:pt x="781" y="4249"/>
                </a:lnTo>
                <a:lnTo>
                  <a:pt x="814" y="4402"/>
                </a:lnTo>
                <a:lnTo>
                  <a:pt x="828" y="4476"/>
                </a:lnTo>
                <a:lnTo>
                  <a:pt x="842" y="4544"/>
                </a:lnTo>
                <a:lnTo>
                  <a:pt x="862" y="4645"/>
                </a:lnTo>
                <a:lnTo>
                  <a:pt x="881" y="4751"/>
                </a:lnTo>
                <a:lnTo>
                  <a:pt x="902" y="4862"/>
                </a:lnTo>
                <a:lnTo>
                  <a:pt x="862" y="4862"/>
                </a:lnTo>
                <a:lnTo>
                  <a:pt x="856" y="4830"/>
                </a:lnTo>
                <a:lnTo>
                  <a:pt x="849" y="4791"/>
                </a:lnTo>
                <a:lnTo>
                  <a:pt x="840" y="4747"/>
                </a:lnTo>
                <a:lnTo>
                  <a:pt x="830" y="4698"/>
                </a:lnTo>
                <a:lnTo>
                  <a:pt x="820" y="4645"/>
                </a:lnTo>
                <a:lnTo>
                  <a:pt x="809" y="4591"/>
                </a:lnTo>
                <a:lnTo>
                  <a:pt x="797" y="4533"/>
                </a:lnTo>
                <a:lnTo>
                  <a:pt x="787" y="4476"/>
                </a:lnTo>
                <a:lnTo>
                  <a:pt x="775" y="4418"/>
                </a:lnTo>
                <a:lnTo>
                  <a:pt x="765" y="4361"/>
                </a:lnTo>
                <a:lnTo>
                  <a:pt x="753" y="4306"/>
                </a:lnTo>
                <a:lnTo>
                  <a:pt x="743" y="4255"/>
                </a:lnTo>
                <a:lnTo>
                  <a:pt x="734" y="4207"/>
                </a:lnTo>
                <a:lnTo>
                  <a:pt x="727" y="4165"/>
                </a:lnTo>
                <a:lnTo>
                  <a:pt x="719" y="4128"/>
                </a:lnTo>
                <a:lnTo>
                  <a:pt x="713" y="4097"/>
                </a:lnTo>
                <a:lnTo>
                  <a:pt x="706" y="4060"/>
                </a:lnTo>
                <a:lnTo>
                  <a:pt x="693" y="4045"/>
                </a:lnTo>
                <a:lnTo>
                  <a:pt x="675" y="4028"/>
                </a:lnTo>
                <a:lnTo>
                  <a:pt x="657" y="4008"/>
                </a:lnTo>
                <a:lnTo>
                  <a:pt x="638" y="3989"/>
                </a:lnTo>
                <a:lnTo>
                  <a:pt x="621" y="3970"/>
                </a:lnTo>
                <a:lnTo>
                  <a:pt x="604" y="3954"/>
                </a:lnTo>
                <a:lnTo>
                  <a:pt x="590" y="3941"/>
                </a:lnTo>
                <a:lnTo>
                  <a:pt x="581" y="3930"/>
                </a:lnTo>
                <a:lnTo>
                  <a:pt x="541" y="3890"/>
                </a:lnTo>
                <a:lnTo>
                  <a:pt x="529" y="3882"/>
                </a:lnTo>
                <a:lnTo>
                  <a:pt x="485" y="3864"/>
                </a:lnTo>
                <a:lnTo>
                  <a:pt x="448" y="3851"/>
                </a:lnTo>
                <a:lnTo>
                  <a:pt x="411" y="3836"/>
                </a:lnTo>
                <a:lnTo>
                  <a:pt x="339" y="3809"/>
                </a:lnTo>
                <a:lnTo>
                  <a:pt x="268" y="3783"/>
                </a:lnTo>
                <a:lnTo>
                  <a:pt x="254" y="3777"/>
                </a:lnTo>
                <a:lnTo>
                  <a:pt x="221" y="3765"/>
                </a:lnTo>
                <a:lnTo>
                  <a:pt x="205" y="3764"/>
                </a:lnTo>
                <a:lnTo>
                  <a:pt x="193" y="3765"/>
                </a:lnTo>
                <a:lnTo>
                  <a:pt x="167" y="3777"/>
                </a:lnTo>
                <a:lnTo>
                  <a:pt x="155" y="3781"/>
                </a:lnTo>
                <a:lnTo>
                  <a:pt x="134" y="3784"/>
                </a:lnTo>
                <a:lnTo>
                  <a:pt x="115" y="3783"/>
                </a:lnTo>
                <a:lnTo>
                  <a:pt x="96" y="3777"/>
                </a:lnTo>
                <a:lnTo>
                  <a:pt x="80" y="3768"/>
                </a:lnTo>
                <a:lnTo>
                  <a:pt x="66" y="3753"/>
                </a:lnTo>
                <a:lnTo>
                  <a:pt x="57" y="3736"/>
                </a:lnTo>
                <a:lnTo>
                  <a:pt x="56" y="3721"/>
                </a:lnTo>
                <a:lnTo>
                  <a:pt x="55" y="3705"/>
                </a:lnTo>
                <a:lnTo>
                  <a:pt x="55" y="3699"/>
                </a:lnTo>
                <a:lnTo>
                  <a:pt x="56" y="3690"/>
                </a:lnTo>
                <a:lnTo>
                  <a:pt x="60" y="3683"/>
                </a:lnTo>
                <a:lnTo>
                  <a:pt x="63" y="3678"/>
                </a:lnTo>
                <a:lnTo>
                  <a:pt x="68" y="3675"/>
                </a:lnTo>
                <a:lnTo>
                  <a:pt x="72" y="3671"/>
                </a:lnTo>
                <a:lnTo>
                  <a:pt x="77" y="3668"/>
                </a:lnTo>
                <a:lnTo>
                  <a:pt x="81" y="3663"/>
                </a:lnTo>
                <a:lnTo>
                  <a:pt x="97" y="3652"/>
                </a:lnTo>
                <a:lnTo>
                  <a:pt x="115" y="3646"/>
                </a:lnTo>
                <a:lnTo>
                  <a:pt x="134" y="3646"/>
                </a:lnTo>
                <a:lnTo>
                  <a:pt x="152" y="3650"/>
                </a:lnTo>
                <a:lnTo>
                  <a:pt x="168" y="3660"/>
                </a:lnTo>
                <a:lnTo>
                  <a:pt x="181" y="3675"/>
                </a:lnTo>
                <a:lnTo>
                  <a:pt x="189" y="3688"/>
                </a:lnTo>
                <a:lnTo>
                  <a:pt x="195" y="3702"/>
                </a:lnTo>
                <a:lnTo>
                  <a:pt x="202" y="3715"/>
                </a:lnTo>
                <a:lnTo>
                  <a:pt x="211" y="3725"/>
                </a:lnTo>
                <a:lnTo>
                  <a:pt x="237" y="3742"/>
                </a:lnTo>
                <a:lnTo>
                  <a:pt x="264" y="3755"/>
                </a:lnTo>
                <a:lnTo>
                  <a:pt x="326" y="3783"/>
                </a:lnTo>
                <a:lnTo>
                  <a:pt x="389" y="3809"/>
                </a:lnTo>
                <a:lnTo>
                  <a:pt x="460" y="3834"/>
                </a:lnTo>
                <a:lnTo>
                  <a:pt x="483" y="3843"/>
                </a:lnTo>
                <a:lnTo>
                  <a:pt x="507" y="3846"/>
                </a:lnTo>
                <a:lnTo>
                  <a:pt x="513" y="3842"/>
                </a:lnTo>
                <a:lnTo>
                  <a:pt x="517" y="3833"/>
                </a:lnTo>
                <a:lnTo>
                  <a:pt x="520" y="3820"/>
                </a:lnTo>
                <a:lnTo>
                  <a:pt x="522" y="3802"/>
                </a:lnTo>
                <a:lnTo>
                  <a:pt x="522" y="3784"/>
                </a:lnTo>
                <a:lnTo>
                  <a:pt x="523" y="3765"/>
                </a:lnTo>
                <a:lnTo>
                  <a:pt x="525" y="3712"/>
                </a:lnTo>
                <a:lnTo>
                  <a:pt x="525" y="3657"/>
                </a:lnTo>
                <a:lnTo>
                  <a:pt x="523" y="3604"/>
                </a:lnTo>
                <a:lnTo>
                  <a:pt x="523" y="3573"/>
                </a:lnTo>
                <a:lnTo>
                  <a:pt x="520" y="3541"/>
                </a:lnTo>
                <a:lnTo>
                  <a:pt x="519" y="3537"/>
                </a:lnTo>
                <a:lnTo>
                  <a:pt x="507" y="3525"/>
                </a:lnTo>
                <a:lnTo>
                  <a:pt x="504" y="3520"/>
                </a:lnTo>
                <a:lnTo>
                  <a:pt x="503" y="3516"/>
                </a:lnTo>
                <a:lnTo>
                  <a:pt x="503" y="3509"/>
                </a:lnTo>
                <a:lnTo>
                  <a:pt x="501" y="3504"/>
                </a:lnTo>
                <a:lnTo>
                  <a:pt x="483" y="3486"/>
                </a:lnTo>
                <a:lnTo>
                  <a:pt x="473" y="3478"/>
                </a:lnTo>
                <a:lnTo>
                  <a:pt x="466" y="3467"/>
                </a:lnTo>
                <a:lnTo>
                  <a:pt x="461" y="3453"/>
                </a:lnTo>
                <a:lnTo>
                  <a:pt x="458" y="3436"/>
                </a:lnTo>
                <a:lnTo>
                  <a:pt x="458" y="3420"/>
                </a:lnTo>
                <a:lnTo>
                  <a:pt x="461" y="3404"/>
                </a:lnTo>
                <a:lnTo>
                  <a:pt x="467" y="3388"/>
                </a:lnTo>
                <a:lnTo>
                  <a:pt x="475" y="3371"/>
                </a:lnTo>
                <a:lnTo>
                  <a:pt x="485" y="3358"/>
                </a:lnTo>
                <a:lnTo>
                  <a:pt x="491" y="3354"/>
                </a:lnTo>
                <a:lnTo>
                  <a:pt x="498" y="3348"/>
                </a:lnTo>
                <a:lnTo>
                  <a:pt x="519" y="3333"/>
                </a:lnTo>
                <a:lnTo>
                  <a:pt x="540" y="3323"/>
                </a:lnTo>
                <a:lnTo>
                  <a:pt x="547" y="3321"/>
                </a:lnTo>
                <a:lnTo>
                  <a:pt x="550" y="3323"/>
                </a:lnTo>
                <a:lnTo>
                  <a:pt x="556" y="3332"/>
                </a:lnTo>
                <a:lnTo>
                  <a:pt x="565" y="3339"/>
                </a:lnTo>
                <a:lnTo>
                  <a:pt x="576" y="3343"/>
                </a:lnTo>
                <a:lnTo>
                  <a:pt x="585" y="3349"/>
                </a:lnTo>
                <a:lnTo>
                  <a:pt x="603" y="3366"/>
                </a:lnTo>
                <a:lnTo>
                  <a:pt x="616" y="3383"/>
                </a:lnTo>
                <a:lnTo>
                  <a:pt x="624" y="3402"/>
                </a:lnTo>
                <a:lnTo>
                  <a:pt x="626" y="3425"/>
                </a:lnTo>
                <a:lnTo>
                  <a:pt x="622" y="3448"/>
                </a:lnTo>
                <a:lnTo>
                  <a:pt x="615" y="3467"/>
                </a:lnTo>
                <a:lnTo>
                  <a:pt x="604" y="3485"/>
                </a:lnTo>
                <a:lnTo>
                  <a:pt x="588" y="3498"/>
                </a:lnTo>
                <a:lnTo>
                  <a:pt x="575" y="3506"/>
                </a:lnTo>
                <a:lnTo>
                  <a:pt x="565" y="3513"/>
                </a:lnTo>
                <a:lnTo>
                  <a:pt x="556" y="3525"/>
                </a:lnTo>
                <a:lnTo>
                  <a:pt x="548" y="3541"/>
                </a:lnTo>
                <a:lnTo>
                  <a:pt x="545" y="3560"/>
                </a:lnTo>
                <a:lnTo>
                  <a:pt x="545" y="3599"/>
                </a:lnTo>
                <a:lnTo>
                  <a:pt x="544" y="3634"/>
                </a:lnTo>
                <a:lnTo>
                  <a:pt x="544" y="3671"/>
                </a:lnTo>
                <a:lnTo>
                  <a:pt x="541" y="3739"/>
                </a:lnTo>
                <a:lnTo>
                  <a:pt x="541" y="3806"/>
                </a:lnTo>
                <a:lnTo>
                  <a:pt x="544" y="3834"/>
                </a:lnTo>
                <a:lnTo>
                  <a:pt x="550" y="3859"/>
                </a:lnTo>
                <a:lnTo>
                  <a:pt x="563" y="3882"/>
                </a:lnTo>
                <a:lnTo>
                  <a:pt x="582" y="3902"/>
                </a:lnTo>
                <a:lnTo>
                  <a:pt x="637" y="3957"/>
                </a:lnTo>
                <a:lnTo>
                  <a:pt x="654" y="3973"/>
                </a:lnTo>
                <a:lnTo>
                  <a:pt x="672" y="3991"/>
                </a:lnTo>
                <a:lnTo>
                  <a:pt x="690" y="4007"/>
                </a:lnTo>
                <a:lnTo>
                  <a:pt x="705" y="4020"/>
                </a:lnTo>
                <a:lnTo>
                  <a:pt x="703" y="3983"/>
                </a:lnTo>
                <a:lnTo>
                  <a:pt x="703" y="3890"/>
                </a:lnTo>
                <a:lnTo>
                  <a:pt x="705" y="3843"/>
                </a:lnTo>
                <a:lnTo>
                  <a:pt x="706" y="3799"/>
                </a:lnTo>
                <a:lnTo>
                  <a:pt x="706" y="3647"/>
                </a:lnTo>
                <a:lnTo>
                  <a:pt x="712" y="3397"/>
                </a:lnTo>
                <a:lnTo>
                  <a:pt x="716" y="3209"/>
                </a:lnTo>
                <a:lnTo>
                  <a:pt x="694" y="3186"/>
                </a:lnTo>
                <a:lnTo>
                  <a:pt x="675" y="3165"/>
                </a:lnTo>
                <a:lnTo>
                  <a:pt x="660" y="3144"/>
                </a:lnTo>
                <a:lnTo>
                  <a:pt x="644" y="3125"/>
                </a:lnTo>
                <a:lnTo>
                  <a:pt x="629" y="3106"/>
                </a:lnTo>
                <a:lnTo>
                  <a:pt x="610" y="3084"/>
                </a:lnTo>
                <a:lnTo>
                  <a:pt x="588" y="3060"/>
                </a:lnTo>
                <a:lnTo>
                  <a:pt x="562" y="3038"/>
                </a:lnTo>
                <a:lnTo>
                  <a:pt x="534" y="3021"/>
                </a:lnTo>
                <a:lnTo>
                  <a:pt x="506" y="3009"/>
                </a:lnTo>
                <a:lnTo>
                  <a:pt x="476" y="2998"/>
                </a:lnTo>
                <a:lnTo>
                  <a:pt x="476" y="2995"/>
                </a:lnTo>
                <a:lnTo>
                  <a:pt x="483" y="2990"/>
                </a:lnTo>
                <a:lnTo>
                  <a:pt x="495" y="2984"/>
                </a:lnTo>
                <a:lnTo>
                  <a:pt x="514" y="2975"/>
                </a:lnTo>
                <a:lnTo>
                  <a:pt x="537" y="2966"/>
                </a:lnTo>
                <a:lnTo>
                  <a:pt x="563" y="2957"/>
                </a:lnTo>
                <a:lnTo>
                  <a:pt x="593" y="2950"/>
                </a:lnTo>
                <a:lnTo>
                  <a:pt x="625" y="2944"/>
                </a:lnTo>
                <a:lnTo>
                  <a:pt x="660" y="2941"/>
                </a:lnTo>
                <a:lnTo>
                  <a:pt x="696" y="2939"/>
                </a:lnTo>
                <a:lnTo>
                  <a:pt x="733" y="2944"/>
                </a:lnTo>
                <a:lnTo>
                  <a:pt x="734" y="2931"/>
                </a:lnTo>
                <a:lnTo>
                  <a:pt x="736" y="2914"/>
                </a:lnTo>
                <a:lnTo>
                  <a:pt x="736" y="2858"/>
                </a:lnTo>
                <a:lnTo>
                  <a:pt x="744" y="2721"/>
                </a:lnTo>
                <a:lnTo>
                  <a:pt x="750" y="2600"/>
                </a:lnTo>
                <a:lnTo>
                  <a:pt x="755" y="2540"/>
                </a:lnTo>
                <a:lnTo>
                  <a:pt x="761" y="2479"/>
                </a:lnTo>
                <a:lnTo>
                  <a:pt x="753" y="2472"/>
                </a:lnTo>
                <a:lnTo>
                  <a:pt x="741" y="2462"/>
                </a:lnTo>
                <a:lnTo>
                  <a:pt x="725" y="2447"/>
                </a:lnTo>
                <a:lnTo>
                  <a:pt x="706" y="2431"/>
                </a:lnTo>
                <a:lnTo>
                  <a:pt x="685" y="2416"/>
                </a:lnTo>
                <a:lnTo>
                  <a:pt x="665" y="2398"/>
                </a:lnTo>
                <a:lnTo>
                  <a:pt x="643" y="2382"/>
                </a:lnTo>
                <a:lnTo>
                  <a:pt x="624" y="2366"/>
                </a:lnTo>
                <a:lnTo>
                  <a:pt x="606" y="2353"/>
                </a:lnTo>
                <a:lnTo>
                  <a:pt x="593" y="2341"/>
                </a:lnTo>
                <a:lnTo>
                  <a:pt x="582" y="2333"/>
                </a:lnTo>
                <a:lnTo>
                  <a:pt x="578" y="2331"/>
                </a:lnTo>
                <a:lnTo>
                  <a:pt x="554" y="2316"/>
                </a:lnTo>
                <a:lnTo>
                  <a:pt x="531" y="2307"/>
                </a:lnTo>
                <a:lnTo>
                  <a:pt x="504" y="2304"/>
                </a:lnTo>
                <a:lnTo>
                  <a:pt x="476" y="2305"/>
                </a:lnTo>
                <a:lnTo>
                  <a:pt x="408" y="2317"/>
                </a:lnTo>
                <a:lnTo>
                  <a:pt x="342" y="2332"/>
                </a:lnTo>
                <a:lnTo>
                  <a:pt x="307" y="2339"/>
                </a:lnTo>
                <a:lnTo>
                  <a:pt x="273" y="2347"/>
                </a:lnTo>
                <a:lnTo>
                  <a:pt x="255" y="2351"/>
                </a:lnTo>
                <a:lnTo>
                  <a:pt x="234" y="2354"/>
                </a:lnTo>
                <a:lnTo>
                  <a:pt x="217" y="2360"/>
                </a:lnTo>
                <a:lnTo>
                  <a:pt x="200" y="2369"/>
                </a:lnTo>
                <a:lnTo>
                  <a:pt x="193" y="2378"/>
                </a:lnTo>
                <a:lnTo>
                  <a:pt x="189" y="2387"/>
                </a:lnTo>
                <a:lnTo>
                  <a:pt x="186" y="2395"/>
                </a:lnTo>
                <a:lnTo>
                  <a:pt x="181" y="2406"/>
                </a:lnTo>
                <a:lnTo>
                  <a:pt x="171" y="2423"/>
                </a:lnTo>
                <a:lnTo>
                  <a:pt x="156" y="2437"/>
                </a:lnTo>
                <a:lnTo>
                  <a:pt x="139" y="2448"/>
                </a:lnTo>
                <a:lnTo>
                  <a:pt x="116" y="2457"/>
                </a:lnTo>
                <a:lnTo>
                  <a:pt x="94" y="2459"/>
                </a:lnTo>
                <a:lnTo>
                  <a:pt x="72" y="2454"/>
                </a:lnTo>
                <a:lnTo>
                  <a:pt x="53" y="2444"/>
                </a:lnTo>
                <a:lnTo>
                  <a:pt x="34" y="2429"/>
                </a:lnTo>
                <a:lnTo>
                  <a:pt x="28" y="2420"/>
                </a:lnTo>
                <a:lnTo>
                  <a:pt x="21" y="2412"/>
                </a:lnTo>
                <a:lnTo>
                  <a:pt x="13" y="2404"/>
                </a:lnTo>
                <a:lnTo>
                  <a:pt x="3" y="2400"/>
                </a:lnTo>
                <a:lnTo>
                  <a:pt x="0" y="2397"/>
                </a:lnTo>
                <a:lnTo>
                  <a:pt x="0" y="2390"/>
                </a:lnTo>
                <a:lnTo>
                  <a:pt x="3" y="2379"/>
                </a:lnTo>
                <a:lnTo>
                  <a:pt x="12" y="2356"/>
                </a:lnTo>
                <a:lnTo>
                  <a:pt x="25" y="2329"/>
                </a:lnTo>
                <a:lnTo>
                  <a:pt x="35" y="2317"/>
                </a:lnTo>
                <a:lnTo>
                  <a:pt x="50" y="2307"/>
                </a:lnTo>
                <a:lnTo>
                  <a:pt x="66" y="2298"/>
                </a:lnTo>
                <a:lnTo>
                  <a:pt x="85" y="2292"/>
                </a:lnTo>
                <a:lnTo>
                  <a:pt x="108" y="2289"/>
                </a:lnTo>
                <a:lnTo>
                  <a:pt x="130" y="2291"/>
                </a:lnTo>
                <a:lnTo>
                  <a:pt x="142" y="2297"/>
                </a:lnTo>
                <a:lnTo>
                  <a:pt x="152" y="2304"/>
                </a:lnTo>
                <a:lnTo>
                  <a:pt x="162" y="2313"/>
                </a:lnTo>
                <a:lnTo>
                  <a:pt x="172" y="2319"/>
                </a:lnTo>
                <a:lnTo>
                  <a:pt x="177" y="2320"/>
                </a:lnTo>
                <a:lnTo>
                  <a:pt x="189" y="2320"/>
                </a:lnTo>
                <a:lnTo>
                  <a:pt x="193" y="2322"/>
                </a:lnTo>
                <a:lnTo>
                  <a:pt x="196" y="2323"/>
                </a:lnTo>
                <a:lnTo>
                  <a:pt x="199" y="2326"/>
                </a:lnTo>
                <a:lnTo>
                  <a:pt x="202" y="2328"/>
                </a:lnTo>
                <a:lnTo>
                  <a:pt x="203" y="2331"/>
                </a:lnTo>
                <a:lnTo>
                  <a:pt x="206" y="2332"/>
                </a:lnTo>
                <a:lnTo>
                  <a:pt x="211" y="2332"/>
                </a:lnTo>
                <a:lnTo>
                  <a:pt x="242" y="2329"/>
                </a:lnTo>
                <a:lnTo>
                  <a:pt x="274" y="2325"/>
                </a:lnTo>
                <a:lnTo>
                  <a:pt x="327" y="2316"/>
                </a:lnTo>
                <a:lnTo>
                  <a:pt x="382" y="2307"/>
                </a:lnTo>
                <a:lnTo>
                  <a:pt x="432" y="2295"/>
                </a:lnTo>
                <a:lnTo>
                  <a:pt x="451" y="2291"/>
                </a:lnTo>
                <a:lnTo>
                  <a:pt x="469" y="2288"/>
                </a:lnTo>
                <a:lnTo>
                  <a:pt x="485" y="2283"/>
                </a:lnTo>
                <a:lnTo>
                  <a:pt x="498" y="2279"/>
                </a:lnTo>
                <a:lnTo>
                  <a:pt x="507" y="2273"/>
                </a:lnTo>
                <a:lnTo>
                  <a:pt x="509" y="2266"/>
                </a:lnTo>
                <a:lnTo>
                  <a:pt x="504" y="2251"/>
                </a:lnTo>
                <a:lnTo>
                  <a:pt x="489" y="2221"/>
                </a:lnTo>
                <a:lnTo>
                  <a:pt x="472" y="2189"/>
                </a:lnTo>
                <a:lnTo>
                  <a:pt x="453" y="2157"/>
                </a:lnTo>
                <a:lnTo>
                  <a:pt x="417" y="2102"/>
                </a:lnTo>
                <a:lnTo>
                  <a:pt x="380" y="2047"/>
                </a:lnTo>
                <a:lnTo>
                  <a:pt x="317" y="2030"/>
                </a:lnTo>
                <a:lnTo>
                  <a:pt x="254" y="2014"/>
                </a:lnTo>
                <a:lnTo>
                  <a:pt x="236" y="2009"/>
                </a:lnTo>
                <a:lnTo>
                  <a:pt x="215" y="2003"/>
                </a:lnTo>
                <a:lnTo>
                  <a:pt x="193" y="1999"/>
                </a:lnTo>
                <a:lnTo>
                  <a:pt x="171" y="1996"/>
                </a:lnTo>
                <a:lnTo>
                  <a:pt x="150" y="1999"/>
                </a:lnTo>
                <a:lnTo>
                  <a:pt x="131" y="2006"/>
                </a:lnTo>
                <a:lnTo>
                  <a:pt x="109" y="2016"/>
                </a:lnTo>
                <a:lnTo>
                  <a:pt x="85" y="2021"/>
                </a:lnTo>
                <a:lnTo>
                  <a:pt x="62" y="2019"/>
                </a:lnTo>
                <a:lnTo>
                  <a:pt x="40" y="2014"/>
                </a:lnTo>
                <a:lnTo>
                  <a:pt x="22" y="2002"/>
                </a:lnTo>
                <a:lnTo>
                  <a:pt x="12" y="1987"/>
                </a:lnTo>
                <a:lnTo>
                  <a:pt x="7" y="1966"/>
                </a:lnTo>
                <a:lnTo>
                  <a:pt x="6" y="1946"/>
                </a:lnTo>
                <a:lnTo>
                  <a:pt x="12" y="1924"/>
                </a:lnTo>
                <a:lnTo>
                  <a:pt x="21" y="1904"/>
                </a:lnTo>
                <a:lnTo>
                  <a:pt x="35" y="1888"/>
                </a:lnTo>
                <a:lnTo>
                  <a:pt x="56" y="1878"/>
                </a:lnTo>
                <a:lnTo>
                  <a:pt x="80" y="1873"/>
                </a:lnTo>
                <a:lnTo>
                  <a:pt x="105" y="1876"/>
                </a:lnTo>
                <a:lnTo>
                  <a:pt x="127" y="1884"/>
                </a:lnTo>
                <a:lnTo>
                  <a:pt x="144" y="1896"/>
                </a:lnTo>
                <a:lnTo>
                  <a:pt x="155" y="1907"/>
                </a:lnTo>
                <a:lnTo>
                  <a:pt x="172" y="1947"/>
                </a:lnTo>
                <a:lnTo>
                  <a:pt x="183" y="1960"/>
                </a:lnTo>
                <a:lnTo>
                  <a:pt x="196" y="1969"/>
                </a:lnTo>
                <a:lnTo>
                  <a:pt x="211" y="1975"/>
                </a:lnTo>
                <a:lnTo>
                  <a:pt x="227" y="1981"/>
                </a:lnTo>
                <a:lnTo>
                  <a:pt x="295" y="2003"/>
                </a:lnTo>
                <a:lnTo>
                  <a:pt x="363" y="2024"/>
                </a:lnTo>
                <a:lnTo>
                  <a:pt x="351" y="2009"/>
                </a:lnTo>
                <a:lnTo>
                  <a:pt x="338" y="1996"/>
                </a:lnTo>
                <a:lnTo>
                  <a:pt x="326" y="1988"/>
                </a:lnTo>
                <a:lnTo>
                  <a:pt x="313" y="1983"/>
                </a:lnTo>
                <a:lnTo>
                  <a:pt x="298" y="1980"/>
                </a:lnTo>
                <a:lnTo>
                  <a:pt x="284" y="1974"/>
                </a:lnTo>
                <a:lnTo>
                  <a:pt x="267" y="1963"/>
                </a:lnTo>
                <a:lnTo>
                  <a:pt x="254" y="1950"/>
                </a:lnTo>
                <a:lnTo>
                  <a:pt x="246" y="1934"/>
                </a:lnTo>
                <a:lnTo>
                  <a:pt x="243" y="1916"/>
                </a:lnTo>
                <a:lnTo>
                  <a:pt x="245" y="1897"/>
                </a:lnTo>
                <a:lnTo>
                  <a:pt x="254" y="1878"/>
                </a:lnTo>
                <a:lnTo>
                  <a:pt x="258" y="1872"/>
                </a:lnTo>
                <a:lnTo>
                  <a:pt x="267" y="1857"/>
                </a:lnTo>
                <a:lnTo>
                  <a:pt x="270" y="1854"/>
                </a:lnTo>
                <a:lnTo>
                  <a:pt x="277" y="1850"/>
                </a:lnTo>
                <a:lnTo>
                  <a:pt x="284" y="1847"/>
                </a:lnTo>
                <a:lnTo>
                  <a:pt x="290" y="1845"/>
                </a:lnTo>
                <a:lnTo>
                  <a:pt x="305" y="1844"/>
                </a:lnTo>
                <a:lnTo>
                  <a:pt x="321" y="1843"/>
                </a:lnTo>
                <a:lnTo>
                  <a:pt x="342" y="1848"/>
                </a:lnTo>
                <a:lnTo>
                  <a:pt x="357" y="1859"/>
                </a:lnTo>
                <a:lnTo>
                  <a:pt x="370" y="1872"/>
                </a:lnTo>
                <a:lnTo>
                  <a:pt x="377" y="1890"/>
                </a:lnTo>
                <a:lnTo>
                  <a:pt x="382" y="1909"/>
                </a:lnTo>
                <a:lnTo>
                  <a:pt x="383" y="1929"/>
                </a:lnTo>
                <a:lnTo>
                  <a:pt x="380" y="1947"/>
                </a:lnTo>
                <a:lnTo>
                  <a:pt x="376" y="1966"/>
                </a:lnTo>
                <a:lnTo>
                  <a:pt x="374" y="1984"/>
                </a:lnTo>
                <a:lnTo>
                  <a:pt x="382" y="2002"/>
                </a:lnTo>
                <a:lnTo>
                  <a:pt x="391" y="2018"/>
                </a:lnTo>
                <a:lnTo>
                  <a:pt x="401" y="2036"/>
                </a:lnTo>
                <a:lnTo>
                  <a:pt x="461" y="2050"/>
                </a:lnTo>
                <a:lnTo>
                  <a:pt x="519" y="2068"/>
                </a:lnTo>
                <a:lnTo>
                  <a:pt x="523" y="2070"/>
                </a:lnTo>
                <a:lnTo>
                  <a:pt x="532" y="2071"/>
                </a:lnTo>
                <a:lnTo>
                  <a:pt x="542" y="2073"/>
                </a:lnTo>
                <a:lnTo>
                  <a:pt x="551" y="2073"/>
                </a:lnTo>
                <a:lnTo>
                  <a:pt x="559" y="2071"/>
                </a:lnTo>
                <a:lnTo>
                  <a:pt x="559" y="2068"/>
                </a:lnTo>
                <a:lnTo>
                  <a:pt x="520" y="2012"/>
                </a:lnTo>
                <a:lnTo>
                  <a:pt x="481" y="1950"/>
                </a:lnTo>
                <a:lnTo>
                  <a:pt x="436" y="1888"/>
                </a:lnTo>
                <a:lnTo>
                  <a:pt x="430" y="1878"/>
                </a:lnTo>
                <a:lnTo>
                  <a:pt x="422" y="1865"/>
                </a:lnTo>
                <a:lnTo>
                  <a:pt x="411" y="1848"/>
                </a:lnTo>
                <a:lnTo>
                  <a:pt x="401" y="1834"/>
                </a:lnTo>
                <a:lnTo>
                  <a:pt x="389" y="1819"/>
                </a:lnTo>
                <a:lnTo>
                  <a:pt x="380" y="1809"/>
                </a:lnTo>
                <a:lnTo>
                  <a:pt x="373" y="1803"/>
                </a:lnTo>
                <a:lnTo>
                  <a:pt x="355" y="1800"/>
                </a:lnTo>
                <a:lnTo>
                  <a:pt x="338" y="1798"/>
                </a:lnTo>
                <a:lnTo>
                  <a:pt x="320" y="1800"/>
                </a:lnTo>
                <a:lnTo>
                  <a:pt x="302" y="1797"/>
                </a:lnTo>
                <a:lnTo>
                  <a:pt x="284" y="1791"/>
                </a:lnTo>
                <a:lnTo>
                  <a:pt x="268" y="1779"/>
                </a:lnTo>
                <a:lnTo>
                  <a:pt x="255" y="1764"/>
                </a:lnTo>
                <a:lnTo>
                  <a:pt x="248" y="1747"/>
                </a:lnTo>
                <a:lnTo>
                  <a:pt x="243" y="1729"/>
                </a:lnTo>
                <a:lnTo>
                  <a:pt x="243" y="1708"/>
                </a:lnTo>
                <a:lnTo>
                  <a:pt x="249" y="1688"/>
                </a:lnTo>
                <a:lnTo>
                  <a:pt x="259" y="1671"/>
                </a:lnTo>
                <a:lnTo>
                  <a:pt x="276" y="1657"/>
                </a:lnTo>
                <a:lnTo>
                  <a:pt x="293" y="1645"/>
                </a:lnTo>
                <a:lnTo>
                  <a:pt x="313" y="1636"/>
                </a:lnTo>
                <a:lnTo>
                  <a:pt x="333" y="1632"/>
                </a:lnTo>
                <a:lnTo>
                  <a:pt x="352" y="1629"/>
                </a:lnTo>
                <a:lnTo>
                  <a:pt x="370" y="1630"/>
                </a:lnTo>
                <a:lnTo>
                  <a:pt x="383" y="1635"/>
                </a:lnTo>
                <a:lnTo>
                  <a:pt x="404" y="1649"/>
                </a:lnTo>
                <a:lnTo>
                  <a:pt x="419" y="1669"/>
                </a:lnTo>
                <a:lnTo>
                  <a:pt x="426" y="1692"/>
                </a:lnTo>
                <a:lnTo>
                  <a:pt x="427" y="1716"/>
                </a:lnTo>
                <a:lnTo>
                  <a:pt x="425" y="1728"/>
                </a:lnTo>
                <a:lnTo>
                  <a:pt x="419" y="1741"/>
                </a:lnTo>
                <a:lnTo>
                  <a:pt x="411" y="1756"/>
                </a:lnTo>
                <a:lnTo>
                  <a:pt x="407" y="1769"/>
                </a:lnTo>
                <a:lnTo>
                  <a:pt x="404" y="1782"/>
                </a:lnTo>
                <a:lnTo>
                  <a:pt x="405" y="1794"/>
                </a:lnTo>
                <a:lnTo>
                  <a:pt x="408" y="1800"/>
                </a:lnTo>
                <a:lnTo>
                  <a:pt x="414" y="1810"/>
                </a:lnTo>
                <a:lnTo>
                  <a:pt x="422" y="1822"/>
                </a:lnTo>
                <a:lnTo>
                  <a:pt x="430" y="1837"/>
                </a:lnTo>
                <a:lnTo>
                  <a:pt x="439" y="1850"/>
                </a:lnTo>
                <a:lnTo>
                  <a:pt x="448" y="1860"/>
                </a:lnTo>
                <a:lnTo>
                  <a:pt x="454" y="1869"/>
                </a:lnTo>
                <a:lnTo>
                  <a:pt x="458" y="1871"/>
                </a:lnTo>
                <a:lnTo>
                  <a:pt x="463" y="1866"/>
                </a:lnTo>
                <a:lnTo>
                  <a:pt x="467" y="1857"/>
                </a:lnTo>
                <a:lnTo>
                  <a:pt x="473" y="1848"/>
                </a:lnTo>
                <a:lnTo>
                  <a:pt x="478" y="1843"/>
                </a:lnTo>
                <a:lnTo>
                  <a:pt x="485" y="1837"/>
                </a:lnTo>
                <a:lnTo>
                  <a:pt x="494" y="1829"/>
                </a:lnTo>
                <a:lnTo>
                  <a:pt x="506" y="1820"/>
                </a:lnTo>
                <a:lnTo>
                  <a:pt x="514" y="1814"/>
                </a:lnTo>
                <a:lnTo>
                  <a:pt x="522" y="1812"/>
                </a:lnTo>
                <a:lnTo>
                  <a:pt x="540" y="1810"/>
                </a:lnTo>
                <a:lnTo>
                  <a:pt x="557" y="1807"/>
                </a:lnTo>
                <a:lnTo>
                  <a:pt x="575" y="1806"/>
                </a:lnTo>
                <a:lnTo>
                  <a:pt x="593" y="1807"/>
                </a:lnTo>
                <a:lnTo>
                  <a:pt x="597" y="1809"/>
                </a:lnTo>
                <a:lnTo>
                  <a:pt x="612" y="1814"/>
                </a:lnTo>
                <a:lnTo>
                  <a:pt x="616" y="1814"/>
                </a:lnTo>
                <a:lnTo>
                  <a:pt x="621" y="1807"/>
                </a:lnTo>
                <a:lnTo>
                  <a:pt x="622" y="1794"/>
                </a:lnTo>
                <a:lnTo>
                  <a:pt x="624" y="1779"/>
                </a:lnTo>
                <a:lnTo>
                  <a:pt x="624" y="1756"/>
                </a:lnTo>
                <a:lnTo>
                  <a:pt x="625" y="1735"/>
                </a:lnTo>
                <a:lnTo>
                  <a:pt x="625" y="1714"/>
                </a:lnTo>
                <a:lnTo>
                  <a:pt x="622" y="1694"/>
                </a:lnTo>
                <a:lnTo>
                  <a:pt x="616" y="1680"/>
                </a:lnTo>
                <a:lnTo>
                  <a:pt x="607" y="1671"/>
                </a:lnTo>
                <a:lnTo>
                  <a:pt x="587" y="1654"/>
                </a:lnTo>
                <a:lnTo>
                  <a:pt x="573" y="1638"/>
                </a:lnTo>
                <a:lnTo>
                  <a:pt x="565" y="1618"/>
                </a:lnTo>
                <a:lnTo>
                  <a:pt x="563" y="1596"/>
                </a:lnTo>
                <a:lnTo>
                  <a:pt x="566" y="1580"/>
                </a:lnTo>
                <a:lnTo>
                  <a:pt x="575" y="1562"/>
                </a:lnTo>
                <a:lnTo>
                  <a:pt x="588" y="1546"/>
                </a:lnTo>
                <a:lnTo>
                  <a:pt x="604" y="1530"/>
                </a:lnTo>
                <a:lnTo>
                  <a:pt x="624" y="1518"/>
                </a:lnTo>
                <a:lnTo>
                  <a:pt x="644" y="1512"/>
                </a:lnTo>
                <a:lnTo>
                  <a:pt x="668" y="1512"/>
                </a:lnTo>
                <a:lnTo>
                  <a:pt x="691" y="1521"/>
                </a:lnTo>
                <a:lnTo>
                  <a:pt x="708" y="1533"/>
                </a:lnTo>
                <a:lnTo>
                  <a:pt x="721" y="1545"/>
                </a:lnTo>
                <a:lnTo>
                  <a:pt x="731" y="1559"/>
                </a:lnTo>
                <a:lnTo>
                  <a:pt x="737" y="1576"/>
                </a:lnTo>
                <a:lnTo>
                  <a:pt x="737" y="1595"/>
                </a:lnTo>
                <a:lnTo>
                  <a:pt x="731" y="1615"/>
                </a:lnTo>
                <a:lnTo>
                  <a:pt x="722" y="1632"/>
                </a:lnTo>
                <a:lnTo>
                  <a:pt x="709" y="1646"/>
                </a:lnTo>
                <a:lnTo>
                  <a:pt x="696" y="1660"/>
                </a:lnTo>
                <a:lnTo>
                  <a:pt x="681" y="1671"/>
                </a:lnTo>
                <a:lnTo>
                  <a:pt x="669" y="1686"/>
                </a:lnTo>
                <a:lnTo>
                  <a:pt x="660" y="1704"/>
                </a:lnTo>
                <a:lnTo>
                  <a:pt x="650" y="1747"/>
                </a:lnTo>
                <a:lnTo>
                  <a:pt x="644" y="1791"/>
                </a:lnTo>
                <a:lnTo>
                  <a:pt x="640" y="1834"/>
                </a:lnTo>
                <a:lnTo>
                  <a:pt x="640" y="1851"/>
                </a:lnTo>
                <a:lnTo>
                  <a:pt x="644" y="1868"/>
                </a:lnTo>
                <a:lnTo>
                  <a:pt x="647" y="1885"/>
                </a:lnTo>
                <a:lnTo>
                  <a:pt x="644" y="1900"/>
                </a:lnTo>
                <a:lnTo>
                  <a:pt x="635" y="1929"/>
                </a:lnTo>
                <a:lnTo>
                  <a:pt x="632" y="1944"/>
                </a:lnTo>
                <a:lnTo>
                  <a:pt x="635" y="1958"/>
                </a:lnTo>
                <a:lnTo>
                  <a:pt x="643" y="1971"/>
                </a:lnTo>
                <a:lnTo>
                  <a:pt x="652" y="1981"/>
                </a:lnTo>
                <a:lnTo>
                  <a:pt x="660" y="1993"/>
                </a:lnTo>
                <a:lnTo>
                  <a:pt x="680" y="2019"/>
                </a:lnTo>
                <a:lnTo>
                  <a:pt x="699" y="2047"/>
                </a:lnTo>
                <a:lnTo>
                  <a:pt x="746" y="2106"/>
                </a:lnTo>
                <a:lnTo>
                  <a:pt x="796" y="2164"/>
                </a:lnTo>
                <a:lnTo>
                  <a:pt x="800" y="2171"/>
                </a:lnTo>
                <a:lnTo>
                  <a:pt x="809" y="2180"/>
                </a:lnTo>
                <a:lnTo>
                  <a:pt x="818" y="2190"/>
                </a:lnTo>
                <a:lnTo>
                  <a:pt x="827" y="2199"/>
                </a:lnTo>
                <a:lnTo>
                  <a:pt x="836" y="2202"/>
                </a:lnTo>
                <a:lnTo>
                  <a:pt x="843" y="2198"/>
                </a:lnTo>
                <a:lnTo>
                  <a:pt x="852" y="2190"/>
                </a:lnTo>
                <a:lnTo>
                  <a:pt x="859" y="2180"/>
                </a:lnTo>
                <a:lnTo>
                  <a:pt x="867" y="2171"/>
                </a:lnTo>
                <a:lnTo>
                  <a:pt x="871" y="2165"/>
                </a:lnTo>
                <a:lnTo>
                  <a:pt x="889" y="2140"/>
                </a:lnTo>
                <a:lnTo>
                  <a:pt x="899" y="2117"/>
                </a:lnTo>
                <a:lnTo>
                  <a:pt x="904" y="2090"/>
                </a:lnTo>
                <a:lnTo>
                  <a:pt x="902" y="2061"/>
                </a:lnTo>
                <a:lnTo>
                  <a:pt x="895" y="2016"/>
                </a:lnTo>
                <a:lnTo>
                  <a:pt x="886" y="1972"/>
                </a:lnTo>
                <a:lnTo>
                  <a:pt x="876" y="1928"/>
                </a:lnTo>
                <a:lnTo>
                  <a:pt x="861" y="1857"/>
                </a:lnTo>
                <a:lnTo>
                  <a:pt x="858" y="1843"/>
                </a:lnTo>
                <a:lnTo>
                  <a:pt x="856" y="1828"/>
                </a:lnTo>
                <a:lnTo>
                  <a:pt x="853" y="1812"/>
                </a:lnTo>
                <a:lnTo>
                  <a:pt x="848" y="1798"/>
                </a:lnTo>
                <a:lnTo>
                  <a:pt x="839" y="1786"/>
                </a:lnTo>
                <a:lnTo>
                  <a:pt x="830" y="1779"/>
                </a:lnTo>
                <a:lnTo>
                  <a:pt x="821" y="1775"/>
                </a:lnTo>
                <a:lnTo>
                  <a:pt x="811" y="1772"/>
                </a:lnTo>
                <a:lnTo>
                  <a:pt x="799" y="1767"/>
                </a:lnTo>
                <a:lnTo>
                  <a:pt x="778" y="1757"/>
                </a:lnTo>
                <a:lnTo>
                  <a:pt x="764" y="1742"/>
                </a:lnTo>
                <a:lnTo>
                  <a:pt x="752" y="1725"/>
                </a:lnTo>
                <a:lnTo>
                  <a:pt x="743" y="1702"/>
                </a:lnTo>
                <a:lnTo>
                  <a:pt x="743" y="1680"/>
                </a:lnTo>
                <a:lnTo>
                  <a:pt x="747" y="1660"/>
                </a:lnTo>
                <a:lnTo>
                  <a:pt x="759" y="1639"/>
                </a:lnTo>
                <a:lnTo>
                  <a:pt x="777" y="1620"/>
                </a:lnTo>
                <a:lnTo>
                  <a:pt x="784" y="1614"/>
                </a:lnTo>
                <a:lnTo>
                  <a:pt x="796" y="1607"/>
                </a:lnTo>
                <a:lnTo>
                  <a:pt x="812" y="1599"/>
                </a:lnTo>
                <a:lnTo>
                  <a:pt x="830" y="1595"/>
                </a:lnTo>
                <a:lnTo>
                  <a:pt x="851" y="1593"/>
                </a:lnTo>
                <a:lnTo>
                  <a:pt x="870" y="1596"/>
                </a:lnTo>
                <a:lnTo>
                  <a:pt x="890" y="1607"/>
                </a:lnTo>
                <a:lnTo>
                  <a:pt x="910" y="1626"/>
                </a:lnTo>
                <a:lnTo>
                  <a:pt x="924" y="1648"/>
                </a:lnTo>
                <a:lnTo>
                  <a:pt x="930" y="1667"/>
                </a:lnTo>
                <a:lnTo>
                  <a:pt x="933" y="1689"/>
                </a:lnTo>
                <a:lnTo>
                  <a:pt x="930" y="1711"/>
                </a:lnTo>
                <a:lnTo>
                  <a:pt x="923" y="1723"/>
                </a:lnTo>
                <a:lnTo>
                  <a:pt x="914" y="1733"/>
                </a:lnTo>
                <a:lnTo>
                  <a:pt x="904" y="1744"/>
                </a:lnTo>
                <a:lnTo>
                  <a:pt x="896" y="1756"/>
                </a:lnTo>
                <a:lnTo>
                  <a:pt x="895" y="1760"/>
                </a:lnTo>
                <a:lnTo>
                  <a:pt x="895" y="1772"/>
                </a:lnTo>
                <a:lnTo>
                  <a:pt x="893" y="1776"/>
                </a:lnTo>
                <a:lnTo>
                  <a:pt x="890" y="1779"/>
                </a:lnTo>
                <a:lnTo>
                  <a:pt x="889" y="1782"/>
                </a:lnTo>
                <a:lnTo>
                  <a:pt x="883" y="1788"/>
                </a:lnTo>
                <a:lnTo>
                  <a:pt x="881" y="1791"/>
                </a:lnTo>
                <a:lnTo>
                  <a:pt x="881" y="1816"/>
                </a:lnTo>
                <a:lnTo>
                  <a:pt x="884" y="1838"/>
                </a:lnTo>
                <a:lnTo>
                  <a:pt x="887" y="1859"/>
                </a:lnTo>
                <a:lnTo>
                  <a:pt x="895" y="1912"/>
                </a:lnTo>
                <a:lnTo>
                  <a:pt x="904" y="1966"/>
                </a:lnTo>
                <a:lnTo>
                  <a:pt x="915" y="2016"/>
                </a:lnTo>
                <a:lnTo>
                  <a:pt x="918" y="2036"/>
                </a:lnTo>
                <a:lnTo>
                  <a:pt x="923" y="2053"/>
                </a:lnTo>
                <a:lnTo>
                  <a:pt x="926" y="2070"/>
                </a:lnTo>
                <a:lnTo>
                  <a:pt x="932" y="2083"/>
                </a:lnTo>
                <a:lnTo>
                  <a:pt x="938" y="2092"/>
                </a:lnTo>
                <a:lnTo>
                  <a:pt x="945" y="2093"/>
                </a:lnTo>
                <a:lnTo>
                  <a:pt x="963" y="2089"/>
                </a:lnTo>
                <a:lnTo>
                  <a:pt x="980" y="2080"/>
                </a:lnTo>
                <a:lnTo>
                  <a:pt x="996" y="2073"/>
                </a:lnTo>
                <a:lnTo>
                  <a:pt x="1033" y="2053"/>
                </a:lnTo>
                <a:lnTo>
                  <a:pt x="1070" y="2033"/>
                </a:lnTo>
                <a:lnTo>
                  <a:pt x="1125" y="2000"/>
                </a:lnTo>
                <a:lnTo>
                  <a:pt x="1176" y="1968"/>
                </a:lnTo>
                <a:lnTo>
                  <a:pt x="1191" y="1866"/>
                </a:lnTo>
                <a:lnTo>
                  <a:pt x="1232" y="1624"/>
                </a:lnTo>
                <a:lnTo>
                  <a:pt x="1277" y="1382"/>
                </a:lnTo>
                <a:lnTo>
                  <a:pt x="1281" y="1359"/>
                </a:lnTo>
                <a:lnTo>
                  <a:pt x="1287" y="1329"/>
                </a:lnTo>
                <a:lnTo>
                  <a:pt x="1293" y="1297"/>
                </a:lnTo>
                <a:lnTo>
                  <a:pt x="1299" y="1263"/>
                </a:lnTo>
                <a:lnTo>
                  <a:pt x="1303" y="1229"/>
                </a:lnTo>
                <a:lnTo>
                  <a:pt x="1306" y="1195"/>
                </a:lnTo>
                <a:lnTo>
                  <a:pt x="1306" y="1164"/>
                </a:lnTo>
                <a:lnTo>
                  <a:pt x="1305" y="1138"/>
                </a:lnTo>
                <a:lnTo>
                  <a:pt x="1299" y="1117"/>
                </a:lnTo>
                <a:lnTo>
                  <a:pt x="1290" y="1096"/>
                </a:lnTo>
                <a:lnTo>
                  <a:pt x="1279" y="1077"/>
                </a:lnTo>
                <a:lnTo>
                  <a:pt x="1268" y="1060"/>
                </a:lnTo>
                <a:lnTo>
                  <a:pt x="1254" y="1045"/>
                </a:lnTo>
                <a:lnTo>
                  <a:pt x="1237" y="1033"/>
                </a:lnTo>
                <a:lnTo>
                  <a:pt x="1216" y="1024"/>
                </a:lnTo>
                <a:lnTo>
                  <a:pt x="1185" y="1015"/>
                </a:lnTo>
                <a:lnTo>
                  <a:pt x="1154" y="1004"/>
                </a:lnTo>
                <a:lnTo>
                  <a:pt x="1145" y="1001"/>
                </a:lnTo>
                <a:lnTo>
                  <a:pt x="1129" y="998"/>
                </a:lnTo>
                <a:lnTo>
                  <a:pt x="1106" y="992"/>
                </a:lnTo>
                <a:lnTo>
                  <a:pt x="1078" y="986"/>
                </a:lnTo>
                <a:lnTo>
                  <a:pt x="1045" y="980"/>
                </a:lnTo>
                <a:lnTo>
                  <a:pt x="1008" y="973"/>
                </a:lnTo>
                <a:lnTo>
                  <a:pt x="970" y="965"/>
                </a:lnTo>
                <a:lnTo>
                  <a:pt x="930" y="958"/>
                </a:lnTo>
                <a:lnTo>
                  <a:pt x="853" y="943"/>
                </a:lnTo>
                <a:lnTo>
                  <a:pt x="817" y="936"/>
                </a:lnTo>
                <a:lnTo>
                  <a:pt x="784" y="930"/>
                </a:lnTo>
                <a:lnTo>
                  <a:pt x="756" y="924"/>
                </a:lnTo>
                <a:lnTo>
                  <a:pt x="733" y="920"/>
                </a:lnTo>
                <a:lnTo>
                  <a:pt x="716" y="917"/>
                </a:lnTo>
                <a:lnTo>
                  <a:pt x="708" y="915"/>
                </a:lnTo>
                <a:lnTo>
                  <a:pt x="678" y="908"/>
                </a:lnTo>
                <a:lnTo>
                  <a:pt x="650" y="896"/>
                </a:lnTo>
                <a:lnTo>
                  <a:pt x="621" y="886"/>
                </a:lnTo>
                <a:lnTo>
                  <a:pt x="584" y="869"/>
                </a:lnTo>
                <a:lnTo>
                  <a:pt x="547" y="846"/>
                </a:lnTo>
                <a:lnTo>
                  <a:pt x="513" y="819"/>
                </a:lnTo>
                <a:lnTo>
                  <a:pt x="483" y="791"/>
                </a:lnTo>
                <a:lnTo>
                  <a:pt x="453" y="760"/>
                </a:lnTo>
                <a:lnTo>
                  <a:pt x="420" y="731"/>
                </a:lnTo>
                <a:lnTo>
                  <a:pt x="386" y="703"/>
                </a:lnTo>
                <a:lnTo>
                  <a:pt x="349" y="679"/>
                </a:lnTo>
                <a:lnTo>
                  <a:pt x="311" y="656"/>
                </a:lnTo>
                <a:lnTo>
                  <a:pt x="274" y="629"/>
                </a:lnTo>
                <a:lnTo>
                  <a:pt x="276" y="626"/>
                </a:lnTo>
                <a:lnTo>
                  <a:pt x="283" y="620"/>
                </a:lnTo>
                <a:lnTo>
                  <a:pt x="296" y="613"/>
                </a:lnTo>
                <a:lnTo>
                  <a:pt x="313" y="604"/>
                </a:lnTo>
                <a:lnTo>
                  <a:pt x="332" y="595"/>
                </a:lnTo>
                <a:lnTo>
                  <a:pt x="376" y="580"/>
                </a:lnTo>
                <a:lnTo>
                  <a:pt x="399" y="576"/>
                </a:lnTo>
                <a:lnTo>
                  <a:pt x="422" y="575"/>
                </a:lnTo>
                <a:lnTo>
                  <a:pt x="450" y="576"/>
                </a:lnTo>
                <a:lnTo>
                  <a:pt x="482" y="579"/>
                </a:lnTo>
                <a:lnTo>
                  <a:pt x="516" y="583"/>
                </a:lnTo>
                <a:lnTo>
                  <a:pt x="551" y="588"/>
                </a:lnTo>
                <a:lnTo>
                  <a:pt x="587" y="594"/>
                </a:lnTo>
                <a:lnTo>
                  <a:pt x="618" y="600"/>
                </a:lnTo>
                <a:lnTo>
                  <a:pt x="646" y="605"/>
                </a:lnTo>
                <a:lnTo>
                  <a:pt x="668" y="611"/>
                </a:lnTo>
                <a:lnTo>
                  <a:pt x="699" y="623"/>
                </a:lnTo>
                <a:lnTo>
                  <a:pt x="734" y="639"/>
                </a:lnTo>
                <a:lnTo>
                  <a:pt x="772" y="659"/>
                </a:lnTo>
                <a:lnTo>
                  <a:pt x="812" y="682"/>
                </a:lnTo>
                <a:lnTo>
                  <a:pt x="853" y="709"/>
                </a:lnTo>
                <a:lnTo>
                  <a:pt x="898" y="738"/>
                </a:lnTo>
                <a:lnTo>
                  <a:pt x="986" y="800"/>
                </a:lnTo>
                <a:lnTo>
                  <a:pt x="1072" y="865"/>
                </a:lnTo>
                <a:lnTo>
                  <a:pt x="1113" y="897"/>
                </a:lnTo>
                <a:lnTo>
                  <a:pt x="1153" y="928"/>
                </a:lnTo>
                <a:lnTo>
                  <a:pt x="1190" y="958"/>
                </a:lnTo>
                <a:lnTo>
                  <a:pt x="1222" y="984"/>
                </a:lnTo>
                <a:lnTo>
                  <a:pt x="1253" y="1009"/>
                </a:lnTo>
                <a:lnTo>
                  <a:pt x="1278" y="1030"/>
                </a:lnTo>
                <a:lnTo>
                  <a:pt x="1299" y="1048"/>
                </a:lnTo>
                <a:lnTo>
                  <a:pt x="1313" y="1061"/>
                </a:lnTo>
                <a:lnTo>
                  <a:pt x="1300" y="1029"/>
                </a:lnTo>
                <a:lnTo>
                  <a:pt x="1284" y="1001"/>
                </a:lnTo>
                <a:lnTo>
                  <a:pt x="1268" y="971"/>
                </a:lnTo>
                <a:lnTo>
                  <a:pt x="1247" y="943"/>
                </a:lnTo>
                <a:lnTo>
                  <a:pt x="1221" y="918"/>
                </a:lnTo>
                <a:lnTo>
                  <a:pt x="1188" y="894"/>
                </a:lnTo>
                <a:lnTo>
                  <a:pt x="1153" y="871"/>
                </a:lnTo>
                <a:lnTo>
                  <a:pt x="1116" y="847"/>
                </a:lnTo>
                <a:lnTo>
                  <a:pt x="1082" y="825"/>
                </a:lnTo>
                <a:lnTo>
                  <a:pt x="1050" y="803"/>
                </a:lnTo>
                <a:lnTo>
                  <a:pt x="1024" y="781"/>
                </a:lnTo>
                <a:lnTo>
                  <a:pt x="986" y="741"/>
                </a:lnTo>
                <a:lnTo>
                  <a:pt x="952" y="706"/>
                </a:lnTo>
                <a:lnTo>
                  <a:pt x="924" y="673"/>
                </a:lnTo>
                <a:lnTo>
                  <a:pt x="901" y="645"/>
                </a:lnTo>
                <a:lnTo>
                  <a:pt x="880" y="619"/>
                </a:lnTo>
                <a:lnTo>
                  <a:pt x="862" y="594"/>
                </a:lnTo>
                <a:lnTo>
                  <a:pt x="848" y="570"/>
                </a:lnTo>
                <a:lnTo>
                  <a:pt x="833" y="548"/>
                </a:lnTo>
                <a:lnTo>
                  <a:pt x="806" y="504"/>
                </a:lnTo>
                <a:lnTo>
                  <a:pt x="777" y="457"/>
                </a:lnTo>
                <a:lnTo>
                  <a:pt x="759" y="432"/>
                </a:lnTo>
                <a:lnTo>
                  <a:pt x="739" y="404"/>
                </a:lnTo>
                <a:lnTo>
                  <a:pt x="712" y="374"/>
                </a:lnTo>
                <a:lnTo>
                  <a:pt x="684" y="349"/>
                </a:lnTo>
                <a:lnTo>
                  <a:pt x="656" y="330"/>
                </a:lnTo>
                <a:lnTo>
                  <a:pt x="628" y="314"/>
                </a:lnTo>
                <a:lnTo>
                  <a:pt x="600" y="299"/>
                </a:lnTo>
                <a:lnTo>
                  <a:pt x="598" y="296"/>
                </a:lnTo>
                <a:lnTo>
                  <a:pt x="603" y="290"/>
                </a:lnTo>
                <a:lnTo>
                  <a:pt x="616" y="286"/>
                </a:lnTo>
                <a:lnTo>
                  <a:pt x="632" y="280"/>
                </a:lnTo>
                <a:lnTo>
                  <a:pt x="653" y="274"/>
                </a:lnTo>
                <a:lnTo>
                  <a:pt x="675" y="268"/>
                </a:lnTo>
                <a:lnTo>
                  <a:pt x="716" y="256"/>
                </a:lnTo>
                <a:lnTo>
                  <a:pt x="734" y="252"/>
                </a:lnTo>
                <a:lnTo>
                  <a:pt x="747" y="249"/>
                </a:lnTo>
                <a:lnTo>
                  <a:pt x="802" y="241"/>
                </a:lnTo>
                <a:lnTo>
                  <a:pt x="855" y="243"/>
                </a:lnTo>
                <a:lnTo>
                  <a:pt x="907" y="255"/>
                </a:lnTo>
                <a:lnTo>
                  <a:pt x="958" y="277"/>
                </a:lnTo>
                <a:lnTo>
                  <a:pt x="1007" y="306"/>
                </a:lnTo>
                <a:lnTo>
                  <a:pt x="1054" y="343"/>
                </a:lnTo>
                <a:lnTo>
                  <a:pt x="1098" y="387"/>
                </a:lnTo>
                <a:lnTo>
                  <a:pt x="1138" y="439"/>
                </a:lnTo>
                <a:lnTo>
                  <a:pt x="1172" y="493"/>
                </a:lnTo>
                <a:lnTo>
                  <a:pt x="1203" y="552"/>
                </a:lnTo>
                <a:lnTo>
                  <a:pt x="1231" y="619"/>
                </a:lnTo>
                <a:lnTo>
                  <a:pt x="1254" y="688"/>
                </a:lnTo>
                <a:lnTo>
                  <a:pt x="1275" y="759"/>
                </a:lnTo>
                <a:lnTo>
                  <a:pt x="1291" y="834"/>
                </a:lnTo>
                <a:lnTo>
                  <a:pt x="1306" y="914"/>
                </a:lnTo>
                <a:lnTo>
                  <a:pt x="1315" y="995"/>
                </a:lnTo>
                <a:lnTo>
                  <a:pt x="1319" y="1017"/>
                </a:lnTo>
                <a:lnTo>
                  <a:pt x="1328" y="1045"/>
                </a:lnTo>
                <a:lnTo>
                  <a:pt x="1330" y="1023"/>
                </a:lnTo>
                <a:lnTo>
                  <a:pt x="1333" y="996"/>
                </a:lnTo>
                <a:lnTo>
                  <a:pt x="1336" y="968"/>
                </a:lnTo>
                <a:lnTo>
                  <a:pt x="1341" y="909"/>
                </a:lnTo>
                <a:lnTo>
                  <a:pt x="1343" y="883"/>
                </a:lnTo>
                <a:lnTo>
                  <a:pt x="1344" y="861"/>
                </a:lnTo>
                <a:lnTo>
                  <a:pt x="1346" y="843"/>
                </a:lnTo>
                <a:lnTo>
                  <a:pt x="1346" y="819"/>
                </a:lnTo>
                <a:lnTo>
                  <a:pt x="1349" y="799"/>
                </a:lnTo>
                <a:lnTo>
                  <a:pt x="1355" y="772"/>
                </a:lnTo>
                <a:lnTo>
                  <a:pt x="1361" y="740"/>
                </a:lnTo>
                <a:lnTo>
                  <a:pt x="1369" y="703"/>
                </a:lnTo>
                <a:lnTo>
                  <a:pt x="1378" y="662"/>
                </a:lnTo>
                <a:lnTo>
                  <a:pt x="1390" y="617"/>
                </a:lnTo>
                <a:lnTo>
                  <a:pt x="1400" y="573"/>
                </a:lnTo>
                <a:lnTo>
                  <a:pt x="1412" y="526"/>
                </a:lnTo>
                <a:lnTo>
                  <a:pt x="1425" y="480"/>
                </a:lnTo>
                <a:lnTo>
                  <a:pt x="1437" y="434"/>
                </a:lnTo>
                <a:lnTo>
                  <a:pt x="1450" y="392"/>
                </a:lnTo>
                <a:lnTo>
                  <a:pt x="1462" y="350"/>
                </a:lnTo>
                <a:lnTo>
                  <a:pt x="1474" y="314"/>
                </a:lnTo>
                <a:lnTo>
                  <a:pt x="1484" y="281"/>
                </a:lnTo>
                <a:lnTo>
                  <a:pt x="1495" y="255"/>
                </a:lnTo>
                <a:lnTo>
                  <a:pt x="1502" y="235"/>
                </a:lnTo>
                <a:lnTo>
                  <a:pt x="1509" y="222"/>
                </a:lnTo>
                <a:lnTo>
                  <a:pt x="1537" y="187"/>
                </a:lnTo>
                <a:lnTo>
                  <a:pt x="1565" y="159"/>
                </a:lnTo>
                <a:lnTo>
                  <a:pt x="1595" y="132"/>
                </a:lnTo>
                <a:lnTo>
                  <a:pt x="1624" y="109"/>
                </a:lnTo>
                <a:lnTo>
                  <a:pt x="1663" y="81"/>
                </a:lnTo>
                <a:lnTo>
                  <a:pt x="1704" y="57"/>
                </a:lnTo>
                <a:lnTo>
                  <a:pt x="1747" y="38"/>
                </a:lnTo>
                <a:lnTo>
                  <a:pt x="1759" y="33"/>
                </a:lnTo>
                <a:lnTo>
                  <a:pt x="1775" y="28"/>
                </a:lnTo>
                <a:lnTo>
                  <a:pt x="1816" y="13"/>
                </a:lnTo>
                <a:lnTo>
                  <a:pt x="1835" y="5"/>
                </a:lnTo>
                <a:lnTo>
                  <a:pt x="1851" y="1"/>
                </a:lnTo>
                <a:lnTo>
                  <a:pt x="1862" y="0"/>
                </a:lnTo>
                <a:close/>
              </a:path>
            </a:pathLst>
          </a:custGeom>
          <a:solidFill>
            <a:schemeClr val="bg1">
              <a:alpha val="8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Freeform 7"/>
          <p:cNvSpPr>
            <a:spLocks noChangeAspect="1" noEditPoints="1"/>
          </p:cNvSpPr>
          <p:nvPr/>
        </p:nvSpPr>
        <p:spPr bwMode="auto">
          <a:xfrm>
            <a:off x="838200" y="1762090"/>
            <a:ext cx="2521776" cy="5095912"/>
          </a:xfrm>
          <a:custGeom>
            <a:avLst/>
            <a:gdLst/>
            <a:ahLst/>
            <a:cxnLst>
              <a:cxn ang="0">
                <a:pos x="687" y="2238"/>
              </a:cxn>
              <a:cxn ang="0">
                <a:pos x="877" y="2192"/>
              </a:cxn>
              <a:cxn ang="0">
                <a:pos x="797" y="2963"/>
              </a:cxn>
              <a:cxn ang="0">
                <a:pos x="1078" y="3026"/>
              </a:cxn>
              <a:cxn ang="0">
                <a:pos x="626" y="2117"/>
              </a:cxn>
              <a:cxn ang="0">
                <a:pos x="749" y="2142"/>
              </a:cxn>
              <a:cxn ang="0">
                <a:pos x="578" y="2052"/>
              </a:cxn>
              <a:cxn ang="0">
                <a:pos x="1866" y="247"/>
              </a:cxn>
              <a:cxn ang="0">
                <a:pos x="1392" y="1037"/>
              </a:cxn>
              <a:cxn ang="0">
                <a:pos x="2006" y="656"/>
              </a:cxn>
              <a:cxn ang="0">
                <a:pos x="1599" y="908"/>
              </a:cxn>
              <a:cxn ang="0">
                <a:pos x="1533" y="1058"/>
              </a:cxn>
              <a:cxn ang="0">
                <a:pos x="2239" y="583"/>
              </a:cxn>
              <a:cxn ang="0">
                <a:pos x="1863" y="1105"/>
              </a:cxn>
              <a:cxn ang="0">
                <a:pos x="2174" y="1621"/>
              </a:cxn>
              <a:cxn ang="0">
                <a:pos x="1801" y="1537"/>
              </a:cxn>
              <a:cxn ang="0">
                <a:pos x="1325" y="1301"/>
              </a:cxn>
              <a:cxn ang="0">
                <a:pos x="1412" y="1835"/>
              </a:cxn>
              <a:cxn ang="0">
                <a:pos x="1213" y="1975"/>
              </a:cxn>
              <a:cxn ang="0">
                <a:pos x="1094" y="4011"/>
              </a:cxn>
              <a:cxn ang="0">
                <a:pos x="1689" y="3264"/>
              </a:cxn>
              <a:cxn ang="0">
                <a:pos x="2404" y="3321"/>
              </a:cxn>
              <a:cxn ang="0">
                <a:pos x="1275" y="3861"/>
              </a:cxn>
              <a:cxn ang="0">
                <a:pos x="1147" y="4865"/>
              </a:cxn>
              <a:cxn ang="0">
                <a:pos x="1045" y="3610"/>
              </a:cxn>
              <a:cxn ang="0">
                <a:pos x="739" y="3818"/>
              </a:cxn>
              <a:cxn ang="0">
                <a:pos x="856" y="4830"/>
              </a:cxn>
              <a:cxn ang="0">
                <a:pos x="638" y="3989"/>
              </a:cxn>
              <a:cxn ang="0">
                <a:pos x="96" y="3777"/>
              </a:cxn>
              <a:cxn ang="0">
                <a:pos x="189" y="3688"/>
              </a:cxn>
              <a:cxn ang="0">
                <a:pos x="523" y="3573"/>
              </a:cxn>
              <a:cxn ang="0">
                <a:pos x="519" y="3333"/>
              </a:cxn>
              <a:cxn ang="0">
                <a:pos x="545" y="3560"/>
              </a:cxn>
              <a:cxn ang="0">
                <a:pos x="712" y="3397"/>
              </a:cxn>
              <a:cxn ang="0">
                <a:pos x="625" y="2944"/>
              </a:cxn>
              <a:cxn ang="0">
                <a:pos x="593" y="2341"/>
              </a:cxn>
              <a:cxn ang="0">
                <a:pos x="156" y="2437"/>
              </a:cxn>
              <a:cxn ang="0">
                <a:pos x="108" y="2289"/>
              </a:cxn>
              <a:cxn ang="0">
                <a:pos x="451" y="2291"/>
              </a:cxn>
              <a:cxn ang="0">
                <a:pos x="109" y="2016"/>
              </a:cxn>
              <a:cxn ang="0">
                <a:pos x="211" y="1975"/>
              </a:cxn>
              <a:cxn ang="0">
                <a:pos x="284" y="1847"/>
              </a:cxn>
              <a:cxn ang="0">
                <a:pos x="542" y="2073"/>
              </a:cxn>
              <a:cxn ang="0">
                <a:pos x="255" y="1764"/>
              </a:cxn>
              <a:cxn ang="0">
                <a:pos x="407" y="1769"/>
              </a:cxn>
              <a:cxn ang="0">
                <a:pos x="540" y="1810"/>
              </a:cxn>
              <a:cxn ang="0">
                <a:pos x="566" y="1580"/>
              </a:cxn>
              <a:cxn ang="0">
                <a:pos x="650" y="1747"/>
              </a:cxn>
              <a:cxn ang="0">
                <a:pos x="827" y="2199"/>
              </a:cxn>
              <a:cxn ang="0">
                <a:pos x="830" y="1779"/>
              </a:cxn>
              <a:cxn ang="0">
                <a:pos x="924" y="1648"/>
              </a:cxn>
              <a:cxn ang="0">
                <a:pos x="915" y="2016"/>
              </a:cxn>
              <a:cxn ang="0">
                <a:pos x="1299" y="1263"/>
              </a:cxn>
              <a:cxn ang="0">
                <a:pos x="970" y="965"/>
              </a:cxn>
              <a:cxn ang="0">
                <a:pos x="311" y="656"/>
              </a:cxn>
              <a:cxn ang="0">
                <a:pos x="772" y="659"/>
              </a:cxn>
              <a:cxn ang="0">
                <a:pos x="1153" y="871"/>
              </a:cxn>
              <a:cxn ang="0">
                <a:pos x="628" y="314"/>
              </a:cxn>
              <a:cxn ang="0">
                <a:pos x="1203" y="552"/>
              </a:cxn>
              <a:cxn ang="0">
                <a:pos x="1369" y="703"/>
              </a:cxn>
              <a:cxn ang="0">
                <a:pos x="1747" y="38"/>
              </a:cxn>
            </a:cxnLst>
            <a:rect l="0" t="0" r="r" b="b"/>
            <a:pathLst>
              <a:path w="2409" h="4865">
                <a:moveTo>
                  <a:pt x="414" y="2058"/>
                </a:moveTo>
                <a:lnTo>
                  <a:pt x="482" y="2173"/>
                </a:lnTo>
                <a:lnTo>
                  <a:pt x="503" y="2207"/>
                </a:lnTo>
                <a:lnTo>
                  <a:pt x="523" y="2242"/>
                </a:lnTo>
                <a:lnTo>
                  <a:pt x="538" y="2269"/>
                </a:lnTo>
                <a:lnTo>
                  <a:pt x="547" y="2282"/>
                </a:lnTo>
                <a:lnTo>
                  <a:pt x="559" y="2292"/>
                </a:lnTo>
                <a:lnTo>
                  <a:pt x="606" y="2323"/>
                </a:lnTo>
                <a:lnTo>
                  <a:pt x="618" y="2332"/>
                </a:lnTo>
                <a:lnTo>
                  <a:pt x="637" y="2344"/>
                </a:lnTo>
                <a:lnTo>
                  <a:pt x="657" y="2360"/>
                </a:lnTo>
                <a:lnTo>
                  <a:pt x="705" y="2392"/>
                </a:lnTo>
                <a:lnTo>
                  <a:pt x="728" y="2407"/>
                </a:lnTo>
                <a:lnTo>
                  <a:pt x="749" y="2420"/>
                </a:lnTo>
                <a:lnTo>
                  <a:pt x="765" y="2429"/>
                </a:lnTo>
                <a:lnTo>
                  <a:pt x="762" y="2392"/>
                </a:lnTo>
                <a:lnTo>
                  <a:pt x="755" y="2354"/>
                </a:lnTo>
                <a:lnTo>
                  <a:pt x="744" y="2326"/>
                </a:lnTo>
                <a:lnTo>
                  <a:pt x="730" y="2298"/>
                </a:lnTo>
                <a:lnTo>
                  <a:pt x="687" y="2238"/>
                </a:lnTo>
                <a:lnTo>
                  <a:pt x="643" y="2180"/>
                </a:lnTo>
                <a:lnTo>
                  <a:pt x="597" y="2123"/>
                </a:lnTo>
                <a:lnTo>
                  <a:pt x="590" y="2112"/>
                </a:lnTo>
                <a:lnTo>
                  <a:pt x="582" y="2105"/>
                </a:lnTo>
                <a:lnTo>
                  <a:pt x="573" y="2101"/>
                </a:lnTo>
                <a:lnTo>
                  <a:pt x="560" y="2099"/>
                </a:lnTo>
                <a:lnTo>
                  <a:pt x="537" y="2095"/>
                </a:lnTo>
                <a:lnTo>
                  <a:pt x="512" y="2086"/>
                </a:lnTo>
                <a:lnTo>
                  <a:pt x="488" y="2078"/>
                </a:lnTo>
                <a:lnTo>
                  <a:pt x="414" y="2058"/>
                </a:lnTo>
                <a:close/>
                <a:moveTo>
                  <a:pt x="1172" y="1997"/>
                </a:moveTo>
                <a:lnTo>
                  <a:pt x="1051" y="2064"/>
                </a:lnTo>
                <a:lnTo>
                  <a:pt x="1011" y="2086"/>
                </a:lnTo>
                <a:lnTo>
                  <a:pt x="973" y="2108"/>
                </a:lnTo>
                <a:lnTo>
                  <a:pt x="957" y="2115"/>
                </a:lnTo>
                <a:lnTo>
                  <a:pt x="940" y="2124"/>
                </a:lnTo>
                <a:lnTo>
                  <a:pt x="926" y="2133"/>
                </a:lnTo>
                <a:lnTo>
                  <a:pt x="914" y="2145"/>
                </a:lnTo>
                <a:lnTo>
                  <a:pt x="896" y="2168"/>
                </a:lnTo>
                <a:lnTo>
                  <a:pt x="877" y="2192"/>
                </a:lnTo>
                <a:lnTo>
                  <a:pt x="856" y="2221"/>
                </a:lnTo>
                <a:lnTo>
                  <a:pt x="836" y="2252"/>
                </a:lnTo>
                <a:lnTo>
                  <a:pt x="820" y="2283"/>
                </a:lnTo>
                <a:lnTo>
                  <a:pt x="809" y="2307"/>
                </a:lnTo>
                <a:lnTo>
                  <a:pt x="802" y="2331"/>
                </a:lnTo>
                <a:lnTo>
                  <a:pt x="800" y="2336"/>
                </a:lnTo>
                <a:lnTo>
                  <a:pt x="800" y="2351"/>
                </a:lnTo>
                <a:lnTo>
                  <a:pt x="799" y="2372"/>
                </a:lnTo>
                <a:lnTo>
                  <a:pt x="796" y="2394"/>
                </a:lnTo>
                <a:lnTo>
                  <a:pt x="793" y="2444"/>
                </a:lnTo>
                <a:lnTo>
                  <a:pt x="792" y="2465"/>
                </a:lnTo>
                <a:lnTo>
                  <a:pt x="790" y="2481"/>
                </a:lnTo>
                <a:lnTo>
                  <a:pt x="780" y="2593"/>
                </a:lnTo>
                <a:lnTo>
                  <a:pt x="769" y="2704"/>
                </a:lnTo>
                <a:lnTo>
                  <a:pt x="768" y="2735"/>
                </a:lnTo>
                <a:lnTo>
                  <a:pt x="765" y="2788"/>
                </a:lnTo>
                <a:lnTo>
                  <a:pt x="761" y="2844"/>
                </a:lnTo>
                <a:lnTo>
                  <a:pt x="761" y="2898"/>
                </a:lnTo>
                <a:lnTo>
                  <a:pt x="764" y="2951"/>
                </a:lnTo>
                <a:lnTo>
                  <a:pt x="797" y="2963"/>
                </a:lnTo>
                <a:lnTo>
                  <a:pt x="831" y="2981"/>
                </a:lnTo>
                <a:lnTo>
                  <a:pt x="862" y="3004"/>
                </a:lnTo>
                <a:lnTo>
                  <a:pt x="893" y="3032"/>
                </a:lnTo>
                <a:lnTo>
                  <a:pt x="920" y="3069"/>
                </a:lnTo>
                <a:lnTo>
                  <a:pt x="943" y="3105"/>
                </a:lnTo>
                <a:lnTo>
                  <a:pt x="968" y="3143"/>
                </a:lnTo>
                <a:lnTo>
                  <a:pt x="991" y="3181"/>
                </a:lnTo>
                <a:lnTo>
                  <a:pt x="1010" y="3224"/>
                </a:lnTo>
                <a:lnTo>
                  <a:pt x="1029" y="3284"/>
                </a:lnTo>
                <a:lnTo>
                  <a:pt x="1042" y="3349"/>
                </a:lnTo>
                <a:lnTo>
                  <a:pt x="1050" y="3417"/>
                </a:lnTo>
                <a:lnTo>
                  <a:pt x="1050" y="3422"/>
                </a:lnTo>
                <a:lnTo>
                  <a:pt x="1051" y="3426"/>
                </a:lnTo>
                <a:lnTo>
                  <a:pt x="1054" y="3349"/>
                </a:lnTo>
                <a:lnTo>
                  <a:pt x="1058" y="3277"/>
                </a:lnTo>
                <a:lnTo>
                  <a:pt x="1063" y="3212"/>
                </a:lnTo>
                <a:lnTo>
                  <a:pt x="1067" y="3155"/>
                </a:lnTo>
                <a:lnTo>
                  <a:pt x="1070" y="3115"/>
                </a:lnTo>
                <a:lnTo>
                  <a:pt x="1075" y="3072"/>
                </a:lnTo>
                <a:lnTo>
                  <a:pt x="1078" y="3026"/>
                </a:lnTo>
                <a:lnTo>
                  <a:pt x="1082" y="2975"/>
                </a:lnTo>
                <a:lnTo>
                  <a:pt x="1086" y="2919"/>
                </a:lnTo>
                <a:lnTo>
                  <a:pt x="1091" y="2855"/>
                </a:lnTo>
                <a:lnTo>
                  <a:pt x="1097" y="2786"/>
                </a:lnTo>
                <a:lnTo>
                  <a:pt x="1103" y="2708"/>
                </a:lnTo>
                <a:lnTo>
                  <a:pt x="1111" y="2593"/>
                </a:lnTo>
                <a:lnTo>
                  <a:pt x="1119" y="2479"/>
                </a:lnTo>
                <a:lnTo>
                  <a:pt x="1126" y="2364"/>
                </a:lnTo>
                <a:lnTo>
                  <a:pt x="1138" y="2249"/>
                </a:lnTo>
                <a:lnTo>
                  <a:pt x="1172" y="1997"/>
                </a:lnTo>
                <a:close/>
                <a:moveTo>
                  <a:pt x="621" y="1990"/>
                </a:moveTo>
                <a:lnTo>
                  <a:pt x="619" y="1991"/>
                </a:lnTo>
                <a:lnTo>
                  <a:pt x="616" y="2012"/>
                </a:lnTo>
                <a:lnTo>
                  <a:pt x="613" y="2034"/>
                </a:lnTo>
                <a:lnTo>
                  <a:pt x="610" y="2049"/>
                </a:lnTo>
                <a:lnTo>
                  <a:pt x="606" y="2064"/>
                </a:lnTo>
                <a:lnTo>
                  <a:pt x="604" y="2078"/>
                </a:lnTo>
                <a:lnTo>
                  <a:pt x="609" y="2092"/>
                </a:lnTo>
                <a:lnTo>
                  <a:pt x="618" y="2105"/>
                </a:lnTo>
                <a:lnTo>
                  <a:pt x="626" y="2117"/>
                </a:lnTo>
                <a:lnTo>
                  <a:pt x="659" y="2167"/>
                </a:lnTo>
                <a:lnTo>
                  <a:pt x="691" y="2211"/>
                </a:lnTo>
                <a:lnTo>
                  <a:pt x="727" y="2255"/>
                </a:lnTo>
                <a:lnTo>
                  <a:pt x="731" y="2261"/>
                </a:lnTo>
                <a:lnTo>
                  <a:pt x="737" y="2270"/>
                </a:lnTo>
                <a:lnTo>
                  <a:pt x="752" y="2291"/>
                </a:lnTo>
                <a:lnTo>
                  <a:pt x="761" y="2300"/>
                </a:lnTo>
                <a:lnTo>
                  <a:pt x="768" y="2304"/>
                </a:lnTo>
                <a:lnTo>
                  <a:pt x="775" y="2304"/>
                </a:lnTo>
                <a:lnTo>
                  <a:pt x="781" y="2298"/>
                </a:lnTo>
                <a:lnTo>
                  <a:pt x="787" y="2285"/>
                </a:lnTo>
                <a:lnTo>
                  <a:pt x="796" y="2270"/>
                </a:lnTo>
                <a:lnTo>
                  <a:pt x="805" y="2257"/>
                </a:lnTo>
                <a:lnTo>
                  <a:pt x="811" y="2242"/>
                </a:lnTo>
                <a:lnTo>
                  <a:pt x="812" y="2229"/>
                </a:lnTo>
                <a:lnTo>
                  <a:pt x="806" y="2214"/>
                </a:lnTo>
                <a:lnTo>
                  <a:pt x="796" y="2201"/>
                </a:lnTo>
                <a:lnTo>
                  <a:pt x="786" y="2189"/>
                </a:lnTo>
                <a:lnTo>
                  <a:pt x="767" y="2165"/>
                </a:lnTo>
                <a:lnTo>
                  <a:pt x="749" y="2142"/>
                </a:lnTo>
                <a:lnTo>
                  <a:pt x="713" y="2101"/>
                </a:lnTo>
                <a:lnTo>
                  <a:pt x="680" y="2059"/>
                </a:lnTo>
                <a:lnTo>
                  <a:pt x="641" y="2012"/>
                </a:lnTo>
                <a:lnTo>
                  <a:pt x="640" y="2009"/>
                </a:lnTo>
                <a:lnTo>
                  <a:pt x="632" y="2002"/>
                </a:lnTo>
                <a:lnTo>
                  <a:pt x="629" y="1997"/>
                </a:lnTo>
                <a:lnTo>
                  <a:pt x="626" y="1994"/>
                </a:lnTo>
                <a:lnTo>
                  <a:pt x="624" y="1993"/>
                </a:lnTo>
                <a:lnTo>
                  <a:pt x="621" y="1990"/>
                </a:lnTo>
                <a:close/>
                <a:moveTo>
                  <a:pt x="588" y="1972"/>
                </a:moveTo>
                <a:lnTo>
                  <a:pt x="575" y="1974"/>
                </a:lnTo>
                <a:lnTo>
                  <a:pt x="569" y="1974"/>
                </a:lnTo>
                <a:lnTo>
                  <a:pt x="559" y="1975"/>
                </a:lnTo>
                <a:lnTo>
                  <a:pt x="545" y="1975"/>
                </a:lnTo>
                <a:lnTo>
                  <a:pt x="535" y="1977"/>
                </a:lnTo>
                <a:lnTo>
                  <a:pt x="526" y="1977"/>
                </a:lnTo>
                <a:lnTo>
                  <a:pt x="522" y="1975"/>
                </a:lnTo>
                <a:lnTo>
                  <a:pt x="537" y="1999"/>
                </a:lnTo>
                <a:lnTo>
                  <a:pt x="572" y="2046"/>
                </a:lnTo>
                <a:lnTo>
                  <a:pt x="578" y="2052"/>
                </a:lnTo>
                <a:lnTo>
                  <a:pt x="582" y="2050"/>
                </a:lnTo>
                <a:lnTo>
                  <a:pt x="587" y="2043"/>
                </a:lnTo>
                <a:lnTo>
                  <a:pt x="590" y="2034"/>
                </a:lnTo>
                <a:lnTo>
                  <a:pt x="591" y="2024"/>
                </a:lnTo>
                <a:lnTo>
                  <a:pt x="593" y="2015"/>
                </a:lnTo>
                <a:lnTo>
                  <a:pt x="597" y="1997"/>
                </a:lnTo>
                <a:lnTo>
                  <a:pt x="598" y="1988"/>
                </a:lnTo>
                <a:lnTo>
                  <a:pt x="598" y="1980"/>
                </a:lnTo>
                <a:lnTo>
                  <a:pt x="596" y="1975"/>
                </a:lnTo>
                <a:lnTo>
                  <a:pt x="588" y="1972"/>
                </a:lnTo>
                <a:close/>
                <a:moveTo>
                  <a:pt x="1862" y="0"/>
                </a:moveTo>
                <a:lnTo>
                  <a:pt x="1866" y="5"/>
                </a:lnTo>
                <a:lnTo>
                  <a:pt x="1869" y="19"/>
                </a:lnTo>
                <a:lnTo>
                  <a:pt x="1871" y="39"/>
                </a:lnTo>
                <a:lnTo>
                  <a:pt x="1872" y="66"/>
                </a:lnTo>
                <a:lnTo>
                  <a:pt x="1874" y="97"/>
                </a:lnTo>
                <a:lnTo>
                  <a:pt x="1874" y="129"/>
                </a:lnTo>
                <a:lnTo>
                  <a:pt x="1871" y="194"/>
                </a:lnTo>
                <a:lnTo>
                  <a:pt x="1869" y="222"/>
                </a:lnTo>
                <a:lnTo>
                  <a:pt x="1866" y="247"/>
                </a:lnTo>
                <a:lnTo>
                  <a:pt x="1863" y="265"/>
                </a:lnTo>
                <a:lnTo>
                  <a:pt x="1850" y="311"/>
                </a:lnTo>
                <a:lnTo>
                  <a:pt x="1831" y="353"/>
                </a:lnTo>
                <a:lnTo>
                  <a:pt x="1806" y="393"/>
                </a:lnTo>
                <a:lnTo>
                  <a:pt x="1779" y="432"/>
                </a:lnTo>
                <a:lnTo>
                  <a:pt x="1720" y="505"/>
                </a:lnTo>
                <a:lnTo>
                  <a:pt x="1667" y="570"/>
                </a:lnTo>
                <a:lnTo>
                  <a:pt x="1555" y="697"/>
                </a:lnTo>
                <a:lnTo>
                  <a:pt x="1504" y="763"/>
                </a:lnTo>
                <a:lnTo>
                  <a:pt x="1492" y="779"/>
                </a:lnTo>
                <a:lnTo>
                  <a:pt x="1478" y="802"/>
                </a:lnTo>
                <a:lnTo>
                  <a:pt x="1461" y="825"/>
                </a:lnTo>
                <a:lnTo>
                  <a:pt x="1445" y="852"/>
                </a:lnTo>
                <a:lnTo>
                  <a:pt x="1409" y="905"/>
                </a:lnTo>
                <a:lnTo>
                  <a:pt x="1393" y="927"/>
                </a:lnTo>
                <a:lnTo>
                  <a:pt x="1380" y="945"/>
                </a:lnTo>
                <a:lnTo>
                  <a:pt x="1368" y="958"/>
                </a:lnTo>
                <a:lnTo>
                  <a:pt x="1364" y="1080"/>
                </a:lnTo>
                <a:lnTo>
                  <a:pt x="1378" y="1058"/>
                </a:lnTo>
                <a:lnTo>
                  <a:pt x="1392" y="1037"/>
                </a:lnTo>
                <a:lnTo>
                  <a:pt x="1403" y="1020"/>
                </a:lnTo>
                <a:lnTo>
                  <a:pt x="1436" y="955"/>
                </a:lnTo>
                <a:lnTo>
                  <a:pt x="1461" y="912"/>
                </a:lnTo>
                <a:lnTo>
                  <a:pt x="1486" y="871"/>
                </a:lnTo>
                <a:lnTo>
                  <a:pt x="1512" y="827"/>
                </a:lnTo>
                <a:lnTo>
                  <a:pt x="1540" y="784"/>
                </a:lnTo>
                <a:lnTo>
                  <a:pt x="1570" y="743"/>
                </a:lnTo>
                <a:lnTo>
                  <a:pt x="1602" y="706"/>
                </a:lnTo>
                <a:lnTo>
                  <a:pt x="1638" y="673"/>
                </a:lnTo>
                <a:lnTo>
                  <a:pt x="1676" y="647"/>
                </a:lnTo>
                <a:lnTo>
                  <a:pt x="1716" y="628"/>
                </a:lnTo>
                <a:lnTo>
                  <a:pt x="1757" y="614"/>
                </a:lnTo>
                <a:lnTo>
                  <a:pt x="1797" y="607"/>
                </a:lnTo>
                <a:lnTo>
                  <a:pt x="1838" y="605"/>
                </a:lnTo>
                <a:lnTo>
                  <a:pt x="1890" y="614"/>
                </a:lnTo>
                <a:lnTo>
                  <a:pt x="1940" y="632"/>
                </a:lnTo>
                <a:lnTo>
                  <a:pt x="1953" y="636"/>
                </a:lnTo>
                <a:lnTo>
                  <a:pt x="1969" y="642"/>
                </a:lnTo>
                <a:lnTo>
                  <a:pt x="1989" y="650"/>
                </a:lnTo>
                <a:lnTo>
                  <a:pt x="2006" y="656"/>
                </a:lnTo>
                <a:lnTo>
                  <a:pt x="2021" y="662"/>
                </a:lnTo>
                <a:lnTo>
                  <a:pt x="2033" y="664"/>
                </a:lnTo>
                <a:lnTo>
                  <a:pt x="2037" y="667"/>
                </a:lnTo>
                <a:lnTo>
                  <a:pt x="2034" y="669"/>
                </a:lnTo>
                <a:lnTo>
                  <a:pt x="2027" y="672"/>
                </a:lnTo>
                <a:lnTo>
                  <a:pt x="2017" y="676"/>
                </a:lnTo>
                <a:lnTo>
                  <a:pt x="1990" y="688"/>
                </a:lnTo>
                <a:lnTo>
                  <a:pt x="1978" y="694"/>
                </a:lnTo>
                <a:lnTo>
                  <a:pt x="1968" y="698"/>
                </a:lnTo>
                <a:lnTo>
                  <a:pt x="1950" y="710"/>
                </a:lnTo>
                <a:lnTo>
                  <a:pt x="1931" y="722"/>
                </a:lnTo>
                <a:lnTo>
                  <a:pt x="1906" y="735"/>
                </a:lnTo>
                <a:lnTo>
                  <a:pt x="1876" y="753"/>
                </a:lnTo>
                <a:lnTo>
                  <a:pt x="1843" y="771"/>
                </a:lnTo>
                <a:lnTo>
                  <a:pt x="1806" y="791"/>
                </a:lnTo>
                <a:lnTo>
                  <a:pt x="1766" y="813"/>
                </a:lnTo>
                <a:lnTo>
                  <a:pt x="1725" y="836"/>
                </a:lnTo>
                <a:lnTo>
                  <a:pt x="1683" y="859"/>
                </a:lnTo>
                <a:lnTo>
                  <a:pt x="1641" y="884"/>
                </a:lnTo>
                <a:lnTo>
                  <a:pt x="1599" y="908"/>
                </a:lnTo>
                <a:lnTo>
                  <a:pt x="1560" y="933"/>
                </a:lnTo>
                <a:lnTo>
                  <a:pt x="1521" y="956"/>
                </a:lnTo>
                <a:lnTo>
                  <a:pt x="1487" y="979"/>
                </a:lnTo>
                <a:lnTo>
                  <a:pt x="1456" y="999"/>
                </a:lnTo>
                <a:lnTo>
                  <a:pt x="1431" y="1020"/>
                </a:lnTo>
                <a:lnTo>
                  <a:pt x="1411" y="1037"/>
                </a:lnTo>
                <a:lnTo>
                  <a:pt x="1397" y="1054"/>
                </a:lnTo>
                <a:lnTo>
                  <a:pt x="1387" y="1067"/>
                </a:lnTo>
                <a:lnTo>
                  <a:pt x="1378" y="1083"/>
                </a:lnTo>
                <a:lnTo>
                  <a:pt x="1368" y="1102"/>
                </a:lnTo>
                <a:lnTo>
                  <a:pt x="1359" y="1120"/>
                </a:lnTo>
                <a:lnTo>
                  <a:pt x="1359" y="1124"/>
                </a:lnTo>
                <a:lnTo>
                  <a:pt x="1361" y="1127"/>
                </a:lnTo>
                <a:lnTo>
                  <a:pt x="1362" y="1129"/>
                </a:lnTo>
                <a:lnTo>
                  <a:pt x="1364" y="1132"/>
                </a:lnTo>
                <a:lnTo>
                  <a:pt x="1368" y="1124"/>
                </a:lnTo>
                <a:lnTo>
                  <a:pt x="1414" y="1114"/>
                </a:lnTo>
                <a:lnTo>
                  <a:pt x="1456" y="1099"/>
                </a:lnTo>
                <a:lnTo>
                  <a:pt x="1496" y="1080"/>
                </a:lnTo>
                <a:lnTo>
                  <a:pt x="1533" y="1058"/>
                </a:lnTo>
                <a:lnTo>
                  <a:pt x="1567" y="1035"/>
                </a:lnTo>
                <a:lnTo>
                  <a:pt x="1635" y="984"/>
                </a:lnTo>
                <a:lnTo>
                  <a:pt x="1670" y="959"/>
                </a:lnTo>
                <a:lnTo>
                  <a:pt x="1705" y="937"/>
                </a:lnTo>
                <a:lnTo>
                  <a:pt x="1747" y="909"/>
                </a:lnTo>
                <a:lnTo>
                  <a:pt x="1787" y="878"/>
                </a:lnTo>
                <a:lnTo>
                  <a:pt x="1823" y="844"/>
                </a:lnTo>
                <a:lnTo>
                  <a:pt x="1860" y="812"/>
                </a:lnTo>
                <a:lnTo>
                  <a:pt x="1900" y="782"/>
                </a:lnTo>
                <a:lnTo>
                  <a:pt x="1959" y="747"/>
                </a:lnTo>
                <a:lnTo>
                  <a:pt x="2021" y="715"/>
                </a:lnTo>
                <a:lnTo>
                  <a:pt x="2151" y="653"/>
                </a:lnTo>
                <a:lnTo>
                  <a:pt x="2157" y="650"/>
                </a:lnTo>
                <a:lnTo>
                  <a:pt x="2165" y="642"/>
                </a:lnTo>
                <a:lnTo>
                  <a:pt x="2192" y="622"/>
                </a:lnTo>
                <a:lnTo>
                  <a:pt x="2205" y="610"/>
                </a:lnTo>
                <a:lnTo>
                  <a:pt x="2218" y="600"/>
                </a:lnTo>
                <a:lnTo>
                  <a:pt x="2229" y="591"/>
                </a:lnTo>
                <a:lnTo>
                  <a:pt x="2236" y="585"/>
                </a:lnTo>
                <a:lnTo>
                  <a:pt x="2239" y="583"/>
                </a:lnTo>
                <a:lnTo>
                  <a:pt x="2239" y="588"/>
                </a:lnTo>
                <a:lnTo>
                  <a:pt x="2236" y="595"/>
                </a:lnTo>
                <a:lnTo>
                  <a:pt x="2232" y="603"/>
                </a:lnTo>
                <a:lnTo>
                  <a:pt x="2229" y="607"/>
                </a:lnTo>
                <a:lnTo>
                  <a:pt x="2221" y="629"/>
                </a:lnTo>
                <a:lnTo>
                  <a:pt x="2218" y="653"/>
                </a:lnTo>
                <a:lnTo>
                  <a:pt x="2220" y="676"/>
                </a:lnTo>
                <a:lnTo>
                  <a:pt x="2221" y="701"/>
                </a:lnTo>
                <a:lnTo>
                  <a:pt x="2221" y="725"/>
                </a:lnTo>
                <a:lnTo>
                  <a:pt x="2216" y="774"/>
                </a:lnTo>
                <a:lnTo>
                  <a:pt x="2205" y="819"/>
                </a:lnTo>
                <a:lnTo>
                  <a:pt x="2189" y="865"/>
                </a:lnTo>
                <a:lnTo>
                  <a:pt x="2167" y="908"/>
                </a:lnTo>
                <a:lnTo>
                  <a:pt x="2139" y="948"/>
                </a:lnTo>
                <a:lnTo>
                  <a:pt x="2105" y="983"/>
                </a:lnTo>
                <a:lnTo>
                  <a:pt x="2067" y="1017"/>
                </a:lnTo>
                <a:lnTo>
                  <a:pt x="2022" y="1045"/>
                </a:lnTo>
                <a:lnTo>
                  <a:pt x="1974" y="1070"/>
                </a:lnTo>
                <a:lnTo>
                  <a:pt x="1921" y="1091"/>
                </a:lnTo>
                <a:lnTo>
                  <a:pt x="1863" y="1105"/>
                </a:lnTo>
                <a:lnTo>
                  <a:pt x="1803" y="1116"/>
                </a:lnTo>
                <a:lnTo>
                  <a:pt x="1739" y="1123"/>
                </a:lnTo>
                <a:lnTo>
                  <a:pt x="1677" y="1127"/>
                </a:lnTo>
                <a:lnTo>
                  <a:pt x="1617" y="1132"/>
                </a:lnTo>
                <a:lnTo>
                  <a:pt x="1679" y="1136"/>
                </a:lnTo>
                <a:lnTo>
                  <a:pt x="1732" y="1144"/>
                </a:lnTo>
                <a:lnTo>
                  <a:pt x="1784" y="1154"/>
                </a:lnTo>
                <a:lnTo>
                  <a:pt x="1834" y="1167"/>
                </a:lnTo>
                <a:lnTo>
                  <a:pt x="1881" y="1185"/>
                </a:lnTo>
                <a:lnTo>
                  <a:pt x="1924" y="1207"/>
                </a:lnTo>
                <a:lnTo>
                  <a:pt x="1971" y="1239"/>
                </a:lnTo>
                <a:lnTo>
                  <a:pt x="2014" y="1276"/>
                </a:lnTo>
                <a:lnTo>
                  <a:pt x="2049" y="1316"/>
                </a:lnTo>
                <a:lnTo>
                  <a:pt x="2080" y="1359"/>
                </a:lnTo>
                <a:lnTo>
                  <a:pt x="2105" y="1402"/>
                </a:lnTo>
                <a:lnTo>
                  <a:pt x="2127" y="1447"/>
                </a:lnTo>
                <a:lnTo>
                  <a:pt x="2143" y="1492"/>
                </a:lnTo>
                <a:lnTo>
                  <a:pt x="2158" y="1537"/>
                </a:lnTo>
                <a:lnTo>
                  <a:pt x="2167" y="1580"/>
                </a:lnTo>
                <a:lnTo>
                  <a:pt x="2174" y="1621"/>
                </a:lnTo>
                <a:lnTo>
                  <a:pt x="2179" y="1660"/>
                </a:lnTo>
                <a:lnTo>
                  <a:pt x="2182" y="1695"/>
                </a:lnTo>
                <a:lnTo>
                  <a:pt x="2182" y="1753"/>
                </a:lnTo>
                <a:lnTo>
                  <a:pt x="2179" y="1775"/>
                </a:lnTo>
                <a:lnTo>
                  <a:pt x="2177" y="1789"/>
                </a:lnTo>
                <a:lnTo>
                  <a:pt x="2174" y="1797"/>
                </a:lnTo>
                <a:lnTo>
                  <a:pt x="2171" y="1797"/>
                </a:lnTo>
                <a:lnTo>
                  <a:pt x="2152" y="1767"/>
                </a:lnTo>
                <a:lnTo>
                  <a:pt x="2132" y="1739"/>
                </a:lnTo>
                <a:lnTo>
                  <a:pt x="2108" y="1713"/>
                </a:lnTo>
                <a:lnTo>
                  <a:pt x="2081" y="1686"/>
                </a:lnTo>
                <a:lnTo>
                  <a:pt x="2049" y="1664"/>
                </a:lnTo>
                <a:lnTo>
                  <a:pt x="2019" y="1648"/>
                </a:lnTo>
                <a:lnTo>
                  <a:pt x="1994" y="1633"/>
                </a:lnTo>
                <a:lnTo>
                  <a:pt x="1969" y="1621"/>
                </a:lnTo>
                <a:lnTo>
                  <a:pt x="1946" y="1611"/>
                </a:lnTo>
                <a:lnTo>
                  <a:pt x="1879" y="1580"/>
                </a:lnTo>
                <a:lnTo>
                  <a:pt x="1854" y="1568"/>
                </a:lnTo>
                <a:lnTo>
                  <a:pt x="1829" y="1555"/>
                </a:lnTo>
                <a:lnTo>
                  <a:pt x="1801" y="1537"/>
                </a:lnTo>
                <a:lnTo>
                  <a:pt x="1735" y="1493"/>
                </a:lnTo>
                <a:lnTo>
                  <a:pt x="1697" y="1464"/>
                </a:lnTo>
                <a:lnTo>
                  <a:pt x="1652" y="1428"/>
                </a:lnTo>
                <a:lnTo>
                  <a:pt x="1627" y="1405"/>
                </a:lnTo>
                <a:lnTo>
                  <a:pt x="1601" y="1374"/>
                </a:lnTo>
                <a:lnTo>
                  <a:pt x="1517" y="1267"/>
                </a:lnTo>
                <a:lnTo>
                  <a:pt x="1489" y="1237"/>
                </a:lnTo>
                <a:lnTo>
                  <a:pt x="1459" y="1211"/>
                </a:lnTo>
                <a:lnTo>
                  <a:pt x="1431" y="1195"/>
                </a:lnTo>
                <a:lnTo>
                  <a:pt x="1396" y="1181"/>
                </a:lnTo>
                <a:lnTo>
                  <a:pt x="1361" y="1170"/>
                </a:lnTo>
                <a:lnTo>
                  <a:pt x="1356" y="1170"/>
                </a:lnTo>
                <a:lnTo>
                  <a:pt x="1350" y="1182"/>
                </a:lnTo>
                <a:lnTo>
                  <a:pt x="1349" y="1192"/>
                </a:lnTo>
                <a:lnTo>
                  <a:pt x="1346" y="1203"/>
                </a:lnTo>
                <a:lnTo>
                  <a:pt x="1344" y="1207"/>
                </a:lnTo>
                <a:lnTo>
                  <a:pt x="1343" y="1219"/>
                </a:lnTo>
                <a:lnTo>
                  <a:pt x="1338" y="1237"/>
                </a:lnTo>
                <a:lnTo>
                  <a:pt x="1334" y="1257"/>
                </a:lnTo>
                <a:lnTo>
                  <a:pt x="1325" y="1301"/>
                </a:lnTo>
                <a:lnTo>
                  <a:pt x="1322" y="1321"/>
                </a:lnTo>
                <a:lnTo>
                  <a:pt x="1305" y="1421"/>
                </a:lnTo>
                <a:lnTo>
                  <a:pt x="1285" y="1523"/>
                </a:lnTo>
                <a:lnTo>
                  <a:pt x="1266" y="1623"/>
                </a:lnTo>
                <a:lnTo>
                  <a:pt x="1241" y="1781"/>
                </a:lnTo>
                <a:lnTo>
                  <a:pt x="1218" y="1941"/>
                </a:lnTo>
                <a:lnTo>
                  <a:pt x="1237" y="1927"/>
                </a:lnTo>
                <a:lnTo>
                  <a:pt x="1254" y="1912"/>
                </a:lnTo>
                <a:lnTo>
                  <a:pt x="1265" y="1900"/>
                </a:lnTo>
                <a:lnTo>
                  <a:pt x="1271" y="1885"/>
                </a:lnTo>
                <a:lnTo>
                  <a:pt x="1275" y="1871"/>
                </a:lnTo>
                <a:lnTo>
                  <a:pt x="1281" y="1856"/>
                </a:lnTo>
                <a:lnTo>
                  <a:pt x="1293" y="1838"/>
                </a:lnTo>
                <a:lnTo>
                  <a:pt x="1309" y="1825"/>
                </a:lnTo>
                <a:lnTo>
                  <a:pt x="1328" y="1816"/>
                </a:lnTo>
                <a:lnTo>
                  <a:pt x="1349" y="1813"/>
                </a:lnTo>
                <a:lnTo>
                  <a:pt x="1369" y="1816"/>
                </a:lnTo>
                <a:lnTo>
                  <a:pt x="1390" y="1823"/>
                </a:lnTo>
                <a:lnTo>
                  <a:pt x="1394" y="1826"/>
                </a:lnTo>
                <a:lnTo>
                  <a:pt x="1412" y="1835"/>
                </a:lnTo>
                <a:lnTo>
                  <a:pt x="1417" y="1838"/>
                </a:lnTo>
                <a:lnTo>
                  <a:pt x="1421" y="1845"/>
                </a:lnTo>
                <a:lnTo>
                  <a:pt x="1424" y="1853"/>
                </a:lnTo>
                <a:lnTo>
                  <a:pt x="1425" y="1859"/>
                </a:lnTo>
                <a:lnTo>
                  <a:pt x="1425" y="1869"/>
                </a:lnTo>
                <a:lnTo>
                  <a:pt x="1427" y="1879"/>
                </a:lnTo>
                <a:lnTo>
                  <a:pt x="1427" y="1890"/>
                </a:lnTo>
                <a:lnTo>
                  <a:pt x="1420" y="1910"/>
                </a:lnTo>
                <a:lnTo>
                  <a:pt x="1408" y="1927"/>
                </a:lnTo>
                <a:lnTo>
                  <a:pt x="1392" y="1940"/>
                </a:lnTo>
                <a:lnTo>
                  <a:pt x="1372" y="1949"/>
                </a:lnTo>
                <a:lnTo>
                  <a:pt x="1350" y="1953"/>
                </a:lnTo>
                <a:lnTo>
                  <a:pt x="1328" y="1955"/>
                </a:lnTo>
                <a:lnTo>
                  <a:pt x="1313" y="1953"/>
                </a:lnTo>
                <a:lnTo>
                  <a:pt x="1299" y="1950"/>
                </a:lnTo>
                <a:lnTo>
                  <a:pt x="1282" y="1947"/>
                </a:lnTo>
                <a:lnTo>
                  <a:pt x="1268" y="1949"/>
                </a:lnTo>
                <a:lnTo>
                  <a:pt x="1250" y="1955"/>
                </a:lnTo>
                <a:lnTo>
                  <a:pt x="1231" y="1965"/>
                </a:lnTo>
                <a:lnTo>
                  <a:pt x="1213" y="1975"/>
                </a:lnTo>
                <a:lnTo>
                  <a:pt x="1210" y="1993"/>
                </a:lnTo>
                <a:lnTo>
                  <a:pt x="1206" y="2012"/>
                </a:lnTo>
                <a:lnTo>
                  <a:pt x="1179" y="2224"/>
                </a:lnTo>
                <a:lnTo>
                  <a:pt x="1157" y="2437"/>
                </a:lnTo>
                <a:lnTo>
                  <a:pt x="1148" y="2549"/>
                </a:lnTo>
                <a:lnTo>
                  <a:pt x="1141" y="2658"/>
                </a:lnTo>
                <a:lnTo>
                  <a:pt x="1137" y="2767"/>
                </a:lnTo>
                <a:lnTo>
                  <a:pt x="1131" y="2879"/>
                </a:lnTo>
                <a:lnTo>
                  <a:pt x="1122" y="2997"/>
                </a:lnTo>
                <a:lnTo>
                  <a:pt x="1104" y="3239"/>
                </a:lnTo>
                <a:lnTo>
                  <a:pt x="1098" y="3357"/>
                </a:lnTo>
                <a:lnTo>
                  <a:pt x="1097" y="3435"/>
                </a:lnTo>
                <a:lnTo>
                  <a:pt x="1094" y="3517"/>
                </a:lnTo>
                <a:lnTo>
                  <a:pt x="1089" y="3603"/>
                </a:lnTo>
                <a:lnTo>
                  <a:pt x="1088" y="3687"/>
                </a:lnTo>
                <a:lnTo>
                  <a:pt x="1086" y="3770"/>
                </a:lnTo>
                <a:lnTo>
                  <a:pt x="1086" y="3848"/>
                </a:lnTo>
                <a:lnTo>
                  <a:pt x="1088" y="3895"/>
                </a:lnTo>
                <a:lnTo>
                  <a:pt x="1091" y="3951"/>
                </a:lnTo>
                <a:lnTo>
                  <a:pt x="1094" y="4011"/>
                </a:lnTo>
                <a:lnTo>
                  <a:pt x="1098" y="4072"/>
                </a:lnTo>
                <a:lnTo>
                  <a:pt x="1116" y="4038"/>
                </a:lnTo>
                <a:lnTo>
                  <a:pt x="1132" y="4008"/>
                </a:lnTo>
                <a:lnTo>
                  <a:pt x="1148" y="3982"/>
                </a:lnTo>
                <a:lnTo>
                  <a:pt x="1170" y="3948"/>
                </a:lnTo>
                <a:lnTo>
                  <a:pt x="1193" y="3920"/>
                </a:lnTo>
                <a:lnTo>
                  <a:pt x="1215" y="3893"/>
                </a:lnTo>
                <a:lnTo>
                  <a:pt x="1234" y="3867"/>
                </a:lnTo>
                <a:lnTo>
                  <a:pt x="1250" y="3837"/>
                </a:lnTo>
                <a:lnTo>
                  <a:pt x="1278" y="3783"/>
                </a:lnTo>
                <a:lnTo>
                  <a:pt x="1310" y="3731"/>
                </a:lnTo>
                <a:lnTo>
                  <a:pt x="1344" y="3680"/>
                </a:lnTo>
                <a:lnTo>
                  <a:pt x="1381" y="3627"/>
                </a:lnTo>
                <a:lnTo>
                  <a:pt x="1418" y="3572"/>
                </a:lnTo>
                <a:lnTo>
                  <a:pt x="1456" y="3516"/>
                </a:lnTo>
                <a:lnTo>
                  <a:pt x="1496" y="3460"/>
                </a:lnTo>
                <a:lnTo>
                  <a:pt x="1539" y="3407"/>
                </a:lnTo>
                <a:lnTo>
                  <a:pt x="1583" y="3357"/>
                </a:lnTo>
                <a:lnTo>
                  <a:pt x="1629" y="3311"/>
                </a:lnTo>
                <a:lnTo>
                  <a:pt x="1689" y="3264"/>
                </a:lnTo>
                <a:lnTo>
                  <a:pt x="1751" y="3224"/>
                </a:lnTo>
                <a:lnTo>
                  <a:pt x="1815" y="3192"/>
                </a:lnTo>
                <a:lnTo>
                  <a:pt x="1881" y="3169"/>
                </a:lnTo>
                <a:lnTo>
                  <a:pt x="1946" y="3155"/>
                </a:lnTo>
                <a:lnTo>
                  <a:pt x="2011" y="3149"/>
                </a:lnTo>
                <a:lnTo>
                  <a:pt x="2075" y="3152"/>
                </a:lnTo>
                <a:lnTo>
                  <a:pt x="2140" y="3164"/>
                </a:lnTo>
                <a:lnTo>
                  <a:pt x="2202" y="3183"/>
                </a:lnTo>
                <a:lnTo>
                  <a:pt x="2263" y="3211"/>
                </a:lnTo>
                <a:lnTo>
                  <a:pt x="2277" y="3220"/>
                </a:lnTo>
                <a:lnTo>
                  <a:pt x="2295" y="3231"/>
                </a:lnTo>
                <a:lnTo>
                  <a:pt x="2314" y="3245"/>
                </a:lnTo>
                <a:lnTo>
                  <a:pt x="2333" y="3259"/>
                </a:lnTo>
                <a:lnTo>
                  <a:pt x="2353" y="3276"/>
                </a:lnTo>
                <a:lnTo>
                  <a:pt x="2370" y="3289"/>
                </a:lnTo>
                <a:lnTo>
                  <a:pt x="2385" y="3302"/>
                </a:lnTo>
                <a:lnTo>
                  <a:pt x="2398" y="3312"/>
                </a:lnTo>
                <a:lnTo>
                  <a:pt x="2406" y="3318"/>
                </a:lnTo>
                <a:lnTo>
                  <a:pt x="2409" y="3321"/>
                </a:lnTo>
                <a:lnTo>
                  <a:pt x="2404" y="3321"/>
                </a:lnTo>
                <a:lnTo>
                  <a:pt x="2394" y="3323"/>
                </a:lnTo>
                <a:lnTo>
                  <a:pt x="2378" y="3326"/>
                </a:lnTo>
                <a:lnTo>
                  <a:pt x="2359" y="3327"/>
                </a:lnTo>
                <a:lnTo>
                  <a:pt x="2338" y="3330"/>
                </a:lnTo>
                <a:lnTo>
                  <a:pt x="2300" y="3336"/>
                </a:lnTo>
                <a:lnTo>
                  <a:pt x="2286" y="3338"/>
                </a:lnTo>
                <a:lnTo>
                  <a:pt x="2277" y="3339"/>
                </a:lnTo>
                <a:lnTo>
                  <a:pt x="2186" y="3360"/>
                </a:lnTo>
                <a:lnTo>
                  <a:pt x="2098" y="3380"/>
                </a:lnTo>
                <a:lnTo>
                  <a:pt x="2009" y="3404"/>
                </a:lnTo>
                <a:lnTo>
                  <a:pt x="1922" y="3433"/>
                </a:lnTo>
                <a:lnTo>
                  <a:pt x="1835" y="3469"/>
                </a:lnTo>
                <a:lnTo>
                  <a:pt x="1754" y="3504"/>
                </a:lnTo>
                <a:lnTo>
                  <a:pt x="1679" y="3542"/>
                </a:lnTo>
                <a:lnTo>
                  <a:pt x="1604" y="3582"/>
                </a:lnTo>
                <a:lnTo>
                  <a:pt x="1532" y="3627"/>
                </a:lnTo>
                <a:lnTo>
                  <a:pt x="1462" y="3677"/>
                </a:lnTo>
                <a:lnTo>
                  <a:pt x="1399" y="3733"/>
                </a:lnTo>
                <a:lnTo>
                  <a:pt x="1337" y="3793"/>
                </a:lnTo>
                <a:lnTo>
                  <a:pt x="1275" y="3861"/>
                </a:lnTo>
                <a:lnTo>
                  <a:pt x="1213" y="3935"/>
                </a:lnTo>
                <a:lnTo>
                  <a:pt x="1200" y="3951"/>
                </a:lnTo>
                <a:lnTo>
                  <a:pt x="1184" y="3972"/>
                </a:lnTo>
                <a:lnTo>
                  <a:pt x="1167" y="3995"/>
                </a:lnTo>
                <a:lnTo>
                  <a:pt x="1153" y="4022"/>
                </a:lnTo>
                <a:lnTo>
                  <a:pt x="1134" y="4061"/>
                </a:lnTo>
                <a:lnTo>
                  <a:pt x="1117" y="4103"/>
                </a:lnTo>
                <a:lnTo>
                  <a:pt x="1109" y="4240"/>
                </a:lnTo>
                <a:lnTo>
                  <a:pt x="1109" y="4246"/>
                </a:lnTo>
                <a:lnTo>
                  <a:pt x="1110" y="4250"/>
                </a:lnTo>
                <a:lnTo>
                  <a:pt x="1110" y="4255"/>
                </a:lnTo>
                <a:lnTo>
                  <a:pt x="1111" y="4293"/>
                </a:lnTo>
                <a:lnTo>
                  <a:pt x="1114" y="4342"/>
                </a:lnTo>
                <a:lnTo>
                  <a:pt x="1117" y="4395"/>
                </a:lnTo>
                <a:lnTo>
                  <a:pt x="1122" y="4452"/>
                </a:lnTo>
                <a:lnTo>
                  <a:pt x="1125" y="4511"/>
                </a:lnTo>
                <a:lnTo>
                  <a:pt x="1128" y="4569"/>
                </a:lnTo>
                <a:lnTo>
                  <a:pt x="1132" y="4625"/>
                </a:lnTo>
                <a:lnTo>
                  <a:pt x="1139" y="4746"/>
                </a:lnTo>
                <a:lnTo>
                  <a:pt x="1147" y="4865"/>
                </a:lnTo>
                <a:lnTo>
                  <a:pt x="1106" y="4865"/>
                </a:lnTo>
                <a:lnTo>
                  <a:pt x="1106" y="4855"/>
                </a:lnTo>
                <a:lnTo>
                  <a:pt x="1100" y="4777"/>
                </a:lnTo>
                <a:lnTo>
                  <a:pt x="1091" y="4626"/>
                </a:lnTo>
                <a:lnTo>
                  <a:pt x="1086" y="4548"/>
                </a:lnTo>
                <a:lnTo>
                  <a:pt x="1079" y="4465"/>
                </a:lnTo>
                <a:lnTo>
                  <a:pt x="1072" y="4377"/>
                </a:lnTo>
                <a:lnTo>
                  <a:pt x="1066" y="4287"/>
                </a:lnTo>
                <a:lnTo>
                  <a:pt x="1060" y="4199"/>
                </a:lnTo>
                <a:lnTo>
                  <a:pt x="1055" y="4116"/>
                </a:lnTo>
                <a:lnTo>
                  <a:pt x="1054" y="4070"/>
                </a:lnTo>
                <a:lnTo>
                  <a:pt x="1052" y="4032"/>
                </a:lnTo>
                <a:lnTo>
                  <a:pt x="1051" y="3998"/>
                </a:lnTo>
                <a:lnTo>
                  <a:pt x="1048" y="3939"/>
                </a:lnTo>
                <a:lnTo>
                  <a:pt x="1047" y="3908"/>
                </a:lnTo>
                <a:lnTo>
                  <a:pt x="1045" y="3876"/>
                </a:lnTo>
                <a:lnTo>
                  <a:pt x="1044" y="3836"/>
                </a:lnTo>
                <a:lnTo>
                  <a:pt x="1044" y="3737"/>
                </a:lnTo>
                <a:lnTo>
                  <a:pt x="1045" y="3677"/>
                </a:lnTo>
                <a:lnTo>
                  <a:pt x="1045" y="3610"/>
                </a:lnTo>
                <a:lnTo>
                  <a:pt x="1047" y="3540"/>
                </a:lnTo>
                <a:lnTo>
                  <a:pt x="1050" y="3467"/>
                </a:lnTo>
                <a:lnTo>
                  <a:pt x="1039" y="3444"/>
                </a:lnTo>
                <a:lnTo>
                  <a:pt x="1026" y="3425"/>
                </a:lnTo>
                <a:lnTo>
                  <a:pt x="1011" y="3404"/>
                </a:lnTo>
                <a:lnTo>
                  <a:pt x="995" y="3388"/>
                </a:lnTo>
                <a:lnTo>
                  <a:pt x="973" y="3371"/>
                </a:lnTo>
                <a:lnTo>
                  <a:pt x="946" y="3357"/>
                </a:lnTo>
                <a:lnTo>
                  <a:pt x="918" y="3343"/>
                </a:lnTo>
                <a:lnTo>
                  <a:pt x="889" y="3330"/>
                </a:lnTo>
                <a:lnTo>
                  <a:pt x="861" y="3318"/>
                </a:lnTo>
                <a:lnTo>
                  <a:pt x="834" y="3305"/>
                </a:lnTo>
                <a:lnTo>
                  <a:pt x="814" y="3292"/>
                </a:lnTo>
                <a:lnTo>
                  <a:pt x="789" y="3271"/>
                </a:lnTo>
                <a:lnTo>
                  <a:pt x="767" y="3252"/>
                </a:lnTo>
                <a:lnTo>
                  <a:pt x="746" y="3236"/>
                </a:lnTo>
                <a:lnTo>
                  <a:pt x="744" y="3364"/>
                </a:lnTo>
                <a:lnTo>
                  <a:pt x="743" y="3491"/>
                </a:lnTo>
                <a:lnTo>
                  <a:pt x="739" y="3768"/>
                </a:lnTo>
                <a:lnTo>
                  <a:pt x="739" y="3818"/>
                </a:lnTo>
                <a:lnTo>
                  <a:pt x="740" y="3851"/>
                </a:lnTo>
                <a:lnTo>
                  <a:pt x="740" y="3918"/>
                </a:lnTo>
                <a:lnTo>
                  <a:pt x="741" y="3951"/>
                </a:lnTo>
                <a:lnTo>
                  <a:pt x="741" y="4007"/>
                </a:lnTo>
                <a:lnTo>
                  <a:pt x="743" y="4029"/>
                </a:lnTo>
                <a:lnTo>
                  <a:pt x="743" y="4051"/>
                </a:lnTo>
                <a:lnTo>
                  <a:pt x="746" y="4061"/>
                </a:lnTo>
                <a:lnTo>
                  <a:pt x="747" y="4079"/>
                </a:lnTo>
                <a:lnTo>
                  <a:pt x="752" y="4100"/>
                </a:lnTo>
                <a:lnTo>
                  <a:pt x="756" y="4123"/>
                </a:lnTo>
                <a:lnTo>
                  <a:pt x="765" y="4174"/>
                </a:lnTo>
                <a:lnTo>
                  <a:pt x="781" y="4249"/>
                </a:lnTo>
                <a:lnTo>
                  <a:pt x="814" y="4402"/>
                </a:lnTo>
                <a:lnTo>
                  <a:pt x="828" y="4476"/>
                </a:lnTo>
                <a:lnTo>
                  <a:pt x="842" y="4544"/>
                </a:lnTo>
                <a:lnTo>
                  <a:pt x="862" y="4645"/>
                </a:lnTo>
                <a:lnTo>
                  <a:pt x="881" y="4751"/>
                </a:lnTo>
                <a:lnTo>
                  <a:pt x="902" y="4862"/>
                </a:lnTo>
                <a:lnTo>
                  <a:pt x="862" y="4862"/>
                </a:lnTo>
                <a:lnTo>
                  <a:pt x="856" y="4830"/>
                </a:lnTo>
                <a:lnTo>
                  <a:pt x="849" y="4791"/>
                </a:lnTo>
                <a:lnTo>
                  <a:pt x="840" y="4747"/>
                </a:lnTo>
                <a:lnTo>
                  <a:pt x="830" y="4698"/>
                </a:lnTo>
                <a:lnTo>
                  <a:pt x="820" y="4645"/>
                </a:lnTo>
                <a:lnTo>
                  <a:pt x="809" y="4591"/>
                </a:lnTo>
                <a:lnTo>
                  <a:pt x="797" y="4533"/>
                </a:lnTo>
                <a:lnTo>
                  <a:pt x="787" y="4476"/>
                </a:lnTo>
                <a:lnTo>
                  <a:pt x="775" y="4418"/>
                </a:lnTo>
                <a:lnTo>
                  <a:pt x="765" y="4361"/>
                </a:lnTo>
                <a:lnTo>
                  <a:pt x="753" y="4306"/>
                </a:lnTo>
                <a:lnTo>
                  <a:pt x="743" y="4255"/>
                </a:lnTo>
                <a:lnTo>
                  <a:pt x="734" y="4207"/>
                </a:lnTo>
                <a:lnTo>
                  <a:pt x="727" y="4165"/>
                </a:lnTo>
                <a:lnTo>
                  <a:pt x="719" y="4128"/>
                </a:lnTo>
                <a:lnTo>
                  <a:pt x="713" y="4097"/>
                </a:lnTo>
                <a:lnTo>
                  <a:pt x="706" y="4060"/>
                </a:lnTo>
                <a:lnTo>
                  <a:pt x="693" y="4045"/>
                </a:lnTo>
                <a:lnTo>
                  <a:pt x="675" y="4028"/>
                </a:lnTo>
                <a:lnTo>
                  <a:pt x="657" y="4008"/>
                </a:lnTo>
                <a:lnTo>
                  <a:pt x="638" y="3989"/>
                </a:lnTo>
                <a:lnTo>
                  <a:pt x="621" y="3970"/>
                </a:lnTo>
                <a:lnTo>
                  <a:pt x="604" y="3954"/>
                </a:lnTo>
                <a:lnTo>
                  <a:pt x="590" y="3941"/>
                </a:lnTo>
                <a:lnTo>
                  <a:pt x="581" y="3930"/>
                </a:lnTo>
                <a:lnTo>
                  <a:pt x="541" y="3890"/>
                </a:lnTo>
                <a:lnTo>
                  <a:pt x="529" y="3882"/>
                </a:lnTo>
                <a:lnTo>
                  <a:pt x="485" y="3864"/>
                </a:lnTo>
                <a:lnTo>
                  <a:pt x="448" y="3851"/>
                </a:lnTo>
                <a:lnTo>
                  <a:pt x="411" y="3836"/>
                </a:lnTo>
                <a:lnTo>
                  <a:pt x="339" y="3809"/>
                </a:lnTo>
                <a:lnTo>
                  <a:pt x="268" y="3783"/>
                </a:lnTo>
                <a:lnTo>
                  <a:pt x="254" y="3777"/>
                </a:lnTo>
                <a:lnTo>
                  <a:pt x="221" y="3765"/>
                </a:lnTo>
                <a:lnTo>
                  <a:pt x="205" y="3764"/>
                </a:lnTo>
                <a:lnTo>
                  <a:pt x="193" y="3765"/>
                </a:lnTo>
                <a:lnTo>
                  <a:pt x="167" y="3777"/>
                </a:lnTo>
                <a:lnTo>
                  <a:pt x="155" y="3781"/>
                </a:lnTo>
                <a:lnTo>
                  <a:pt x="134" y="3784"/>
                </a:lnTo>
                <a:lnTo>
                  <a:pt x="115" y="3783"/>
                </a:lnTo>
                <a:lnTo>
                  <a:pt x="96" y="3777"/>
                </a:lnTo>
                <a:lnTo>
                  <a:pt x="80" y="3768"/>
                </a:lnTo>
                <a:lnTo>
                  <a:pt x="66" y="3753"/>
                </a:lnTo>
                <a:lnTo>
                  <a:pt x="57" y="3736"/>
                </a:lnTo>
                <a:lnTo>
                  <a:pt x="56" y="3721"/>
                </a:lnTo>
                <a:lnTo>
                  <a:pt x="55" y="3705"/>
                </a:lnTo>
                <a:lnTo>
                  <a:pt x="55" y="3699"/>
                </a:lnTo>
                <a:lnTo>
                  <a:pt x="56" y="3690"/>
                </a:lnTo>
                <a:lnTo>
                  <a:pt x="60" y="3683"/>
                </a:lnTo>
                <a:lnTo>
                  <a:pt x="63" y="3678"/>
                </a:lnTo>
                <a:lnTo>
                  <a:pt x="68" y="3675"/>
                </a:lnTo>
                <a:lnTo>
                  <a:pt x="72" y="3671"/>
                </a:lnTo>
                <a:lnTo>
                  <a:pt x="77" y="3668"/>
                </a:lnTo>
                <a:lnTo>
                  <a:pt x="81" y="3663"/>
                </a:lnTo>
                <a:lnTo>
                  <a:pt x="97" y="3652"/>
                </a:lnTo>
                <a:lnTo>
                  <a:pt x="115" y="3646"/>
                </a:lnTo>
                <a:lnTo>
                  <a:pt x="134" y="3646"/>
                </a:lnTo>
                <a:lnTo>
                  <a:pt x="152" y="3650"/>
                </a:lnTo>
                <a:lnTo>
                  <a:pt x="168" y="3660"/>
                </a:lnTo>
                <a:lnTo>
                  <a:pt x="181" y="3675"/>
                </a:lnTo>
                <a:lnTo>
                  <a:pt x="189" y="3688"/>
                </a:lnTo>
                <a:lnTo>
                  <a:pt x="195" y="3702"/>
                </a:lnTo>
                <a:lnTo>
                  <a:pt x="202" y="3715"/>
                </a:lnTo>
                <a:lnTo>
                  <a:pt x="211" y="3725"/>
                </a:lnTo>
                <a:lnTo>
                  <a:pt x="237" y="3742"/>
                </a:lnTo>
                <a:lnTo>
                  <a:pt x="264" y="3755"/>
                </a:lnTo>
                <a:lnTo>
                  <a:pt x="326" y="3783"/>
                </a:lnTo>
                <a:lnTo>
                  <a:pt x="389" y="3809"/>
                </a:lnTo>
                <a:lnTo>
                  <a:pt x="460" y="3834"/>
                </a:lnTo>
                <a:lnTo>
                  <a:pt x="483" y="3843"/>
                </a:lnTo>
                <a:lnTo>
                  <a:pt x="507" y="3846"/>
                </a:lnTo>
                <a:lnTo>
                  <a:pt x="513" y="3842"/>
                </a:lnTo>
                <a:lnTo>
                  <a:pt x="517" y="3833"/>
                </a:lnTo>
                <a:lnTo>
                  <a:pt x="520" y="3820"/>
                </a:lnTo>
                <a:lnTo>
                  <a:pt x="522" y="3802"/>
                </a:lnTo>
                <a:lnTo>
                  <a:pt x="522" y="3784"/>
                </a:lnTo>
                <a:lnTo>
                  <a:pt x="523" y="3765"/>
                </a:lnTo>
                <a:lnTo>
                  <a:pt x="525" y="3712"/>
                </a:lnTo>
                <a:lnTo>
                  <a:pt x="525" y="3657"/>
                </a:lnTo>
                <a:lnTo>
                  <a:pt x="523" y="3604"/>
                </a:lnTo>
                <a:lnTo>
                  <a:pt x="523" y="3573"/>
                </a:lnTo>
                <a:lnTo>
                  <a:pt x="520" y="3541"/>
                </a:lnTo>
                <a:lnTo>
                  <a:pt x="519" y="3537"/>
                </a:lnTo>
                <a:lnTo>
                  <a:pt x="507" y="3525"/>
                </a:lnTo>
                <a:lnTo>
                  <a:pt x="504" y="3520"/>
                </a:lnTo>
                <a:lnTo>
                  <a:pt x="503" y="3516"/>
                </a:lnTo>
                <a:lnTo>
                  <a:pt x="503" y="3509"/>
                </a:lnTo>
                <a:lnTo>
                  <a:pt x="501" y="3504"/>
                </a:lnTo>
                <a:lnTo>
                  <a:pt x="483" y="3486"/>
                </a:lnTo>
                <a:lnTo>
                  <a:pt x="473" y="3478"/>
                </a:lnTo>
                <a:lnTo>
                  <a:pt x="466" y="3467"/>
                </a:lnTo>
                <a:lnTo>
                  <a:pt x="461" y="3453"/>
                </a:lnTo>
                <a:lnTo>
                  <a:pt x="458" y="3436"/>
                </a:lnTo>
                <a:lnTo>
                  <a:pt x="458" y="3420"/>
                </a:lnTo>
                <a:lnTo>
                  <a:pt x="461" y="3404"/>
                </a:lnTo>
                <a:lnTo>
                  <a:pt x="467" y="3388"/>
                </a:lnTo>
                <a:lnTo>
                  <a:pt x="475" y="3371"/>
                </a:lnTo>
                <a:lnTo>
                  <a:pt x="485" y="3358"/>
                </a:lnTo>
                <a:lnTo>
                  <a:pt x="491" y="3354"/>
                </a:lnTo>
                <a:lnTo>
                  <a:pt x="498" y="3348"/>
                </a:lnTo>
                <a:lnTo>
                  <a:pt x="519" y="3333"/>
                </a:lnTo>
                <a:lnTo>
                  <a:pt x="540" y="3323"/>
                </a:lnTo>
                <a:lnTo>
                  <a:pt x="547" y="3321"/>
                </a:lnTo>
                <a:lnTo>
                  <a:pt x="550" y="3323"/>
                </a:lnTo>
                <a:lnTo>
                  <a:pt x="556" y="3332"/>
                </a:lnTo>
                <a:lnTo>
                  <a:pt x="565" y="3339"/>
                </a:lnTo>
                <a:lnTo>
                  <a:pt x="576" y="3343"/>
                </a:lnTo>
                <a:lnTo>
                  <a:pt x="585" y="3349"/>
                </a:lnTo>
                <a:lnTo>
                  <a:pt x="603" y="3366"/>
                </a:lnTo>
                <a:lnTo>
                  <a:pt x="616" y="3383"/>
                </a:lnTo>
                <a:lnTo>
                  <a:pt x="624" y="3402"/>
                </a:lnTo>
                <a:lnTo>
                  <a:pt x="626" y="3425"/>
                </a:lnTo>
                <a:lnTo>
                  <a:pt x="622" y="3448"/>
                </a:lnTo>
                <a:lnTo>
                  <a:pt x="615" y="3467"/>
                </a:lnTo>
                <a:lnTo>
                  <a:pt x="604" y="3485"/>
                </a:lnTo>
                <a:lnTo>
                  <a:pt x="588" y="3498"/>
                </a:lnTo>
                <a:lnTo>
                  <a:pt x="575" y="3506"/>
                </a:lnTo>
                <a:lnTo>
                  <a:pt x="565" y="3513"/>
                </a:lnTo>
                <a:lnTo>
                  <a:pt x="556" y="3525"/>
                </a:lnTo>
                <a:lnTo>
                  <a:pt x="548" y="3541"/>
                </a:lnTo>
                <a:lnTo>
                  <a:pt x="545" y="3560"/>
                </a:lnTo>
                <a:lnTo>
                  <a:pt x="545" y="3599"/>
                </a:lnTo>
                <a:lnTo>
                  <a:pt x="544" y="3634"/>
                </a:lnTo>
                <a:lnTo>
                  <a:pt x="544" y="3671"/>
                </a:lnTo>
                <a:lnTo>
                  <a:pt x="541" y="3739"/>
                </a:lnTo>
                <a:lnTo>
                  <a:pt x="541" y="3806"/>
                </a:lnTo>
                <a:lnTo>
                  <a:pt x="544" y="3834"/>
                </a:lnTo>
                <a:lnTo>
                  <a:pt x="550" y="3859"/>
                </a:lnTo>
                <a:lnTo>
                  <a:pt x="563" y="3882"/>
                </a:lnTo>
                <a:lnTo>
                  <a:pt x="582" y="3902"/>
                </a:lnTo>
                <a:lnTo>
                  <a:pt x="637" y="3957"/>
                </a:lnTo>
                <a:lnTo>
                  <a:pt x="654" y="3973"/>
                </a:lnTo>
                <a:lnTo>
                  <a:pt x="672" y="3991"/>
                </a:lnTo>
                <a:lnTo>
                  <a:pt x="690" y="4007"/>
                </a:lnTo>
                <a:lnTo>
                  <a:pt x="705" y="4020"/>
                </a:lnTo>
                <a:lnTo>
                  <a:pt x="703" y="3983"/>
                </a:lnTo>
                <a:lnTo>
                  <a:pt x="703" y="3890"/>
                </a:lnTo>
                <a:lnTo>
                  <a:pt x="705" y="3843"/>
                </a:lnTo>
                <a:lnTo>
                  <a:pt x="706" y="3799"/>
                </a:lnTo>
                <a:lnTo>
                  <a:pt x="706" y="3647"/>
                </a:lnTo>
                <a:lnTo>
                  <a:pt x="712" y="3397"/>
                </a:lnTo>
                <a:lnTo>
                  <a:pt x="716" y="3209"/>
                </a:lnTo>
                <a:lnTo>
                  <a:pt x="694" y="3186"/>
                </a:lnTo>
                <a:lnTo>
                  <a:pt x="675" y="3165"/>
                </a:lnTo>
                <a:lnTo>
                  <a:pt x="660" y="3144"/>
                </a:lnTo>
                <a:lnTo>
                  <a:pt x="644" y="3125"/>
                </a:lnTo>
                <a:lnTo>
                  <a:pt x="629" y="3106"/>
                </a:lnTo>
                <a:lnTo>
                  <a:pt x="610" y="3084"/>
                </a:lnTo>
                <a:lnTo>
                  <a:pt x="588" y="3060"/>
                </a:lnTo>
                <a:lnTo>
                  <a:pt x="562" y="3038"/>
                </a:lnTo>
                <a:lnTo>
                  <a:pt x="534" y="3021"/>
                </a:lnTo>
                <a:lnTo>
                  <a:pt x="506" y="3009"/>
                </a:lnTo>
                <a:lnTo>
                  <a:pt x="476" y="2998"/>
                </a:lnTo>
                <a:lnTo>
                  <a:pt x="476" y="2995"/>
                </a:lnTo>
                <a:lnTo>
                  <a:pt x="483" y="2990"/>
                </a:lnTo>
                <a:lnTo>
                  <a:pt x="495" y="2984"/>
                </a:lnTo>
                <a:lnTo>
                  <a:pt x="514" y="2975"/>
                </a:lnTo>
                <a:lnTo>
                  <a:pt x="537" y="2966"/>
                </a:lnTo>
                <a:lnTo>
                  <a:pt x="563" y="2957"/>
                </a:lnTo>
                <a:lnTo>
                  <a:pt x="593" y="2950"/>
                </a:lnTo>
                <a:lnTo>
                  <a:pt x="625" y="2944"/>
                </a:lnTo>
                <a:lnTo>
                  <a:pt x="660" y="2941"/>
                </a:lnTo>
                <a:lnTo>
                  <a:pt x="696" y="2939"/>
                </a:lnTo>
                <a:lnTo>
                  <a:pt x="733" y="2944"/>
                </a:lnTo>
                <a:lnTo>
                  <a:pt x="734" y="2931"/>
                </a:lnTo>
                <a:lnTo>
                  <a:pt x="736" y="2914"/>
                </a:lnTo>
                <a:lnTo>
                  <a:pt x="736" y="2858"/>
                </a:lnTo>
                <a:lnTo>
                  <a:pt x="744" y="2721"/>
                </a:lnTo>
                <a:lnTo>
                  <a:pt x="750" y="2600"/>
                </a:lnTo>
                <a:lnTo>
                  <a:pt x="755" y="2540"/>
                </a:lnTo>
                <a:lnTo>
                  <a:pt x="761" y="2479"/>
                </a:lnTo>
                <a:lnTo>
                  <a:pt x="753" y="2472"/>
                </a:lnTo>
                <a:lnTo>
                  <a:pt x="741" y="2462"/>
                </a:lnTo>
                <a:lnTo>
                  <a:pt x="725" y="2447"/>
                </a:lnTo>
                <a:lnTo>
                  <a:pt x="706" y="2431"/>
                </a:lnTo>
                <a:lnTo>
                  <a:pt x="685" y="2416"/>
                </a:lnTo>
                <a:lnTo>
                  <a:pt x="665" y="2398"/>
                </a:lnTo>
                <a:lnTo>
                  <a:pt x="643" y="2382"/>
                </a:lnTo>
                <a:lnTo>
                  <a:pt x="624" y="2366"/>
                </a:lnTo>
                <a:lnTo>
                  <a:pt x="606" y="2353"/>
                </a:lnTo>
                <a:lnTo>
                  <a:pt x="593" y="2341"/>
                </a:lnTo>
                <a:lnTo>
                  <a:pt x="582" y="2333"/>
                </a:lnTo>
                <a:lnTo>
                  <a:pt x="578" y="2331"/>
                </a:lnTo>
                <a:lnTo>
                  <a:pt x="554" y="2316"/>
                </a:lnTo>
                <a:lnTo>
                  <a:pt x="531" y="2307"/>
                </a:lnTo>
                <a:lnTo>
                  <a:pt x="504" y="2304"/>
                </a:lnTo>
                <a:lnTo>
                  <a:pt x="476" y="2305"/>
                </a:lnTo>
                <a:lnTo>
                  <a:pt x="408" y="2317"/>
                </a:lnTo>
                <a:lnTo>
                  <a:pt x="342" y="2332"/>
                </a:lnTo>
                <a:lnTo>
                  <a:pt x="307" y="2339"/>
                </a:lnTo>
                <a:lnTo>
                  <a:pt x="273" y="2347"/>
                </a:lnTo>
                <a:lnTo>
                  <a:pt x="255" y="2351"/>
                </a:lnTo>
                <a:lnTo>
                  <a:pt x="234" y="2354"/>
                </a:lnTo>
                <a:lnTo>
                  <a:pt x="217" y="2360"/>
                </a:lnTo>
                <a:lnTo>
                  <a:pt x="200" y="2369"/>
                </a:lnTo>
                <a:lnTo>
                  <a:pt x="193" y="2378"/>
                </a:lnTo>
                <a:lnTo>
                  <a:pt x="189" y="2387"/>
                </a:lnTo>
                <a:lnTo>
                  <a:pt x="186" y="2395"/>
                </a:lnTo>
                <a:lnTo>
                  <a:pt x="181" y="2406"/>
                </a:lnTo>
                <a:lnTo>
                  <a:pt x="171" y="2423"/>
                </a:lnTo>
                <a:lnTo>
                  <a:pt x="156" y="2437"/>
                </a:lnTo>
                <a:lnTo>
                  <a:pt x="139" y="2448"/>
                </a:lnTo>
                <a:lnTo>
                  <a:pt x="116" y="2457"/>
                </a:lnTo>
                <a:lnTo>
                  <a:pt x="94" y="2459"/>
                </a:lnTo>
                <a:lnTo>
                  <a:pt x="72" y="2454"/>
                </a:lnTo>
                <a:lnTo>
                  <a:pt x="53" y="2444"/>
                </a:lnTo>
                <a:lnTo>
                  <a:pt x="34" y="2429"/>
                </a:lnTo>
                <a:lnTo>
                  <a:pt x="28" y="2420"/>
                </a:lnTo>
                <a:lnTo>
                  <a:pt x="21" y="2412"/>
                </a:lnTo>
                <a:lnTo>
                  <a:pt x="13" y="2404"/>
                </a:lnTo>
                <a:lnTo>
                  <a:pt x="3" y="2400"/>
                </a:lnTo>
                <a:lnTo>
                  <a:pt x="0" y="2397"/>
                </a:lnTo>
                <a:lnTo>
                  <a:pt x="0" y="2390"/>
                </a:lnTo>
                <a:lnTo>
                  <a:pt x="3" y="2379"/>
                </a:lnTo>
                <a:lnTo>
                  <a:pt x="12" y="2356"/>
                </a:lnTo>
                <a:lnTo>
                  <a:pt x="25" y="2329"/>
                </a:lnTo>
                <a:lnTo>
                  <a:pt x="35" y="2317"/>
                </a:lnTo>
                <a:lnTo>
                  <a:pt x="50" y="2307"/>
                </a:lnTo>
                <a:lnTo>
                  <a:pt x="66" y="2298"/>
                </a:lnTo>
                <a:lnTo>
                  <a:pt x="85" y="2292"/>
                </a:lnTo>
                <a:lnTo>
                  <a:pt x="108" y="2289"/>
                </a:lnTo>
                <a:lnTo>
                  <a:pt x="130" y="2291"/>
                </a:lnTo>
                <a:lnTo>
                  <a:pt x="142" y="2297"/>
                </a:lnTo>
                <a:lnTo>
                  <a:pt x="152" y="2304"/>
                </a:lnTo>
                <a:lnTo>
                  <a:pt x="162" y="2313"/>
                </a:lnTo>
                <a:lnTo>
                  <a:pt x="172" y="2319"/>
                </a:lnTo>
                <a:lnTo>
                  <a:pt x="177" y="2320"/>
                </a:lnTo>
                <a:lnTo>
                  <a:pt x="189" y="2320"/>
                </a:lnTo>
                <a:lnTo>
                  <a:pt x="193" y="2322"/>
                </a:lnTo>
                <a:lnTo>
                  <a:pt x="196" y="2323"/>
                </a:lnTo>
                <a:lnTo>
                  <a:pt x="199" y="2326"/>
                </a:lnTo>
                <a:lnTo>
                  <a:pt x="202" y="2328"/>
                </a:lnTo>
                <a:lnTo>
                  <a:pt x="203" y="2331"/>
                </a:lnTo>
                <a:lnTo>
                  <a:pt x="206" y="2332"/>
                </a:lnTo>
                <a:lnTo>
                  <a:pt x="211" y="2332"/>
                </a:lnTo>
                <a:lnTo>
                  <a:pt x="242" y="2329"/>
                </a:lnTo>
                <a:lnTo>
                  <a:pt x="274" y="2325"/>
                </a:lnTo>
                <a:lnTo>
                  <a:pt x="327" y="2316"/>
                </a:lnTo>
                <a:lnTo>
                  <a:pt x="382" y="2307"/>
                </a:lnTo>
                <a:lnTo>
                  <a:pt x="432" y="2295"/>
                </a:lnTo>
                <a:lnTo>
                  <a:pt x="451" y="2291"/>
                </a:lnTo>
                <a:lnTo>
                  <a:pt x="469" y="2288"/>
                </a:lnTo>
                <a:lnTo>
                  <a:pt x="485" y="2283"/>
                </a:lnTo>
                <a:lnTo>
                  <a:pt x="498" y="2279"/>
                </a:lnTo>
                <a:lnTo>
                  <a:pt x="507" y="2273"/>
                </a:lnTo>
                <a:lnTo>
                  <a:pt x="509" y="2266"/>
                </a:lnTo>
                <a:lnTo>
                  <a:pt x="504" y="2251"/>
                </a:lnTo>
                <a:lnTo>
                  <a:pt x="489" y="2221"/>
                </a:lnTo>
                <a:lnTo>
                  <a:pt x="472" y="2189"/>
                </a:lnTo>
                <a:lnTo>
                  <a:pt x="453" y="2157"/>
                </a:lnTo>
                <a:lnTo>
                  <a:pt x="417" y="2102"/>
                </a:lnTo>
                <a:lnTo>
                  <a:pt x="380" y="2047"/>
                </a:lnTo>
                <a:lnTo>
                  <a:pt x="317" y="2030"/>
                </a:lnTo>
                <a:lnTo>
                  <a:pt x="254" y="2014"/>
                </a:lnTo>
                <a:lnTo>
                  <a:pt x="236" y="2009"/>
                </a:lnTo>
                <a:lnTo>
                  <a:pt x="215" y="2003"/>
                </a:lnTo>
                <a:lnTo>
                  <a:pt x="193" y="1999"/>
                </a:lnTo>
                <a:lnTo>
                  <a:pt x="171" y="1996"/>
                </a:lnTo>
                <a:lnTo>
                  <a:pt x="150" y="1999"/>
                </a:lnTo>
                <a:lnTo>
                  <a:pt x="131" y="2006"/>
                </a:lnTo>
                <a:lnTo>
                  <a:pt x="109" y="2016"/>
                </a:lnTo>
                <a:lnTo>
                  <a:pt x="85" y="2021"/>
                </a:lnTo>
                <a:lnTo>
                  <a:pt x="62" y="2019"/>
                </a:lnTo>
                <a:lnTo>
                  <a:pt x="40" y="2014"/>
                </a:lnTo>
                <a:lnTo>
                  <a:pt x="22" y="2002"/>
                </a:lnTo>
                <a:lnTo>
                  <a:pt x="12" y="1987"/>
                </a:lnTo>
                <a:lnTo>
                  <a:pt x="7" y="1966"/>
                </a:lnTo>
                <a:lnTo>
                  <a:pt x="6" y="1946"/>
                </a:lnTo>
                <a:lnTo>
                  <a:pt x="12" y="1924"/>
                </a:lnTo>
                <a:lnTo>
                  <a:pt x="21" y="1904"/>
                </a:lnTo>
                <a:lnTo>
                  <a:pt x="35" y="1888"/>
                </a:lnTo>
                <a:lnTo>
                  <a:pt x="56" y="1878"/>
                </a:lnTo>
                <a:lnTo>
                  <a:pt x="80" y="1873"/>
                </a:lnTo>
                <a:lnTo>
                  <a:pt x="105" y="1876"/>
                </a:lnTo>
                <a:lnTo>
                  <a:pt x="127" y="1884"/>
                </a:lnTo>
                <a:lnTo>
                  <a:pt x="144" y="1896"/>
                </a:lnTo>
                <a:lnTo>
                  <a:pt x="155" y="1907"/>
                </a:lnTo>
                <a:lnTo>
                  <a:pt x="172" y="1947"/>
                </a:lnTo>
                <a:lnTo>
                  <a:pt x="183" y="1960"/>
                </a:lnTo>
                <a:lnTo>
                  <a:pt x="196" y="1969"/>
                </a:lnTo>
                <a:lnTo>
                  <a:pt x="211" y="1975"/>
                </a:lnTo>
                <a:lnTo>
                  <a:pt x="227" y="1981"/>
                </a:lnTo>
                <a:lnTo>
                  <a:pt x="295" y="2003"/>
                </a:lnTo>
                <a:lnTo>
                  <a:pt x="363" y="2024"/>
                </a:lnTo>
                <a:lnTo>
                  <a:pt x="351" y="2009"/>
                </a:lnTo>
                <a:lnTo>
                  <a:pt x="338" y="1996"/>
                </a:lnTo>
                <a:lnTo>
                  <a:pt x="326" y="1988"/>
                </a:lnTo>
                <a:lnTo>
                  <a:pt x="313" y="1983"/>
                </a:lnTo>
                <a:lnTo>
                  <a:pt x="298" y="1980"/>
                </a:lnTo>
                <a:lnTo>
                  <a:pt x="284" y="1974"/>
                </a:lnTo>
                <a:lnTo>
                  <a:pt x="267" y="1963"/>
                </a:lnTo>
                <a:lnTo>
                  <a:pt x="254" y="1950"/>
                </a:lnTo>
                <a:lnTo>
                  <a:pt x="246" y="1934"/>
                </a:lnTo>
                <a:lnTo>
                  <a:pt x="243" y="1916"/>
                </a:lnTo>
                <a:lnTo>
                  <a:pt x="245" y="1897"/>
                </a:lnTo>
                <a:lnTo>
                  <a:pt x="254" y="1878"/>
                </a:lnTo>
                <a:lnTo>
                  <a:pt x="258" y="1872"/>
                </a:lnTo>
                <a:lnTo>
                  <a:pt x="267" y="1857"/>
                </a:lnTo>
                <a:lnTo>
                  <a:pt x="270" y="1854"/>
                </a:lnTo>
                <a:lnTo>
                  <a:pt x="277" y="1850"/>
                </a:lnTo>
                <a:lnTo>
                  <a:pt x="284" y="1847"/>
                </a:lnTo>
                <a:lnTo>
                  <a:pt x="290" y="1845"/>
                </a:lnTo>
                <a:lnTo>
                  <a:pt x="305" y="1844"/>
                </a:lnTo>
                <a:lnTo>
                  <a:pt x="321" y="1843"/>
                </a:lnTo>
                <a:lnTo>
                  <a:pt x="342" y="1848"/>
                </a:lnTo>
                <a:lnTo>
                  <a:pt x="357" y="1859"/>
                </a:lnTo>
                <a:lnTo>
                  <a:pt x="370" y="1872"/>
                </a:lnTo>
                <a:lnTo>
                  <a:pt x="377" y="1890"/>
                </a:lnTo>
                <a:lnTo>
                  <a:pt x="382" y="1909"/>
                </a:lnTo>
                <a:lnTo>
                  <a:pt x="383" y="1929"/>
                </a:lnTo>
                <a:lnTo>
                  <a:pt x="380" y="1947"/>
                </a:lnTo>
                <a:lnTo>
                  <a:pt x="376" y="1966"/>
                </a:lnTo>
                <a:lnTo>
                  <a:pt x="374" y="1984"/>
                </a:lnTo>
                <a:lnTo>
                  <a:pt x="382" y="2002"/>
                </a:lnTo>
                <a:lnTo>
                  <a:pt x="391" y="2018"/>
                </a:lnTo>
                <a:lnTo>
                  <a:pt x="401" y="2036"/>
                </a:lnTo>
                <a:lnTo>
                  <a:pt x="461" y="2050"/>
                </a:lnTo>
                <a:lnTo>
                  <a:pt x="519" y="2068"/>
                </a:lnTo>
                <a:lnTo>
                  <a:pt x="523" y="2070"/>
                </a:lnTo>
                <a:lnTo>
                  <a:pt x="532" y="2071"/>
                </a:lnTo>
                <a:lnTo>
                  <a:pt x="542" y="2073"/>
                </a:lnTo>
                <a:lnTo>
                  <a:pt x="551" y="2073"/>
                </a:lnTo>
                <a:lnTo>
                  <a:pt x="559" y="2071"/>
                </a:lnTo>
                <a:lnTo>
                  <a:pt x="559" y="2068"/>
                </a:lnTo>
                <a:lnTo>
                  <a:pt x="520" y="2012"/>
                </a:lnTo>
                <a:lnTo>
                  <a:pt x="481" y="1950"/>
                </a:lnTo>
                <a:lnTo>
                  <a:pt x="436" y="1888"/>
                </a:lnTo>
                <a:lnTo>
                  <a:pt x="430" y="1878"/>
                </a:lnTo>
                <a:lnTo>
                  <a:pt x="422" y="1865"/>
                </a:lnTo>
                <a:lnTo>
                  <a:pt x="411" y="1848"/>
                </a:lnTo>
                <a:lnTo>
                  <a:pt x="401" y="1834"/>
                </a:lnTo>
                <a:lnTo>
                  <a:pt x="389" y="1819"/>
                </a:lnTo>
                <a:lnTo>
                  <a:pt x="380" y="1809"/>
                </a:lnTo>
                <a:lnTo>
                  <a:pt x="373" y="1803"/>
                </a:lnTo>
                <a:lnTo>
                  <a:pt x="355" y="1800"/>
                </a:lnTo>
                <a:lnTo>
                  <a:pt x="338" y="1798"/>
                </a:lnTo>
                <a:lnTo>
                  <a:pt x="320" y="1800"/>
                </a:lnTo>
                <a:lnTo>
                  <a:pt x="302" y="1797"/>
                </a:lnTo>
                <a:lnTo>
                  <a:pt x="284" y="1791"/>
                </a:lnTo>
                <a:lnTo>
                  <a:pt x="268" y="1779"/>
                </a:lnTo>
                <a:lnTo>
                  <a:pt x="255" y="1764"/>
                </a:lnTo>
                <a:lnTo>
                  <a:pt x="248" y="1747"/>
                </a:lnTo>
                <a:lnTo>
                  <a:pt x="243" y="1729"/>
                </a:lnTo>
                <a:lnTo>
                  <a:pt x="243" y="1708"/>
                </a:lnTo>
                <a:lnTo>
                  <a:pt x="249" y="1688"/>
                </a:lnTo>
                <a:lnTo>
                  <a:pt x="259" y="1671"/>
                </a:lnTo>
                <a:lnTo>
                  <a:pt x="276" y="1657"/>
                </a:lnTo>
                <a:lnTo>
                  <a:pt x="293" y="1645"/>
                </a:lnTo>
                <a:lnTo>
                  <a:pt x="313" y="1636"/>
                </a:lnTo>
                <a:lnTo>
                  <a:pt x="333" y="1632"/>
                </a:lnTo>
                <a:lnTo>
                  <a:pt x="352" y="1629"/>
                </a:lnTo>
                <a:lnTo>
                  <a:pt x="370" y="1630"/>
                </a:lnTo>
                <a:lnTo>
                  <a:pt x="383" y="1635"/>
                </a:lnTo>
                <a:lnTo>
                  <a:pt x="404" y="1649"/>
                </a:lnTo>
                <a:lnTo>
                  <a:pt x="419" y="1669"/>
                </a:lnTo>
                <a:lnTo>
                  <a:pt x="426" y="1692"/>
                </a:lnTo>
                <a:lnTo>
                  <a:pt x="427" y="1716"/>
                </a:lnTo>
                <a:lnTo>
                  <a:pt x="425" y="1728"/>
                </a:lnTo>
                <a:lnTo>
                  <a:pt x="419" y="1741"/>
                </a:lnTo>
                <a:lnTo>
                  <a:pt x="411" y="1756"/>
                </a:lnTo>
                <a:lnTo>
                  <a:pt x="407" y="1769"/>
                </a:lnTo>
                <a:lnTo>
                  <a:pt x="404" y="1782"/>
                </a:lnTo>
                <a:lnTo>
                  <a:pt x="405" y="1794"/>
                </a:lnTo>
                <a:lnTo>
                  <a:pt x="408" y="1800"/>
                </a:lnTo>
                <a:lnTo>
                  <a:pt x="414" y="1810"/>
                </a:lnTo>
                <a:lnTo>
                  <a:pt x="422" y="1822"/>
                </a:lnTo>
                <a:lnTo>
                  <a:pt x="430" y="1837"/>
                </a:lnTo>
                <a:lnTo>
                  <a:pt x="439" y="1850"/>
                </a:lnTo>
                <a:lnTo>
                  <a:pt x="448" y="1860"/>
                </a:lnTo>
                <a:lnTo>
                  <a:pt x="454" y="1869"/>
                </a:lnTo>
                <a:lnTo>
                  <a:pt x="458" y="1871"/>
                </a:lnTo>
                <a:lnTo>
                  <a:pt x="463" y="1866"/>
                </a:lnTo>
                <a:lnTo>
                  <a:pt x="467" y="1857"/>
                </a:lnTo>
                <a:lnTo>
                  <a:pt x="473" y="1848"/>
                </a:lnTo>
                <a:lnTo>
                  <a:pt x="478" y="1843"/>
                </a:lnTo>
                <a:lnTo>
                  <a:pt x="485" y="1837"/>
                </a:lnTo>
                <a:lnTo>
                  <a:pt x="494" y="1829"/>
                </a:lnTo>
                <a:lnTo>
                  <a:pt x="506" y="1820"/>
                </a:lnTo>
                <a:lnTo>
                  <a:pt x="514" y="1814"/>
                </a:lnTo>
                <a:lnTo>
                  <a:pt x="522" y="1812"/>
                </a:lnTo>
                <a:lnTo>
                  <a:pt x="540" y="1810"/>
                </a:lnTo>
                <a:lnTo>
                  <a:pt x="557" y="1807"/>
                </a:lnTo>
                <a:lnTo>
                  <a:pt x="575" y="1806"/>
                </a:lnTo>
                <a:lnTo>
                  <a:pt x="593" y="1807"/>
                </a:lnTo>
                <a:lnTo>
                  <a:pt x="597" y="1809"/>
                </a:lnTo>
                <a:lnTo>
                  <a:pt x="612" y="1814"/>
                </a:lnTo>
                <a:lnTo>
                  <a:pt x="616" y="1814"/>
                </a:lnTo>
                <a:lnTo>
                  <a:pt x="621" y="1807"/>
                </a:lnTo>
                <a:lnTo>
                  <a:pt x="622" y="1794"/>
                </a:lnTo>
                <a:lnTo>
                  <a:pt x="624" y="1779"/>
                </a:lnTo>
                <a:lnTo>
                  <a:pt x="624" y="1756"/>
                </a:lnTo>
                <a:lnTo>
                  <a:pt x="625" y="1735"/>
                </a:lnTo>
                <a:lnTo>
                  <a:pt x="625" y="1714"/>
                </a:lnTo>
                <a:lnTo>
                  <a:pt x="622" y="1694"/>
                </a:lnTo>
                <a:lnTo>
                  <a:pt x="616" y="1680"/>
                </a:lnTo>
                <a:lnTo>
                  <a:pt x="607" y="1671"/>
                </a:lnTo>
                <a:lnTo>
                  <a:pt x="587" y="1654"/>
                </a:lnTo>
                <a:lnTo>
                  <a:pt x="573" y="1638"/>
                </a:lnTo>
                <a:lnTo>
                  <a:pt x="565" y="1618"/>
                </a:lnTo>
                <a:lnTo>
                  <a:pt x="563" y="1596"/>
                </a:lnTo>
                <a:lnTo>
                  <a:pt x="566" y="1580"/>
                </a:lnTo>
                <a:lnTo>
                  <a:pt x="575" y="1562"/>
                </a:lnTo>
                <a:lnTo>
                  <a:pt x="588" y="1546"/>
                </a:lnTo>
                <a:lnTo>
                  <a:pt x="604" y="1530"/>
                </a:lnTo>
                <a:lnTo>
                  <a:pt x="624" y="1518"/>
                </a:lnTo>
                <a:lnTo>
                  <a:pt x="644" y="1512"/>
                </a:lnTo>
                <a:lnTo>
                  <a:pt x="668" y="1512"/>
                </a:lnTo>
                <a:lnTo>
                  <a:pt x="691" y="1521"/>
                </a:lnTo>
                <a:lnTo>
                  <a:pt x="708" y="1533"/>
                </a:lnTo>
                <a:lnTo>
                  <a:pt x="721" y="1545"/>
                </a:lnTo>
                <a:lnTo>
                  <a:pt x="731" y="1559"/>
                </a:lnTo>
                <a:lnTo>
                  <a:pt x="737" y="1576"/>
                </a:lnTo>
                <a:lnTo>
                  <a:pt x="737" y="1595"/>
                </a:lnTo>
                <a:lnTo>
                  <a:pt x="731" y="1615"/>
                </a:lnTo>
                <a:lnTo>
                  <a:pt x="722" y="1632"/>
                </a:lnTo>
                <a:lnTo>
                  <a:pt x="709" y="1646"/>
                </a:lnTo>
                <a:lnTo>
                  <a:pt x="696" y="1660"/>
                </a:lnTo>
                <a:lnTo>
                  <a:pt x="681" y="1671"/>
                </a:lnTo>
                <a:lnTo>
                  <a:pt x="669" y="1686"/>
                </a:lnTo>
                <a:lnTo>
                  <a:pt x="660" y="1704"/>
                </a:lnTo>
                <a:lnTo>
                  <a:pt x="650" y="1747"/>
                </a:lnTo>
                <a:lnTo>
                  <a:pt x="644" y="1791"/>
                </a:lnTo>
                <a:lnTo>
                  <a:pt x="640" y="1834"/>
                </a:lnTo>
                <a:lnTo>
                  <a:pt x="640" y="1851"/>
                </a:lnTo>
                <a:lnTo>
                  <a:pt x="644" y="1868"/>
                </a:lnTo>
                <a:lnTo>
                  <a:pt x="647" y="1885"/>
                </a:lnTo>
                <a:lnTo>
                  <a:pt x="644" y="1900"/>
                </a:lnTo>
                <a:lnTo>
                  <a:pt x="635" y="1929"/>
                </a:lnTo>
                <a:lnTo>
                  <a:pt x="632" y="1944"/>
                </a:lnTo>
                <a:lnTo>
                  <a:pt x="635" y="1958"/>
                </a:lnTo>
                <a:lnTo>
                  <a:pt x="643" y="1971"/>
                </a:lnTo>
                <a:lnTo>
                  <a:pt x="652" y="1981"/>
                </a:lnTo>
                <a:lnTo>
                  <a:pt x="660" y="1993"/>
                </a:lnTo>
                <a:lnTo>
                  <a:pt x="680" y="2019"/>
                </a:lnTo>
                <a:lnTo>
                  <a:pt x="699" y="2047"/>
                </a:lnTo>
                <a:lnTo>
                  <a:pt x="746" y="2106"/>
                </a:lnTo>
                <a:lnTo>
                  <a:pt x="796" y="2164"/>
                </a:lnTo>
                <a:lnTo>
                  <a:pt x="800" y="2171"/>
                </a:lnTo>
                <a:lnTo>
                  <a:pt x="809" y="2180"/>
                </a:lnTo>
                <a:lnTo>
                  <a:pt x="818" y="2190"/>
                </a:lnTo>
                <a:lnTo>
                  <a:pt x="827" y="2199"/>
                </a:lnTo>
                <a:lnTo>
                  <a:pt x="836" y="2202"/>
                </a:lnTo>
                <a:lnTo>
                  <a:pt x="843" y="2198"/>
                </a:lnTo>
                <a:lnTo>
                  <a:pt x="852" y="2190"/>
                </a:lnTo>
                <a:lnTo>
                  <a:pt x="859" y="2180"/>
                </a:lnTo>
                <a:lnTo>
                  <a:pt x="867" y="2171"/>
                </a:lnTo>
                <a:lnTo>
                  <a:pt x="871" y="2165"/>
                </a:lnTo>
                <a:lnTo>
                  <a:pt x="889" y="2140"/>
                </a:lnTo>
                <a:lnTo>
                  <a:pt x="899" y="2117"/>
                </a:lnTo>
                <a:lnTo>
                  <a:pt x="904" y="2090"/>
                </a:lnTo>
                <a:lnTo>
                  <a:pt x="902" y="2061"/>
                </a:lnTo>
                <a:lnTo>
                  <a:pt x="895" y="2016"/>
                </a:lnTo>
                <a:lnTo>
                  <a:pt x="886" y="1972"/>
                </a:lnTo>
                <a:lnTo>
                  <a:pt x="876" y="1928"/>
                </a:lnTo>
                <a:lnTo>
                  <a:pt x="861" y="1857"/>
                </a:lnTo>
                <a:lnTo>
                  <a:pt x="858" y="1843"/>
                </a:lnTo>
                <a:lnTo>
                  <a:pt x="856" y="1828"/>
                </a:lnTo>
                <a:lnTo>
                  <a:pt x="853" y="1812"/>
                </a:lnTo>
                <a:lnTo>
                  <a:pt x="848" y="1798"/>
                </a:lnTo>
                <a:lnTo>
                  <a:pt x="839" y="1786"/>
                </a:lnTo>
                <a:lnTo>
                  <a:pt x="830" y="1779"/>
                </a:lnTo>
                <a:lnTo>
                  <a:pt x="821" y="1775"/>
                </a:lnTo>
                <a:lnTo>
                  <a:pt x="811" y="1772"/>
                </a:lnTo>
                <a:lnTo>
                  <a:pt x="799" y="1767"/>
                </a:lnTo>
                <a:lnTo>
                  <a:pt x="778" y="1757"/>
                </a:lnTo>
                <a:lnTo>
                  <a:pt x="764" y="1742"/>
                </a:lnTo>
                <a:lnTo>
                  <a:pt x="752" y="1725"/>
                </a:lnTo>
                <a:lnTo>
                  <a:pt x="743" y="1702"/>
                </a:lnTo>
                <a:lnTo>
                  <a:pt x="743" y="1680"/>
                </a:lnTo>
                <a:lnTo>
                  <a:pt x="747" y="1660"/>
                </a:lnTo>
                <a:lnTo>
                  <a:pt x="759" y="1639"/>
                </a:lnTo>
                <a:lnTo>
                  <a:pt x="777" y="1620"/>
                </a:lnTo>
                <a:lnTo>
                  <a:pt x="784" y="1614"/>
                </a:lnTo>
                <a:lnTo>
                  <a:pt x="796" y="1607"/>
                </a:lnTo>
                <a:lnTo>
                  <a:pt x="812" y="1599"/>
                </a:lnTo>
                <a:lnTo>
                  <a:pt x="830" y="1595"/>
                </a:lnTo>
                <a:lnTo>
                  <a:pt x="851" y="1593"/>
                </a:lnTo>
                <a:lnTo>
                  <a:pt x="870" y="1596"/>
                </a:lnTo>
                <a:lnTo>
                  <a:pt x="890" y="1607"/>
                </a:lnTo>
                <a:lnTo>
                  <a:pt x="910" y="1626"/>
                </a:lnTo>
                <a:lnTo>
                  <a:pt x="924" y="1648"/>
                </a:lnTo>
                <a:lnTo>
                  <a:pt x="930" y="1667"/>
                </a:lnTo>
                <a:lnTo>
                  <a:pt x="933" y="1689"/>
                </a:lnTo>
                <a:lnTo>
                  <a:pt x="930" y="1711"/>
                </a:lnTo>
                <a:lnTo>
                  <a:pt x="923" y="1723"/>
                </a:lnTo>
                <a:lnTo>
                  <a:pt x="914" y="1733"/>
                </a:lnTo>
                <a:lnTo>
                  <a:pt x="904" y="1744"/>
                </a:lnTo>
                <a:lnTo>
                  <a:pt x="896" y="1756"/>
                </a:lnTo>
                <a:lnTo>
                  <a:pt x="895" y="1760"/>
                </a:lnTo>
                <a:lnTo>
                  <a:pt x="895" y="1772"/>
                </a:lnTo>
                <a:lnTo>
                  <a:pt x="893" y="1776"/>
                </a:lnTo>
                <a:lnTo>
                  <a:pt x="890" y="1779"/>
                </a:lnTo>
                <a:lnTo>
                  <a:pt x="889" y="1782"/>
                </a:lnTo>
                <a:lnTo>
                  <a:pt x="883" y="1788"/>
                </a:lnTo>
                <a:lnTo>
                  <a:pt x="881" y="1791"/>
                </a:lnTo>
                <a:lnTo>
                  <a:pt x="881" y="1816"/>
                </a:lnTo>
                <a:lnTo>
                  <a:pt x="884" y="1838"/>
                </a:lnTo>
                <a:lnTo>
                  <a:pt x="887" y="1859"/>
                </a:lnTo>
                <a:lnTo>
                  <a:pt x="895" y="1912"/>
                </a:lnTo>
                <a:lnTo>
                  <a:pt x="904" y="1966"/>
                </a:lnTo>
                <a:lnTo>
                  <a:pt x="915" y="2016"/>
                </a:lnTo>
                <a:lnTo>
                  <a:pt x="918" y="2036"/>
                </a:lnTo>
                <a:lnTo>
                  <a:pt x="923" y="2053"/>
                </a:lnTo>
                <a:lnTo>
                  <a:pt x="926" y="2070"/>
                </a:lnTo>
                <a:lnTo>
                  <a:pt x="932" y="2083"/>
                </a:lnTo>
                <a:lnTo>
                  <a:pt x="938" y="2092"/>
                </a:lnTo>
                <a:lnTo>
                  <a:pt x="945" y="2093"/>
                </a:lnTo>
                <a:lnTo>
                  <a:pt x="963" y="2089"/>
                </a:lnTo>
                <a:lnTo>
                  <a:pt x="980" y="2080"/>
                </a:lnTo>
                <a:lnTo>
                  <a:pt x="996" y="2073"/>
                </a:lnTo>
                <a:lnTo>
                  <a:pt x="1033" y="2053"/>
                </a:lnTo>
                <a:lnTo>
                  <a:pt x="1070" y="2033"/>
                </a:lnTo>
                <a:lnTo>
                  <a:pt x="1125" y="2000"/>
                </a:lnTo>
                <a:lnTo>
                  <a:pt x="1176" y="1968"/>
                </a:lnTo>
                <a:lnTo>
                  <a:pt x="1191" y="1866"/>
                </a:lnTo>
                <a:lnTo>
                  <a:pt x="1232" y="1624"/>
                </a:lnTo>
                <a:lnTo>
                  <a:pt x="1277" y="1382"/>
                </a:lnTo>
                <a:lnTo>
                  <a:pt x="1281" y="1359"/>
                </a:lnTo>
                <a:lnTo>
                  <a:pt x="1287" y="1329"/>
                </a:lnTo>
                <a:lnTo>
                  <a:pt x="1293" y="1297"/>
                </a:lnTo>
                <a:lnTo>
                  <a:pt x="1299" y="1263"/>
                </a:lnTo>
                <a:lnTo>
                  <a:pt x="1303" y="1229"/>
                </a:lnTo>
                <a:lnTo>
                  <a:pt x="1306" y="1195"/>
                </a:lnTo>
                <a:lnTo>
                  <a:pt x="1306" y="1164"/>
                </a:lnTo>
                <a:lnTo>
                  <a:pt x="1305" y="1138"/>
                </a:lnTo>
                <a:lnTo>
                  <a:pt x="1299" y="1117"/>
                </a:lnTo>
                <a:lnTo>
                  <a:pt x="1290" y="1096"/>
                </a:lnTo>
                <a:lnTo>
                  <a:pt x="1279" y="1077"/>
                </a:lnTo>
                <a:lnTo>
                  <a:pt x="1268" y="1060"/>
                </a:lnTo>
                <a:lnTo>
                  <a:pt x="1254" y="1045"/>
                </a:lnTo>
                <a:lnTo>
                  <a:pt x="1237" y="1033"/>
                </a:lnTo>
                <a:lnTo>
                  <a:pt x="1216" y="1024"/>
                </a:lnTo>
                <a:lnTo>
                  <a:pt x="1185" y="1015"/>
                </a:lnTo>
                <a:lnTo>
                  <a:pt x="1154" y="1004"/>
                </a:lnTo>
                <a:lnTo>
                  <a:pt x="1145" y="1001"/>
                </a:lnTo>
                <a:lnTo>
                  <a:pt x="1129" y="998"/>
                </a:lnTo>
                <a:lnTo>
                  <a:pt x="1106" y="992"/>
                </a:lnTo>
                <a:lnTo>
                  <a:pt x="1078" y="986"/>
                </a:lnTo>
                <a:lnTo>
                  <a:pt x="1045" y="980"/>
                </a:lnTo>
                <a:lnTo>
                  <a:pt x="1008" y="973"/>
                </a:lnTo>
                <a:lnTo>
                  <a:pt x="970" y="965"/>
                </a:lnTo>
                <a:lnTo>
                  <a:pt x="930" y="958"/>
                </a:lnTo>
                <a:lnTo>
                  <a:pt x="853" y="943"/>
                </a:lnTo>
                <a:lnTo>
                  <a:pt x="817" y="936"/>
                </a:lnTo>
                <a:lnTo>
                  <a:pt x="784" y="930"/>
                </a:lnTo>
                <a:lnTo>
                  <a:pt x="756" y="924"/>
                </a:lnTo>
                <a:lnTo>
                  <a:pt x="733" y="920"/>
                </a:lnTo>
                <a:lnTo>
                  <a:pt x="716" y="917"/>
                </a:lnTo>
                <a:lnTo>
                  <a:pt x="708" y="915"/>
                </a:lnTo>
                <a:lnTo>
                  <a:pt x="678" y="908"/>
                </a:lnTo>
                <a:lnTo>
                  <a:pt x="650" y="896"/>
                </a:lnTo>
                <a:lnTo>
                  <a:pt x="621" y="886"/>
                </a:lnTo>
                <a:lnTo>
                  <a:pt x="584" y="869"/>
                </a:lnTo>
                <a:lnTo>
                  <a:pt x="547" y="846"/>
                </a:lnTo>
                <a:lnTo>
                  <a:pt x="513" y="819"/>
                </a:lnTo>
                <a:lnTo>
                  <a:pt x="483" y="791"/>
                </a:lnTo>
                <a:lnTo>
                  <a:pt x="453" y="760"/>
                </a:lnTo>
                <a:lnTo>
                  <a:pt x="420" y="731"/>
                </a:lnTo>
                <a:lnTo>
                  <a:pt x="386" y="703"/>
                </a:lnTo>
                <a:lnTo>
                  <a:pt x="349" y="679"/>
                </a:lnTo>
                <a:lnTo>
                  <a:pt x="311" y="656"/>
                </a:lnTo>
                <a:lnTo>
                  <a:pt x="274" y="629"/>
                </a:lnTo>
                <a:lnTo>
                  <a:pt x="276" y="626"/>
                </a:lnTo>
                <a:lnTo>
                  <a:pt x="283" y="620"/>
                </a:lnTo>
                <a:lnTo>
                  <a:pt x="296" y="613"/>
                </a:lnTo>
                <a:lnTo>
                  <a:pt x="313" y="604"/>
                </a:lnTo>
                <a:lnTo>
                  <a:pt x="332" y="595"/>
                </a:lnTo>
                <a:lnTo>
                  <a:pt x="376" y="580"/>
                </a:lnTo>
                <a:lnTo>
                  <a:pt x="399" y="576"/>
                </a:lnTo>
                <a:lnTo>
                  <a:pt x="422" y="575"/>
                </a:lnTo>
                <a:lnTo>
                  <a:pt x="450" y="576"/>
                </a:lnTo>
                <a:lnTo>
                  <a:pt x="482" y="579"/>
                </a:lnTo>
                <a:lnTo>
                  <a:pt x="516" y="583"/>
                </a:lnTo>
                <a:lnTo>
                  <a:pt x="551" y="588"/>
                </a:lnTo>
                <a:lnTo>
                  <a:pt x="587" y="594"/>
                </a:lnTo>
                <a:lnTo>
                  <a:pt x="618" y="600"/>
                </a:lnTo>
                <a:lnTo>
                  <a:pt x="646" y="605"/>
                </a:lnTo>
                <a:lnTo>
                  <a:pt x="668" y="611"/>
                </a:lnTo>
                <a:lnTo>
                  <a:pt x="699" y="623"/>
                </a:lnTo>
                <a:lnTo>
                  <a:pt x="734" y="639"/>
                </a:lnTo>
                <a:lnTo>
                  <a:pt x="772" y="659"/>
                </a:lnTo>
                <a:lnTo>
                  <a:pt x="812" y="682"/>
                </a:lnTo>
                <a:lnTo>
                  <a:pt x="853" y="709"/>
                </a:lnTo>
                <a:lnTo>
                  <a:pt x="898" y="738"/>
                </a:lnTo>
                <a:lnTo>
                  <a:pt x="986" y="800"/>
                </a:lnTo>
                <a:lnTo>
                  <a:pt x="1072" y="865"/>
                </a:lnTo>
                <a:lnTo>
                  <a:pt x="1113" y="897"/>
                </a:lnTo>
                <a:lnTo>
                  <a:pt x="1153" y="928"/>
                </a:lnTo>
                <a:lnTo>
                  <a:pt x="1190" y="958"/>
                </a:lnTo>
                <a:lnTo>
                  <a:pt x="1222" y="984"/>
                </a:lnTo>
                <a:lnTo>
                  <a:pt x="1253" y="1009"/>
                </a:lnTo>
                <a:lnTo>
                  <a:pt x="1278" y="1030"/>
                </a:lnTo>
                <a:lnTo>
                  <a:pt x="1299" y="1048"/>
                </a:lnTo>
                <a:lnTo>
                  <a:pt x="1313" y="1061"/>
                </a:lnTo>
                <a:lnTo>
                  <a:pt x="1300" y="1029"/>
                </a:lnTo>
                <a:lnTo>
                  <a:pt x="1284" y="1001"/>
                </a:lnTo>
                <a:lnTo>
                  <a:pt x="1268" y="971"/>
                </a:lnTo>
                <a:lnTo>
                  <a:pt x="1247" y="943"/>
                </a:lnTo>
                <a:lnTo>
                  <a:pt x="1221" y="918"/>
                </a:lnTo>
                <a:lnTo>
                  <a:pt x="1188" y="894"/>
                </a:lnTo>
                <a:lnTo>
                  <a:pt x="1153" y="871"/>
                </a:lnTo>
                <a:lnTo>
                  <a:pt x="1116" y="847"/>
                </a:lnTo>
                <a:lnTo>
                  <a:pt x="1082" y="825"/>
                </a:lnTo>
                <a:lnTo>
                  <a:pt x="1050" y="803"/>
                </a:lnTo>
                <a:lnTo>
                  <a:pt x="1024" y="781"/>
                </a:lnTo>
                <a:lnTo>
                  <a:pt x="986" y="741"/>
                </a:lnTo>
                <a:lnTo>
                  <a:pt x="952" y="706"/>
                </a:lnTo>
                <a:lnTo>
                  <a:pt x="924" y="673"/>
                </a:lnTo>
                <a:lnTo>
                  <a:pt x="901" y="645"/>
                </a:lnTo>
                <a:lnTo>
                  <a:pt x="880" y="619"/>
                </a:lnTo>
                <a:lnTo>
                  <a:pt x="862" y="594"/>
                </a:lnTo>
                <a:lnTo>
                  <a:pt x="848" y="570"/>
                </a:lnTo>
                <a:lnTo>
                  <a:pt x="833" y="548"/>
                </a:lnTo>
                <a:lnTo>
                  <a:pt x="806" y="504"/>
                </a:lnTo>
                <a:lnTo>
                  <a:pt x="777" y="457"/>
                </a:lnTo>
                <a:lnTo>
                  <a:pt x="759" y="432"/>
                </a:lnTo>
                <a:lnTo>
                  <a:pt x="739" y="404"/>
                </a:lnTo>
                <a:lnTo>
                  <a:pt x="712" y="374"/>
                </a:lnTo>
                <a:lnTo>
                  <a:pt x="684" y="349"/>
                </a:lnTo>
                <a:lnTo>
                  <a:pt x="656" y="330"/>
                </a:lnTo>
                <a:lnTo>
                  <a:pt x="628" y="314"/>
                </a:lnTo>
                <a:lnTo>
                  <a:pt x="600" y="299"/>
                </a:lnTo>
                <a:lnTo>
                  <a:pt x="598" y="296"/>
                </a:lnTo>
                <a:lnTo>
                  <a:pt x="603" y="290"/>
                </a:lnTo>
                <a:lnTo>
                  <a:pt x="616" y="286"/>
                </a:lnTo>
                <a:lnTo>
                  <a:pt x="632" y="280"/>
                </a:lnTo>
                <a:lnTo>
                  <a:pt x="653" y="274"/>
                </a:lnTo>
                <a:lnTo>
                  <a:pt x="675" y="268"/>
                </a:lnTo>
                <a:lnTo>
                  <a:pt x="716" y="256"/>
                </a:lnTo>
                <a:lnTo>
                  <a:pt x="734" y="252"/>
                </a:lnTo>
                <a:lnTo>
                  <a:pt x="747" y="249"/>
                </a:lnTo>
                <a:lnTo>
                  <a:pt x="802" y="241"/>
                </a:lnTo>
                <a:lnTo>
                  <a:pt x="855" y="243"/>
                </a:lnTo>
                <a:lnTo>
                  <a:pt x="907" y="255"/>
                </a:lnTo>
                <a:lnTo>
                  <a:pt x="958" y="277"/>
                </a:lnTo>
                <a:lnTo>
                  <a:pt x="1007" y="306"/>
                </a:lnTo>
                <a:lnTo>
                  <a:pt x="1054" y="343"/>
                </a:lnTo>
                <a:lnTo>
                  <a:pt x="1098" y="387"/>
                </a:lnTo>
                <a:lnTo>
                  <a:pt x="1138" y="439"/>
                </a:lnTo>
                <a:lnTo>
                  <a:pt x="1172" y="493"/>
                </a:lnTo>
                <a:lnTo>
                  <a:pt x="1203" y="552"/>
                </a:lnTo>
                <a:lnTo>
                  <a:pt x="1231" y="619"/>
                </a:lnTo>
                <a:lnTo>
                  <a:pt x="1254" y="688"/>
                </a:lnTo>
                <a:lnTo>
                  <a:pt x="1275" y="759"/>
                </a:lnTo>
                <a:lnTo>
                  <a:pt x="1291" y="834"/>
                </a:lnTo>
                <a:lnTo>
                  <a:pt x="1306" y="914"/>
                </a:lnTo>
                <a:lnTo>
                  <a:pt x="1315" y="995"/>
                </a:lnTo>
                <a:lnTo>
                  <a:pt x="1319" y="1017"/>
                </a:lnTo>
                <a:lnTo>
                  <a:pt x="1328" y="1045"/>
                </a:lnTo>
                <a:lnTo>
                  <a:pt x="1330" y="1023"/>
                </a:lnTo>
                <a:lnTo>
                  <a:pt x="1333" y="996"/>
                </a:lnTo>
                <a:lnTo>
                  <a:pt x="1336" y="968"/>
                </a:lnTo>
                <a:lnTo>
                  <a:pt x="1341" y="909"/>
                </a:lnTo>
                <a:lnTo>
                  <a:pt x="1343" y="883"/>
                </a:lnTo>
                <a:lnTo>
                  <a:pt x="1344" y="861"/>
                </a:lnTo>
                <a:lnTo>
                  <a:pt x="1346" y="843"/>
                </a:lnTo>
                <a:lnTo>
                  <a:pt x="1346" y="819"/>
                </a:lnTo>
                <a:lnTo>
                  <a:pt x="1349" y="799"/>
                </a:lnTo>
                <a:lnTo>
                  <a:pt x="1355" y="772"/>
                </a:lnTo>
                <a:lnTo>
                  <a:pt x="1361" y="740"/>
                </a:lnTo>
                <a:lnTo>
                  <a:pt x="1369" y="703"/>
                </a:lnTo>
                <a:lnTo>
                  <a:pt x="1378" y="662"/>
                </a:lnTo>
                <a:lnTo>
                  <a:pt x="1390" y="617"/>
                </a:lnTo>
                <a:lnTo>
                  <a:pt x="1400" y="573"/>
                </a:lnTo>
                <a:lnTo>
                  <a:pt x="1412" y="526"/>
                </a:lnTo>
                <a:lnTo>
                  <a:pt x="1425" y="480"/>
                </a:lnTo>
                <a:lnTo>
                  <a:pt x="1437" y="434"/>
                </a:lnTo>
                <a:lnTo>
                  <a:pt x="1450" y="392"/>
                </a:lnTo>
                <a:lnTo>
                  <a:pt x="1462" y="350"/>
                </a:lnTo>
                <a:lnTo>
                  <a:pt x="1474" y="314"/>
                </a:lnTo>
                <a:lnTo>
                  <a:pt x="1484" y="281"/>
                </a:lnTo>
                <a:lnTo>
                  <a:pt x="1495" y="255"/>
                </a:lnTo>
                <a:lnTo>
                  <a:pt x="1502" y="235"/>
                </a:lnTo>
                <a:lnTo>
                  <a:pt x="1509" y="222"/>
                </a:lnTo>
                <a:lnTo>
                  <a:pt x="1537" y="187"/>
                </a:lnTo>
                <a:lnTo>
                  <a:pt x="1565" y="159"/>
                </a:lnTo>
                <a:lnTo>
                  <a:pt x="1595" y="132"/>
                </a:lnTo>
                <a:lnTo>
                  <a:pt x="1624" y="109"/>
                </a:lnTo>
                <a:lnTo>
                  <a:pt x="1663" y="81"/>
                </a:lnTo>
                <a:lnTo>
                  <a:pt x="1704" y="57"/>
                </a:lnTo>
                <a:lnTo>
                  <a:pt x="1747" y="38"/>
                </a:lnTo>
                <a:lnTo>
                  <a:pt x="1759" y="33"/>
                </a:lnTo>
                <a:lnTo>
                  <a:pt x="1775" y="28"/>
                </a:lnTo>
                <a:lnTo>
                  <a:pt x="1816" y="13"/>
                </a:lnTo>
                <a:lnTo>
                  <a:pt x="1835" y="5"/>
                </a:lnTo>
                <a:lnTo>
                  <a:pt x="1851" y="1"/>
                </a:lnTo>
                <a:lnTo>
                  <a:pt x="1862" y="0"/>
                </a:lnTo>
                <a:close/>
              </a:path>
            </a:pathLst>
          </a:custGeom>
          <a:solidFill>
            <a:schemeClr val="bg1">
              <a:alpha val="8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Freeform 7"/>
          <p:cNvSpPr>
            <a:spLocks noChangeAspect="1" noEditPoints="1"/>
          </p:cNvSpPr>
          <p:nvPr/>
        </p:nvSpPr>
        <p:spPr bwMode="auto">
          <a:xfrm>
            <a:off x="838200" y="1762090"/>
            <a:ext cx="2521776" cy="5095912"/>
          </a:xfrm>
          <a:custGeom>
            <a:avLst/>
            <a:gdLst/>
            <a:ahLst/>
            <a:cxnLst>
              <a:cxn ang="0">
                <a:pos x="687" y="2238"/>
              </a:cxn>
              <a:cxn ang="0">
                <a:pos x="877" y="2192"/>
              </a:cxn>
              <a:cxn ang="0">
                <a:pos x="797" y="2963"/>
              </a:cxn>
              <a:cxn ang="0">
                <a:pos x="1078" y="3026"/>
              </a:cxn>
              <a:cxn ang="0">
                <a:pos x="626" y="2117"/>
              </a:cxn>
              <a:cxn ang="0">
                <a:pos x="749" y="2142"/>
              </a:cxn>
              <a:cxn ang="0">
                <a:pos x="578" y="2052"/>
              </a:cxn>
              <a:cxn ang="0">
                <a:pos x="1866" y="247"/>
              </a:cxn>
              <a:cxn ang="0">
                <a:pos x="1392" y="1037"/>
              </a:cxn>
              <a:cxn ang="0">
                <a:pos x="2006" y="656"/>
              </a:cxn>
              <a:cxn ang="0">
                <a:pos x="1599" y="908"/>
              </a:cxn>
              <a:cxn ang="0">
                <a:pos x="1533" y="1058"/>
              </a:cxn>
              <a:cxn ang="0">
                <a:pos x="2239" y="583"/>
              </a:cxn>
              <a:cxn ang="0">
                <a:pos x="1863" y="1105"/>
              </a:cxn>
              <a:cxn ang="0">
                <a:pos x="2174" y="1621"/>
              </a:cxn>
              <a:cxn ang="0">
                <a:pos x="1801" y="1537"/>
              </a:cxn>
              <a:cxn ang="0">
                <a:pos x="1325" y="1301"/>
              </a:cxn>
              <a:cxn ang="0">
                <a:pos x="1412" y="1835"/>
              </a:cxn>
              <a:cxn ang="0">
                <a:pos x="1213" y="1975"/>
              </a:cxn>
              <a:cxn ang="0">
                <a:pos x="1094" y="4011"/>
              </a:cxn>
              <a:cxn ang="0">
                <a:pos x="1689" y="3264"/>
              </a:cxn>
              <a:cxn ang="0">
                <a:pos x="2404" y="3321"/>
              </a:cxn>
              <a:cxn ang="0">
                <a:pos x="1275" y="3861"/>
              </a:cxn>
              <a:cxn ang="0">
                <a:pos x="1147" y="4865"/>
              </a:cxn>
              <a:cxn ang="0">
                <a:pos x="1045" y="3610"/>
              </a:cxn>
              <a:cxn ang="0">
                <a:pos x="739" y="3818"/>
              </a:cxn>
              <a:cxn ang="0">
                <a:pos x="856" y="4830"/>
              </a:cxn>
              <a:cxn ang="0">
                <a:pos x="638" y="3989"/>
              </a:cxn>
              <a:cxn ang="0">
                <a:pos x="96" y="3777"/>
              </a:cxn>
              <a:cxn ang="0">
                <a:pos x="189" y="3688"/>
              </a:cxn>
              <a:cxn ang="0">
                <a:pos x="523" y="3573"/>
              </a:cxn>
              <a:cxn ang="0">
                <a:pos x="519" y="3333"/>
              </a:cxn>
              <a:cxn ang="0">
                <a:pos x="545" y="3560"/>
              </a:cxn>
              <a:cxn ang="0">
                <a:pos x="712" y="3397"/>
              </a:cxn>
              <a:cxn ang="0">
                <a:pos x="625" y="2944"/>
              </a:cxn>
              <a:cxn ang="0">
                <a:pos x="593" y="2341"/>
              </a:cxn>
              <a:cxn ang="0">
                <a:pos x="156" y="2437"/>
              </a:cxn>
              <a:cxn ang="0">
                <a:pos x="108" y="2289"/>
              </a:cxn>
              <a:cxn ang="0">
                <a:pos x="451" y="2291"/>
              </a:cxn>
              <a:cxn ang="0">
                <a:pos x="109" y="2016"/>
              </a:cxn>
              <a:cxn ang="0">
                <a:pos x="211" y="1975"/>
              </a:cxn>
              <a:cxn ang="0">
                <a:pos x="284" y="1847"/>
              </a:cxn>
              <a:cxn ang="0">
                <a:pos x="542" y="2073"/>
              </a:cxn>
              <a:cxn ang="0">
                <a:pos x="255" y="1764"/>
              </a:cxn>
              <a:cxn ang="0">
                <a:pos x="407" y="1769"/>
              </a:cxn>
              <a:cxn ang="0">
                <a:pos x="540" y="1810"/>
              </a:cxn>
              <a:cxn ang="0">
                <a:pos x="566" y="1580"/>
              </a:cxn>
              <a:cxn ang="0">
                <a:pos x="650" y="1747"/>
              </a:cxn>
              <a:cxn ang="0">
                <a:pos x="827" y="2199"/>
              </a:cxn>
              <a:cxn ang="0">
                <a:pos x="830" y="1779"/>
              </a:cxn>
              <a:cxn ang="0">
                <a:pos x="924" y="1648"/>
              </a:cxn>
              <a:cxn ang="0">
                <a:pos x="915" y="2016"/>
              </a:cxn>
              <a:cxn ang="0">
                <a:pos x="1299" y="1263"/>
              </a:cxn>
              <a:cxn ang="0">
                <a:pos x="970" y="965"/>
              </a:cxn>
              <a:cxn ang="0">
                <a:pos x="311" y="656"/>
              </a:cxn>
              <a:cxn ang="0">
                <a:pos x="772" y="659"/>
              </a:cxn>
              <a:cxn ang="0">
                <a:pos x="1153" y="871"/>
              </a:cxn>
              <a:cxn ang="0">
                <a:pos x="628" y="314"/>
              </a:cxn>
              <a:cxn ang="0">
                <a:pos x="1203" y="552"/>
              </a:cxn>
              <a:cxn ang="0">
                <a:pos x="1369" y="703"/>
              </a:cxn>
              <a:cxn ang="0">
                <a:pos x="1747" y="38"/>
              </a:cxn>
            </a:cxnLst>
            <a:rect l="0" t="0" r="r" b="b"/>
            <a:pathLst>
              <a:path w="2409" h="4865">
                <a:moveTo>
                  <a:pt x="414" y="2058"/>
                </a:moveTo>
                <a:lnTo>
                  <a:pt x="482" y="2173"/>
                </a:lnTo>
                <a:lnTo>
                  <a:pt x="503" y="2207"/>
                </a:lnTo>
                <a:lnTo>
                  <a:pt x="523" y="2242"/>
                </a:lnTo>
                <a:lnTo>
                  <a:pt x="538" y="2269"/>
                </a:lnTo>
                <a:lnTo>
                  <a:pt x="547" y="2282"/>
                </a:lnTo>
                <a:lnTo>
                  <a:pt x="559" y="2292"/>
                </a:lnTo>
                <a:lnTo>
                  <a:pt x="606" y="2323"/>
                </a:lnTo>
                <a:lnTo>
                  <a:pt x="618" y="2332"/>
                </a:lnTo>
                <a:lnTo>
                  <a:pt x="637" y="2344"/>
                </a:lnTo>
                <a:lnTo>
                  <a:pt x="657" y="2360"/>
                </a:lnTo>
                <a:lnTo>
                  <a:pt x="705" y="2392"/>
                </a:lnTo>
                <a:lnTo>
                  <a:pt x="728" y="2407"/>
                </a:lnTo>
                <a:lnTo>
                  <a:pt x="749" y="2420"/>
                </a:lnTo>
                <a:lnTo>
                  <a:pt x="765" y="2429"/>
                </a:lnTo>
                <a:lnTo>
                  <a:pt x="762" y="2392"/>
                </a:lnTo>
                <a:lnTo>
                  <a:pt x="755" y="2354"/>
                </a:lnTo>
                <a:lnTo>
                  <a:pt x="744" y="2326"/>
                </a:lnTo>
                <a:lnTo>
                  <a:pt x="730" y="2298"/>
                </a:lnTo>
                <a:lnTo>
                  <a:pt x="687" y="2238"/>
                </a:lnTo>
                <a:lnTo>
                  <a:pt x="643" y="2180"/>
                </a:lnTo>
                <a:lnTo>
                  <a:pt x="597" y="2123"/>
                </a:lnTo>
                <a:lnTo>
                  <a:pt x="590" y="2112"/>
                </a:lnTo>
                <a:lnTo>
                  <a:pt x="582" y="2105"/>
                </a:lnTo>
                <a:lnTo>
                  <a:pt x="573" y="2101"/>
                </a:lnTo>
                <a:lnTo>
                  <a:pt x="560" y="2099"/>
                </a:lnTo>
                <a:lnTo>
                  <a:pt x="537" y="2095"/>
                </a:lnTo>
                <a:lnTo>
                  <a:pt x="512" y="2086"/>
                </a:lnTo>
                <a:lnTo>
                  <a:pt x="488" y="2078"/>
                </a:lnTo>
                <a:lnTo>
                  <a:pt x="414" y="2058"/>
                </a:lnTo>
                <a:close/>
                <a:moveTo>
                  <a:pt x="1172" y="1997"/>
                </a:moveTo>
                <a:lnTo>
                  <a:pt x="1051" y="2064"/>
                </a:lnTo>
                <a:lnTo>
                  <a:pt x="1011" y="2086"/>
                </a:lnTo>
                <a:lnTo>
                  <a:pt x="973" y="2108"/>
                </a:lnTo>
                <a:lnTo>
                  <a:pt x="957" y="2115"/>
                </a:lnTo>
                <a:lnTo>
                  <a:pt x="940" y="2124"/>
                </a:lnTo>
                <a:lnTo>
                  <a:pt x="926" y="2133"/>
                </a:lnTo>
                <a:lnTo>
                  <a:pt x="914" y="2145"/>
                </a:lnTo>
                <a:lnTo>
                  <a:pt x="896" y="2168"/>
                </a:lnTo>
                <a:lnTo>
                  <a:pt x="877" y="2192"/>
                </a:lnTo>
                <a:lnTo>
                  <a:pt x="856" y="2221"/>
                </a:lnTo>
                <a:lnTo>
                  <a:pt x="836" y="2252"/>
                </a:lnTo>
                <a:lnTo>
                  <a:pt x="820" y="2283"/>
                </a:lnTo>
                <a:lnTo>
                  <a:pt x="809" y="2307"/>
                </a:lnTo>
                <a:lnTo>
                  <a:pt x="802" y="2331"/>
                </a:lnTo>
                <a:lnTo>
                  <a:pt x="800" y="2336"/>
                </a:lnTo>
                <a:lnTo>
                  <a:pt x="800" y="2351"/>
                </a:lnTo>
                <a:lnTo>
                  <a:pt x="799" y="2372"/>
                </a:lnTo>
                <a:lnTo>
                  <a:pt x="796" y="2394"/>
                </a:lnTo>
                <a:lnTo>
                  <a:pt x="793" y="2444"/>
                </a:lnTo>
                <a:lnTo>
                  <a:pt x="792" y="2465"/>
                </a:lnTo>
                <a:lnTo>
                  <a:pt x="790" y="2481"/>
                </a:lnTo>
                <a:lnTo>
                  <a:pt x="780" y="2593"/>
                </a:lnTo>
                <a:lnTo>
                  <a:pt x="769" y="2704"/>
                </a:lnTo>
                <a:lnTo>
                  <a:pt x="768" y="2735"/>
                </a:lnTo>
                <a:lnTo>
                  <a:pt x="765" y="2788"/>
                </a:lnTo>
                <a:lnTo>
                  <a:pt x="761" y="2844"/>
                </a:lnTo>
                <a:lnTo>
                  <a:pt x="761" y="2898"/>
                </a:lnTo>
                <a:lnTo>
                  <a:pt x="764" y="2951"/>
                </a:lnTo>
                <a:lnTo>
                  <a:pt x="797" y="2963"/>
                </a:lnTo>
                <a:lnTo>
                  <a:pt x="831" y="2981"/>
                </a:lnTo>
                <a:lnTo>
                  <a:pt x="862" y="3004"/>
                </a:lnTo>
                <a:lnTo>
                  <a:pt x="893" y="3032"/>
                </a:lnTo>
                <a:lnTo>
                  <a:pt x="920" y="3069"/>
                </a:lnTo>
                <a:lnTo>
                  <a:pt x="943" y="3105"/>
                </a:lnTo>
                <a:lnTo>
                  <a:pt x="968" y="3143"/>
                </a:lnTo>
                <a:lnTo>
                  <a:pt x="991" y="3181"/>
                </a:lnTo>
                <a:lnTo>
                  <a:pt x="1010" y="3224"/>
                </a:lnTo>
                <a:lnTo>
                  <a:pt x="1029" y="3284"/>
                </a:lnTo>
                <a:lnTo>
                  <a:pt x="1042" y="3349"/>
                </a:lnTo>
                <a:lnTo>
                  <a:pt x="1050" y="3417"/>
                </a:lnTo>
                <a:lnTo>
                  <a:pt x="1050" y="3422"/>
                </a:lnTo>
                <a:lnTo>
                  <a:pt x="1051" y="3426"/>
                </a:lnTo>
                <a:lnTo>
                  <a:pt x="1054" y="3349"/>
                </a:lnTo>
                <a:lnTo>
                  <a:pt x="1058" y="3277"/>
                </a:lnTo>
                <a:lnTo>
                  <a:pt x="1063" y="3212"/>
                </a:lnTo>
                <a:lnTo>
                  <a:pt x="1067" y="3155"/>
                </a:lnTo>
                <a:lnTo>
                  <a:pt x="1070" y="3115"/>
                </a:lnTo>
                <a:lnTo>
                  <a:pt x="1075" y="3072"/>
                </a:lnTo>
                <a:lnTo>
                  <a:pt x="1078" y="3026"/>
                </a:lnTo>
                <a:lnTo>
                  <a:pt x="1082" y="2975"/>
                </a:lnTo>
                <a:lnTo>
                  <a:pt x="1086" y="2919"/>
                </a:lnTo>
                <a:lnTo>
                  <a:pt x="1091" y="2855"/>
                </a:lnTo>
                <a:lnTo>
                  <a:pt x="1097" y="2786"/>
                </a:lnTo>
                <a:lnTo>
                  <a:pt x="1103" y="2708"/>
                </a:lnTo>
                <a:lnTo>
                  <a:pt x="1111" y="2593"/>
                </a:lnTo>
                <a:lnTo>
                  <a:pt x="1119" y="2479"/>
                </a:lnTo>
                <a:lnTo>
                  <a:pt x="1126" y="2364"/>
                </a:lnTo>
                <a:lnTo>
                  <a:pt x="1138" y="2249"/>
                </a:lnTo>
                <a:lnTo>
                  <a:pt x="1172" y="1997"/>
                </a:lnTo>
                <a:close/>
                <a:moveTo>
                  <a:pt x="621" y="1990"/>
                </a:moveTo>
                <a:lnTo>
                  <a:pt x="619" y="1991"/>
                </a:lnTo>
                <a:lnTo>
                  <a:pt x="616" y="2012"/>
                </a:lnTo>
                <a:lnTo>
                  <a:pt x="613" y="2034"/>
                </a:lnTo>
                <a:lnTo>
                  <a:pt x="610" y="2049"/>
                </a:lnTo>
                <a:lnTo>
                  <a:pt x="606" y="2064"/>
                </a:lnTo>
                <a:lnTo>
                  <a:pt x="604" y="2078"/>
                </a:lnTo>
                <a:lnTo>
                  <a:pt x="609" y="2092"/>
                </a:lnTo>
                <a:lnTo>
                  <a:pt x="618" y="2105"/>
                </a:lnTo>
                <a:lnTo>
                  <a:pt x="626" y="2117"/>
                </a:lnTo>
                <a:lnTo>
                  <a:pt x="659" y="2167"/>
                </a:lnTo>
                <a:lnTo>
                  <a:pt x="691" y="2211"/>
                </a:lnTo>
                <a:lnTo>
                  <a:pt x="727" y="2255"/>
                </a:lnTo>
                <a:lnTo>
                  <a:pt x="731" y="2261"/>
                </a:lnTo>
                <a:lnTo>
                  <a:pt x="737" y="2270"/>
                </a:lnTo>
                <a:lnTo>
                  <a:pt x="752" y="2291"/>
                </a:lnTo>
                <a:lnTo>
                  <a:pt x="761" y="2300"/>
                </a:lnTo>
                <a:lnTo>
                  <a:pt x="768" y="2304"/>
                </a:lnTo>
                <a:lnTo>
                  <a:pt x="775" y="2304"/>
                </a:lnTo>
                <a:lnTo>
                  <a:pt x="781" y="2298"/>
                </a:lnTo>
                <a:lnTo>
                  <a:pt x="787" y="2285"/>
                </a:lnTo>
                <a:lnTo>
                  <a:pt x="796" y="2270"/>
                </a:lnTo>
                <a:lnTo>
                  <a:pt x="805" y="2257"/>
                </a:lnTo>
                <a:lnTo>
                  <a:pt x="811" y="2242"/>
                </a:lnTo>
                <a:lnTo>
                  <a:pt x="812" y="2229"/>
                </a:lnTo>
                <a:lnTo>
                  <a:pt x="806" y="2214"/>
                </a:lnTo>
                <a:lnTo>
                  <a:pt x="796" y="2201"/>
                </a:lnTo>
                <a:lnTo>
                  <a:pt x="786" y="2189"/>
                </a:lnTo>
                <a:lnTo>
                  <a:pt x="767" y="2165"/>
                </a:lnTo>
                <a:lnTo>
                  <a:pt x="749" y="2142"/>
                </a:lnTo>
                <a:lnTo>
                  <a:pt x="713" y="2101"/>
                </a:lnTo>
                <a:lnTo>
                  <a:pt x="680" y="2059"/>
                </a:lnTo>
                <a:lnTo>
                  <a:pt x="641" y="2012"/>
                </a:lnTo>
                <a:lnTo>
                  <a:pt x="640" y="2009"/>
                </a:lnTo>
                <a:lnTo>
                  <a:pt x="632" y="2002"/>
                </a:lnTo>
                <a:lnTo>
                  <a:pt x="629" y="1997"/>
                </a:lnTo>
                <a:lnTo>
                  <a:pt x="626" y="1994"/>
                </a:lnTo>
                <a:lnTo>
                  <a:pt x="624" y="1993"/>
                </a:lnTo>
                <a:lnTo>
                  <a:pt x="621" y="1990"/>
                </a:lnTo>
                <a:close/>
                <a:moveTo>
                  <a:pt x="588" y="1972"/>
                </a:moveTo>
                <a:lnTo>
                  <a:pt x="575" y="1974"/>
                </a:lnTo>
                <a:lnTo>
                  <a:pt x="569" y="1974"/>
                </a:lnTo>
                <a:lnTo>
                  <a:pt x="559" y="1975"/>
                </a:lnTo>
                <a:lnTo>
                  <a:pt x="545" y="1975"/>
                </a:lnTo>
                <a:lnTo>
                  <a:pt x="535" y="1977"/>
                </a:lnTo>
                <a:lnTo>
                  <a:pt x="526" y="1977"/>
                </a:lnTo>
                <a:lnTo>
                  <a:pt x="522" y="1975"/>
                </a:lnTo>
                <a:lnTo>
                  <a:pt x="537" y="1999"/>
                </a:lnTo>
                <a:lnTo>
                  <a:pt x="572" y="2046"/>
                </a:lnTo>
                <a:lnTo>
                  <a:pt x="578" y="2052"/>
                </a:lnTo>
                <a:lnTo>
                  <a:pt x="582" y="2050"/>
                </a:lnTo>
                <a:lnTo>
                  <a:pt x="587" y="2043"/>
                </a:lnTo>
                <a:lnTo>
                  <a:pt x="590" y="2034"/>
                </a:lnTo>
                <a:lnTo>
                  <a:pt x="591" y="2024"/>
                </a:lnTo>
                <a:lnTo>
                  <a:pt x="593" y="2015"/>
                </a:lnTo>
                <a:lnTo>
                  <a:pt x="597" y="1997"/>
                </a:lnTo>
                <a:lnTo>
                  <a:pt x="598" y="1988"/>
                </a:lnTo>
                <a:lnTo>
                  <a:pt x="598" y="1980"/>
                </a:lnTo>
                <a:lnTo>
                  <a:pt x="596" y="1975"/>
                </a:lnTo>
                <a:lnTo>
                  <a:pt x="588" y="1972"/>
                </a:lnTo>
                <a:close/>
                <a:moveTo>
                  <a:pt x="1862" y="0"/>
                </a:moveTo>
                <a:lnTo>
                  <a:pt x="1866" y="5"/>
                </a:lnTo>
                <a:lnTo>
                  <a:pt x="1869" y="19"/>
                </a:lnTo>
                <a:lnTo>
                  <a:pt x="1871" y="39"/>
                </a:lnTo>
                <a:lnTo>
                  <a:pt x="1872" y="66"/>
                </a:lnTo>
                <a:lnTo>
                  <a:pt x="1874" y="97"/>
                </a:lnTo>
                <a:lnTo>
                  <a:pt x="1874" y="129"/>
                </a:lnTo>
                <a:lnTo>
                  <a:pt x="1871" y="194"/>
                </a:lnTo>
                <a:lnTo>
                  <a:pt x="1869" y="222"/>
                </a:lnTo>
                <a:lnTo>
                  <a:pt x="1866" y="247"/>
                </a:lnTo>
                <a:lnTo>
                  <a:pt x="1863" y="265"/>
                </a:lnTo>
                <a:lnTo>
                  <a:pt x="1850" y="311"/>
                </a:lnTo>
                <a:lnTo>
                  <a:pt x="1831" y="353"/>
                </a:lnTo>
                <a:lnTo>
                  <a:pt x="1806" y="393"/>
                </a:lnTo>
                <a:lnTo>
                  <a:pt x="1779" y="432"/>
                </a:lnTo>
                <a:lnTo>
                  <a:pt x="1720" y="505"/>
                </a:lnTo>
                <a:lnTo>
                  <a:pt x="1667" y="570"/>
                </a:lnTo>
                <a:lnTo>
                  <a:pt x="1555" y="697"/>
                </a:lnTo>
                <a:lnTo>
                  <a:pt x="1504" y="763"/>
                </a:lnTo>
                <a:lnTo>
                  <a:pt x="1492" y="779"/>
                </a:lnTo>
                <a:lnTo>
                  <a:pt x="1478" y="802"/>
                </a:lnTo>
                <a:lnTo>
                  <a:pt x="1461" y="825"/>
                </a:lnTo>
                <a:lnTo>
                  <a:pt x="1445" y="852"/>
                </a:lnTo>
                <a:lnTo>
                  <a:pt x="1409" y="905"/>
                </a:lnTo>
                <a:lnTo>
                  <a:pt x="1393" y="927"/>
                </a:lnTo>
                <a:lnTo>
                  <a:pt x="1380" y="945"/>
                </a:lnTo>
                <a:lnTo>
                  <a:pt x="1368" y="958"/>
                </a:lnTo>
                <a:lnTo>
                  <a:pt x="1364" y="1080"/>
                </a:lnTo>
                <a:lnTo>
                  <a:pt x="1378" y="1058"/>
                </a:lnTo>
                <a:lnTo>
                  <a:pt x="1392" y="1037"/>
                </a:lnTo>
                <a:lnTo>
                  <a:pt x="1403" y="1020"/>
                </a:lnTo>
                <a:lnTo>
                  <a:pt x="1436" y="955"/>
                </a:lnTo>
                <a:lnTo>
                  <a:pt x="1461" y="912"/>
                </a:lnTo>
                <a:lnTo>
                  <a:pt x="1486" y="871"/>
                </a:lnTo>
                <a:lnTo>
                  <a:pt x="1512" y="827"/>
                </a:lnTo>
                <a:lnTo>
                  <a:pt x="1540" y="784"/>
                </a:lnTo>
                <a:lnTo>
                  <a:pt x="1570" y="743"/>
                </a:lnTo>
                <a:lnTo>
                  <a:pt x="1602" y="706"/>
                </a:lnTo>
                <a:lnTo>
                  <a:pt x="1638" y="673"/>
                </a:lnTo>
                <a:lnTo>
                  <a:pt x="1676" y="647"/>
                </a:lnTo>
                <a:lnTo>
                  <a:pt x="1716" y="628"/>
                </a:lnTo>
                <a:lnTo>
                  <a:pt x="1757" y="614"/>
                </a:lnTo>
                <a:lnTo>
                  <a:pt x="1797" y="607"/>
                </a:lnTo>
                <a:lnTo>
                  <a:pt x="1838" y="605"/>
                </a:lnTo>
                <a:lnTo>
                  <a:pt x="1890" y="614"/>
                </a:lnTo>
                <a:lnTo>
                  <a:pt x="1940" y="632"/>
                </a:lnTo>
                <a:lnTo>
                  <a:pt x="1953" y="636"/>
                </a:lnTo>
                <a:lnTo>
                  <a:pt x="1969" y="642"/>
                </a:lnTo>
                <a:lnTo>
                  <a:pt x="1989" y="650"/>
                </a:lnTo>
                <a:lnTo>
                  <a:pt x="2006" y="656"/>
                </a:lnTo>
                <a:lnTo>
                  <a:pt x="2021" y="662"/>
                </a:lnTo>
                <a:lnTo>
                  <a:pt x="2033" y="664"/>
                </a:lnTo>
                <a:lnTo>
                  <a:pt x="2037" y="667"/>
                </a:lnTo>
                <a:lnTo>
                  <a:pt x="2034" y="669"/>
                </a:lnTo>
                <a:lnTo>
                  <a:pt x="2027" y="672"/>
                </a:lnTo>
                <a:lnTo>
                  <a:pt x="2017" y="676"/>
                </a:lnTo>
                <a:lnTo>
                  <a:pt x="1990" y="688"/>
                </a:lnTo>
                <a:lnTo>
                  <a:pt x="1978" y="694"/>
                </a:lnTo>
                <a:lnTo>
                  <a:pt x="1968" y="698"/>
                </a:lnTo>
                <a:lnTo>
                  <a:pt x="1950" y="710"/>
                </a:lnTo>
                <a:lnTo>
                  <a:pt x="1931" y="722"/>
                </a:lnTo>
                <a:lnTo>
                  <a:pt x="1906" y="735"/>
                </a:lnTo>
                <a:lnTo>
                  <a:pt x="1876" y="753"/>
                </a:lnTo>
                <a:lnTo>
                  <a:pt x="1843" y="771"/>
                </a:lnTo>
                <a:lnTo>
                  <a:pt x="1806" y="791"/>
                </a:lnTo>
                <a:lnTo>
                  <a:pt x="1766" y="813"/>
                </a:lnTo>
                <a:lnTo>
                  <a:pt x="1725" y="836"/>
                </a:lnTo>
                <a:lnTo>
                  <a:pt x="1683" y="859"/>
                </a:lnTo>
                <a:lnTo>
                  <a:pt x="1641" y="884"/>
                </a:lnTo>
                <a:lnTo>
                  <a:pt x="1599" y="908"/>
                </a:lnTo>
                <a:lnTo>
                  <a:pt x="1560" y="933"/>
                </a:lnTo>
                <a:lnTo>
                  <a:pt x="1521" y="956"/>
                </a:lnTo>
                <a:lnTo>
                  <a:pt x="1487" y="979"/>
                </a:lnTo>
                <a:lnTo>
                  <a:pt x="1456" y="999"/>
                </a:lnTo>
                <a:lnTo>
                  <a:pt x="1431" y="1020"/>
                </a:lnTo>
                <a:lnTo>
                  <a:pt x="1411" y="1037"/>
                </a:lnTo>
                <a:lnTo>
                  <a:pt x="1397" y="1054"/>
                </a:lnTo>
                <a:lnTo>
                  <a:pt x="1387" y="1067"/>
                </a:lnTo>
                <a:lnTo>
                  <a:pt x="1378" y="1083"/>
                </a:lnTo>
                <a:lnTo>
                  <a:pt x="1368" y="1102"/>
                </a:lnTo>
                <a:lnTo>
                  <a:pt x="1359" y="1120"/>
                </a:lnTo>
                <a:lnTo>
                  <a:pt x="1359" y="1124"/>
                </a:lnTo>
                <a:lnTo>
                  <a:pt x="1361" y="1127"/>
                </a:lnTo>
                <a:lnTo>
                  <a:pt x="1362" y="1129"/>
                </a:lnTo>
                <a:lnTo>
                  <a:pt x="1364" y="1132"/>
                </a:lnTo>
                <a:lnTo>
                  <a:pt x="1368" y="1124"/>
                </a:lnTo>
                <a:lnTo>
                  <a:pt x="1414" y="1114"/>
                </a:lnTo>
                <a:lnTo>
                  <a:pt x="1456" y="1099"/>
                </a:lnTo>
                <a:lnTo>
                  <a:pt x="1496" y="1080"/>
                </a:lnTo>
                <a:lnTo>
                  <a:pt x="1533" y="1058"/>
                </a:lnTo>
                <a:lnTo>
                  <a:pt x="1567" y="1035"/>
                </a:lnTo>
                <a:lnTo>
                  <a:pt x="1635" y="984"/>
                </a:lnTo>
                <a:lnTo>
                  <a:pt x="1670" y="959"/>
                </a:lnTo>
                <a:lnTo>
                  <a:pt x="1705" y="937"/>
                </a:lnTo>
                <a:lnTo>
                  <a:pt x="1747" y="909"/>
                </a:lnTo>
                <a:lnTo>
                  <a:pt x="1787" y="878"/>
                </a:lnTo>
                <a:lnTo>
                  <a:pt x="1823" y="844"/>
                </a:lnTo>
                <a:lnTo>
                  <a:pt x="1860" y="812"/>
                </a:lnTo>
                <a:lnTo>
                  <a:pt x="1900" y="782"/>
                </a:lnTo>
                <a:lnTo>
                  <a:pt x="1959" y="747"/>
                </a:lnTo>
                <a:lnTo>
                  <a:pt x="2021" y="715"/>
                </a:lnTo>
                <a:lnTo>
                  <a:pt x="2151" y="653"/>
                </a:lnTo>
                <a:lnTo>
                  <a:pt x="2157" y="650"/>
                </a:lnTo>
                <a:lnTo>
                  <a:pt x="2165" y="642"/>
                </a:lnTo>
                <a:lnTo>
                  <a:pt x="2192" y="622"/>
                </a:lnTo>
                <a:lnTo>
                  <a:pt x="2205" y="610"/>
                </a:lnTo>
                <a:lnTo>
                  <a:pt x="2218" y="600"/>
                </a:lnTo>
                <a:lnTo>
                  <a:pt x="2229" y="591"/>
                </a:lnTo>
                <a:lnTo>
                  <a:pt x="2236" y="585"/>
                </a:lnTo>
                <a:lnTo>
                  <a:pt x="2239" y="583"/>
                </a:lnTo>
                <a:lnTo>
                  <a:pt x="2239" y="588"/>
                </a:lnTo>
                <a:lnTo>
                  <a:pt x="2236" y="595"/>
                </a:lnTo>
                <a:lnTo>
                  <a:pt x="2232" y="603"/>
                </a:lnTo>
                <a:lnTo>
                  <a:pt x="2229" y="607"/>
                </a:lnTo>
                <a:lnTo>
                  <a:pt x="2221" y="629"/>
                </a:lnTo>
                <a:lnTo>
                  <a:pt x="2218" y="653"/>
                </a:lnTo>
                <a:lnTo>
                  <a:pt x="2220" y="676"/>
                </a:lnTo>
                <a:lnTo>
                  <a:pt x="2221" y="701"/>
                </a:lnTo>
                <a:lnTo>
                  <a:pt x="2221" y="725"/>
                </a:lnTo>
                <a:lnTo>
                  <a:pt x="2216" y="774"/>
                </a:lnTo>
                <a:lnTo>
                  <a:pt x="2205" y="819"/>
                </a:lnTo>
                <a:lnTo>
                  <a:pt x="2189" y="865"/>
                </a:lnTo>
                <a:lnTo>
                  <a:pt x="2167" y="908"/>
                </a:lnTo>
                <a:lnTo>
                  <a:pt x="2139" y="948"/>
                </a:lnTo>
                <a:lnTo>
                  <a:pt x="2105" y="983"/>
                </a:lnTo>
                <a:lnTo>
                  <a:pt x="2067" y="1017"/>
                </a:lnTo>
                <a:lnTo>
                  <a:pt x="2022" y="1045"/>
                </a:lnTo>
                <a:lnTo>
                  <a:pt x="1974" y="1070"/>
                </a:lnTo>
                <a:lnTo>
                  <a:pt x="1921" y="1091"/>
                </a:lnTo>
                <a:lnTo>
                  <a:pt x="1863" y="1105"/>
                </a:lnTo>
                <a:lnTo>
                  <a:pt x="1803" y="1116"/>
                </a:lnTo>
                <a:lnTo>
                  <a:pt x="1739" y="1123"/>
                </a:lnTo>
                <a:lnTo>
                  <a:pt x="1677" y="1127"/>
                </a:lnTo>
                <a:lnTo>
                  <a:pt x="1617" y="1132"/>
                </a:lnTo>
                <a:lnTo>
                  <a:pt x="1679" y="1136"/>
                </a:lnTo>
                <a:lnTo>
                  <a:pt x="1732" y="1144"/>
                </a:lnTo>
                <a:lnTo>
                  <a:pt x="1784" y="1154"/>
                </a:lnTo>
                <a:lnTo>
                  <a:pt x="1834" y="1167"/>
                </a:lnTo>
                <a:lnTo>
                  <a:pt x="1881" y="1185"/>
                </a:lnTo>
                <a:lnTo>
                  <a:pt x="1924" y="1207"/>
                </a:lnTo>
                <a:lnTo>
                  <a:pt x="1971" y="1239"/>
                </a:lnTo>
                <a:lnTo>
                  <a:pt x="2014" y="1276"/>
                </a:lnTo>
                <a:lnTo>
                  <a:pt x="2049" y="1316"/>
                </a:lnTo>
                <a:lnTo>
                  <a:pt x="2080" y="1359"/>
                </a:lnTo>
                <a:lnTo>
                  <a:pt x="2105" y="1402"/>
                </a:lnTo>
                <a:lnTo>
                  <a:pt x="2127" y="1447"/>
                </a:lnTo>
                <a:lnTo>
                  <a:pt x="2143" y="1492"/>
                </a:lnTo>
                <a:lnTo>
                  <a:pt x="2158" y="1537"/>
                </a:lnTo>
                <a:lnTo>
                  <a:pt x="2167" y="1580"/>
                </a:lnTo>
                <a:lnTo>
                  <a:pt x="2174" y="1621"/>
                </a:lnTo>
                <a:lnTo>
                  <a:pt x="2179" y="1660"/>
                </a:lnTo>
                <a:lnTo>
                  <a:pt x="2182" y="1695"/>
                </a:lnTo>
                <a:lnTo>
                  <a:pt x="2182" y="1753"/>
                </a:lnTo>
                <a:lnTo>
                  <a:pt x="2179" y="1775"/>
                </a:lnTo>
                <a:lnTo>
                  <a:pt x="2177" y="1789"/>
                </a:lnTo>
                <a:lnTo>
                  <a:pt x="2174" y="1797"/>
                </a:lnTo>
                <a:lnTo>
                  <a:pt x="2171" y="1797"/>
                </a:lnTo>
                <a:lnTo>
                  <a:pt x="2152" y="1767"/>
                </a:lnTo>
                <a:lnTo>
                  <a:pt x="2132" y="1739"/>
                </a:lnTo>
                <a:lnTo>
                  <a:pt x="2108" y="1713"/>
                </a:lnTo>
                <a:lnTo>
                  <a:pt x="2081" y="1686"/>
                </a:lnTo>
                <a:lnTo>
                  <a:pt x="2049" y="1664"/>
                </a:lnTo>
                <a:lnTo>
                  <a:pt x="2019" y="1648"/>
                </a:lnTo>
                <a:lnTo>
                  <a:pt x="1994" y="1633"/>
                </a:lnTo>
                <a:lnTo>
                  <a:pt x="1969" y="1621"/>
                </a:lnTo>
                <a:lnTo>
                  <a:pt x="1946" y="1611"/>
                </a:lnTo>
                <a:lnTo>
                  <a:pt x="1879" y="1580"/>
                </a:lnTo>
                <a:lnTo>
                  <a:pt x="1854" y="1568"/>
                </a:lnTo>
                <a:lnTo>
                  <a:pt x="1829" y="1555"/>
                </a:lnTo>
                <a:lnTo>
                  <a:pt x="1801" y="1537"/>
                </a:lnTo>
                <a:lnTo>
                  <a:pt x="1735" y="1493"/>
                </a:lnTo>
                <a:lnTo>
                  <a:pt x="1697" y="1464"/>
                </a:lnTo>
                <a:lnTo>
                  <a:pt x="1652" y="1428"/>
                </a:lnTo>
                <a:lnTo>
                  <a:pt x="1627" y="1405"/>
                </a:lnTo>
                <a:lnTo>
                  <a:pt x="1601" y="1374"/>
                </a:lnTo>
                <a:lnTo>
                  <a:pt x="1517" y="1267"/>
                </a:lnTo>
                <a:lnTo>
                  <a:pt x="1489" y="1237"/>
                </a:lnTo>
                <a:lnTo>
                  <a:pt x="1459" y="1211"/>
                </a:lnTo>
                <a:lnTo>
                  <a:pt x="1431" y="1195"/>
                </a:lnTo>
                <a:lnTo>
                  <a:pt x="1396" y="1181"/>
                </a:lnTo>
                <a:lnTo>
                  <a:pt x="1361" y="1170"/>
                </a:lnTo>
                <a:lnTo>
                  <a:pt x="1356" y="1170"/>
                </a:lnTo>
                <a:lnTo>
                  <a:pt x="1350" y="1182"/>
                </a:lnTo>
                <a:lnTo>
                  <a:pt x="1349" y="1192"/>
                </a:lnTo>
                <a:lnTo>
                  <a:pt x="1346" y="1203"/>
                </a:lnTo>
                <a:lnTo>
                  <a:pt x="1344" y="1207"/>
                </a:lnTo>
                <a:lnTo>
                  <a:pt x="1343" y="1219"/>
                </a:lnTo>
                <a:lnTo>
                  <a:pt x="1338" y="1237"/>
                </a:lnTo>
                <a:lnTo>
                  <a:pt x="1334" y="1257"/>
                </a:lnTo>
                <a:lnTo>
                  <a:pt x="1325" y="1301"/>
                </a:lnTo>
                <a:lnTo>
                  <a:pt x="1322" y="1321"/>
                </a:lnTo>
                <a:lnTo>
                  <a:pt x="1305" y="1421"/>
                </a:lnTo>
                <a:lnTo>
                  <a:pt x="1285" y="1523"/>
                </a:lnTo>
                <a:lnTo>
                  <a:pt x="1266" y="1623"/>
                </a:lnTo>
                <a:lnTo>
                  <a:pt x="1241" y="1781"/>
                </a:lnTo>
                <a:lnTo>
                  <a:pt x="1218" y="1941"/>
                </a:lnTo>
                <a:lnTo>
                  <a:pt x="1237" y="1927"/>
                </a:lnTo>
                <a:lnTo>
                  <a:pt x="1254" y="1912"/>
                </a:lnTo>
                <a:lnTo>
                  <a:pt x="1265" y="1900"/>
                </a:lnTo>
                <a:lnTo>
                  <a:pt x="1271" y="1885"/>
                </a:lnTo>
                <a:lnTo>
                  <a:pt x="1275" y="1871"/>
                </a:lnTo>
                <a:lnTo>
                  <a:pt x="1281" y="1856"/>
                </a:lnTo>
                <a:lnTo>
                  <a:pt x="1293" y="1838"/>
                </a:lnTo>
                <a:lnTo>
                  <a:pt x="1309" y="1825"/>
                </a:lnTo>
                <a:lnTo>
                  <a:pt x="1328" y="1816"/>
                </a:lnTo>
                <a:lnTo>
                  <a:pt x="1349" y="1813"/>
                </a:lnTo>
                <a:lnTo>
                  <a:pt x="1369" y="1816"/>
                </a:lnTo>
                <a:lnTo>
                  <a:pt x="1390" y="1823"/>
                </a:lnTo>
                <a:lnTo>
                  <a:pt x="1394" y="1826"/>
                </a:lnTo>
                <a:lnTo>
                  <a:pt x="1412" y="1835"/>
                </a:lnTo>
                <a:lnTo>
                  <a:pt x="1417" y="1838"/>
                </a:lnTo>
                <a:lnTo>
                  <a:pt x="1421" y="1845"/>
                </a:lnTo>
                <a:lnTo>
                  <a:pt x="1424" y="1853"/>
                </a:lnTo>
                <a:lnTo>
                  <a:pt x="1425" y="1859"/>
                </a:lnTo>
                <a:lnTo>
                  <a:pt x="1425" y="1869"/>
                </a:lnTo>
                <a:lnTo>
                  <a:pt x="1427" y="1879"/>
                </a:lnTo>
                <a:lnTo>
                  <a:pt x="1427" y="1890"/>
                </a:lnTo>
                <a:lnTo>
                  <a:pt x="1420" y="1910"/>
                </a:lnTo>
                <a:lnTo>
                  <a:pt x="1408" y="1927"/>
                </a:lnTo>
                <a:lnTo>
                  <a:pt x="1392" y="1940"/>
                </a:lnTo>
                <a:lnTo>
                  <a:pt x="1372" y="1949"/>
                </a:lnTo>
                <a:lnTo>
                  <a:pt x="1350" y="1953"/>
                </a:lnTo>
                <a:lnTo>
                  <a:pt x="1328" y="1955"/>
                </a:lnTo>
                <a:lnTo>
                  <a:pt x="1313" y="1953"/>
                </a:lnTo>
                <a:lnTo>
                  <a:pt x="1299" y="1950"/>
                </a:lnTo>
                <a:lnTo>
                  <a:pt x="1282" y="1947"/>
                </a:lnTo>
                <a:lnTo>
                  <a:pt x="1268" y="1949"/>
                </a:lnTo>
                <a:lnTo>
                  <a:pt x="1250" y="1955"/>
                </a:lnTo>
                <a:lnTo>
                  <a:pt x="1231" y="1965"/>
                </a:lnTo>
                <a:lnTo>
                  <a:pt x="1213" y="1975"/>
                </a:lnTo>
                <a:lnTo>
                  <a:pt x="1210" y="1993"/>
                </a:lnTo>
                <a:lnTo>
                  <a:pt x="1206" y="2012"/>
                </a:lnTo>
                <a:lnTo>
                  <a:pt x="1179" y="2224"/>
                </a:lnTo>
                <a:lnTo>
                  <a:pt x="1157" y="2437"/>
                </a:lnTo>
                <a:lnTo>
                  <a:pt x="1148" y="2549"/>
                </a:lnTo>
                <a:lnTo>
                  <a:pt x="1141" y="2658"/>
                </a:lnTo>
                <a:lnTo>
                  <a:pt x="1137" y="2767"/>
                </a:lnTo>
                <a:lnTo>
                  <a:pt x="1131" y="2879"/>
                </a:lnTo>
                <a:lnTo>
                  <a:pt x="1122" y="2997"/>
                </a:lnTo>
                <a:lnTo>
                  <a:pt x="1104" y="3239"/>
                </a:lnTo>
                <a:lnTo>
                  <a:pt x="1098" y="3357"/>
                </a:lnTo>
                <a:lnTo>
                  <a:pt x="1097" y="3435"/>
                </a:lnTo>
                <a:lnTo>
                  <a:pt x="1094" y="3517"/>
                </a:lnTo>
                <a:lnTo>
                  <a:pt x="1089" y="3603"/>
                </a:lnTo>
                <a:lnTo>
                  <a:pt x="1088" y="3687"/>
                </a:lnTo>
                <a:lnTo>
                  <a:pt x="1086" y="3770"/>
                </a:lnTo>
                <a:lnTo>
                  <a:pt x="1086" y="3848"/>
                </a:lnTo>
                <a:lnTo>
                  <a:pt x="1088" y="3895"/>
                </a:lnTo>
                <a:lnTo>
                  <a:pt x="1091" y="3951"/>
                </a:lnTo>
                <a:lnTo>
                  <a:pt x="1094" y="4011"/>
                </a:lnTo>
                <a:lnTo>
                  <a:pt x="1098" y="4072"/>
                </a:lnTo>
                <a:lnTo>
                  <a:pt x="1116" y="4038"/>
                </a:lnTo>
                <a:lnTo>
                  <a:pt x="1132" y="4008"/>
                </a:lnTo>
                <a:lnTo>
                  <a:pt x="1148" y="3982"/>
                </a:lnTo>
                <a:lnTo>
                  <a:pt x="1170" y="3948"/>
                </a:lnTo>
                <a:lnTo>
                  <a:pt x="1193" y="3920"/>
                </a:lnTo>
                <a:lnTo>
                  <a:pt x="1215" y="3893"/>
                </a:lnTo>
                <a:lnTo>
                  <a:pt x="1234" y="3867"/>
                </a:lnTo>
                <a:lnTo>
                  <a:pt x="1250" y="3837"/>
                </a:lnTo>
                <a:lnTo>
                  <a:pt x="1278" y="3783"/>
                </a:lnTo>
                <a:lnTo>
                  <a:pt x="1310" y="3731"/>
                </a:lnTo>
                <a:lnTo>
                  <a:pt x="1344" y="3680"/>
                </a:lnTo>
                <a:lnTo>
                  <a:pt x="1381" y="3627"/>
                </a:lnTo>
                <a:lnTo>
                  <a:pt x="1418" y="3572"/>
                </a:lnTo>
                <a:lnTo>
                  <a:pt x="1456" y="3516"/>
                </a:lnTo>
                <a:lnTo>
                  <a:pt x="1496" y="3460"/>
                </a:lnTo>
                <a:lnTo>
                  <a:pt x="1539" y="3407"/>
                </a:lnTo>
                <a:lnTo>
                  <a:pt x="1583" y="3357"/>
                </a:lnTo>
                <a:lnTo>
                  <a:pt x="1629" y="3311"/>
                </a:lnTo>
                <a:lnTo>
                  <a:pt x="1689" y="3264"/>
                </a:lnTo>
                <a:lnTo>
                  <a:pt x="1751" y="3224"/>
                </a:lnTo>
                <a:lnTo>
                  <a:pt x="1815" y="3192"/>
                </a:lnTo>
                <a:lnTo>
                  <a:pt x="1881" y="3169"/>
                </a:lnTo>
                <a:lnTo>
                  <a:pt x="1946" y="3155"/>
                </a:lnTo>
                <a:lnTo>
                  <a:pt x="2011" y="3149"/>
                </a:lnTo>
                <a:lnTo>
                  <a:pt x="2075" y="3152"/>
                </a:lnTo>
                <a:lnTo>
                  <a:pt x="2140" y="3164"/>
                </a:lnTo>
                <a:lnTo>
                  <a:pt x="2202" y="3183"/>
                </a:lnTo>
                <a:lnTo>
                  <a:pt x="2263" y="3211"/>
                </a:lnTo>
                <a:lnTo>
                  <a:pt x="2277" y="3220"/>
                </a:lnTo>
                <a:lnTo>
                  <a:pt x="2295" y="3231"/>
                </a:lnTo>
                <a:lnTo>
                  <a:pt x="2314" y="3245"/>
                </a:lnTo>
                <a:lnTo>
                  <a:pt x="2333" y="3259"/>
                </a:lnTo>
                <a:lnTo>
                  <a:pt x="2353" y="3276"/>
                </a:lnTo>
                <a:lnTo>
                  <a:pt x="2370" y="3289"/>
                </a:lnTo>
                <a:lnTo>
                  <a:pt x="2385" y="3302"/>
                </a:lnTo>
                <a:lnTo>
                  <a:pt x="2398" y="3312"/>
                </a:lnTo>
                <a:lnTo>
                  <a:pt x="2406" y="3318"/>
                </a:lnTo>
                <a:lnTo>
                  <a:pt x="2409" y="3321"/>
                </a:lnTo>
                <a:lnTo>
                  <a:pt x="2404" y="3321"/>
                </a:lnTo>
                <a:lnTo>
                  <a:pt x="2394" y="3323"/>
                </a:lnTo>
                <a:lnTo>
                  <a:pt x="2378" y="3326"/>
                </a:lnTo>
                <a:lnTo>
                  <a:pt x="2359" y="3327"/>
                </a:lnTo>
                <a:lnTo>
                  <a:pt x="2338" y="3330"/>
                </a:lnTo>
                <a:lnTo>
                  <a:pt x="2300" y="3336"/>
                </a:lnTo>
                <a:lnTo>
                  <a:pt x="2286" y="3338"/>
                </a:lnTo>
                <a:lnTo>
                  <a:pt x="2277" y="3339"/>
                </a:lnTo>
                <a:lnTo>
                  <a:pt x="2186" y="3360"/>
                </a:lnTo>
                <a:lnTo>
                  <a:pt x="2098" y="3380"/>
                </a:lnTo>
                <a:lnTo>
                  <a:pt x="2009" y="3404"/>
                </a:lnTo>
                <a:lnTo>
                  <a:pt x="1922" y="3433"/>
                </a:lnTo>
                <a:lnTo>
                  <a:pt x="1835" y="3469"/>
                </a:lnTo>
                <a:lnTo>
                  <a:pt x="1754" y="3504"/>
                </a:lnTo>
                <a:lnTo>
                  <a:pt x="1679" y="3542"/>
                </a:lnTo>
                <a:lnTo>
                  <a:pt x="1604" y="3582"/>
                </a:lnTo>
                <a:lnTo>
                  <a:pt x="1532" y="3627"/>
                </a:lnTo>
                <a:lnTo>
                  <a:pt x="1462" y="3677"/>
                </a:lnTo>
                <a:lnTo>
                  <a:pt x="1399" y="3733"/>
                </a:lnTo>
                <a:lnTo>
                  <a:pt x="1337" y="3793"/>
                </a:lnTo>
                <a:lnTo>
                  <a:pt x="1275" y="3861"/>
                </a:lnTo>
                <a:lnTo>
                  <a:pt x="1213" y="3935"/>
                </a:lnTo>
                <a:lnTo>
                  <a:pt x="1200" y="3951"/>
                </a:lnTo>
                <a:lnTo>
                  <a:pt x="1184" y="3972"/>
                </a:lnTo>
                <a:lnTo>
                  <a:pt x="1167" y="3995"/>
                </a:lnTo>
                <a:lnTo>
                  <a:pt x="1153" y="4022"/>
                </a:lnTo>
                <a:lnTo>
                  <a:pt x="1134" y="4061"/>
                </a:lnTo>
                <a:lnTo>
                  <a:pt x="1117" y="4103"/>
                </a:lnTo>
                <a:lnTo>
                  <a:pt x="1109" y="4240"/>
                </a:lnTo>
                <a:lnTo>
                  <a:pt x="1109" y="4246"/>
                </a:lnTo>
                <a:lnTo>
                  <a:pt x="1110" y="4250"/>
                </a:lnTo>
                <a:lnTo>
                  <a:pt x="1110" y="4255"/>
                </a:lnTo>
                <a:lnTo>
                  <a:pt x="1111" y="4293"/>
                </a:lnTo>
                <a:lnTo>
                  <a:pt x="1114" y="4342"/>
                </a:lnTo>
                <a:lnTo>
                  <a:pt x="1117" y="4395"/>
                </a:lnTo>
                <a:lnTo>
                  <a:pt x="1122" y="4452"/>
                </a:lnTo>
                <a:lnTo>
                  <a:pt x="1125" y="4511"/>
                </a:lnTo>
                <a:lnTo>
                  <a:pt x="1128" y="4569"/>
                </a:lnTo>
                <a:lnTo>
                  <a:pt x="1132" y="4625"/>
                </a:lnTo>
                <a:lnTo>
                  <a:pt x="1139" y="4746"/>
                </a:lnTo>
                <a:lnTo>
                  <a:pt x="1147" y="4865"/>
                </a:lnTo>
                <a:lnTo>
                  <a:pt x="1106" y="4865"/>
                </a:lnTo>
                <a:lnTo>
                  <a:pt x="1106" y="4855"/>
                </a:lnTo>
                <a:lnTo>
                  <a:pt x="1100" y="4777"/>
                </a:lnTo>
                <a:lnTo>
                  <a:pt x="1091" y="4626"/>
                </a:lnTo>
                <a:lnTo>
                  <a:pt x="1086" y="4548"/>
                </a:lnTo>
                <a:lnTo>
                  <a:pt x="1079" y="4465"/>
                </a:lnTo>
                <a:lnTo>
                  <a:pt x="1072" y="4377"/>
                </a:lnTo>
                <a:lnTo>
                  <a:pt x="1066" y="4287"/>
                </a:lnTo>
                <a:lnTo>
                  <a:pt x="1060" y="4199"/>
                </a:lnTo>
                <a:lnTo>
                  <a:pt x="1055" y="4116"/>
                </a:lnTo>
                <a:lnTo>
                  <a:pt x="1054" y="4070"/>
                </a:lnTo>
                <a:lnTo>
                  <a:pt x="1052" y="4032"/>
                </a:lnTo>
                <a:lnTo>
                  <a:pt x="1051" y="3998"/>
                </a:lnTo>
                <a:lnTo>
                  <a:pt x="1048" y="3939"/>
                </a:lnTo>
                <a:lnTo>
                  <a:pt x="1047" y="3908"/>
                </a:lnTo>
                <a:lnTo>
                  <a:pt x="1045" y="3876"/>
                </a:lnTo>
                <a:lnTo>
                  <a:pt x="1044" y="3836"/>
                </a:lnTo>
                <a:lnTo>
                  <a:pt x="1044" y="3737"/>
                </a:lnTo>
                <a:lnTo>
                  <a:pt x="1045" y="3677"/>
                </a:lnTo>
                <a:lnTo>
                  <a:pt x="1045" y="3610"/>
                </a:lnTo>
                <a:lnTo>
                  <a:pt x="1047" y="3540"/>
                </a:lnTo>
                <a:lnTo>
                  <a:pt x="1050" y="3467"/>
                </a:lnTo>
                <a:lnTo>
                  <a:pt x="1039" y="3444"/>
                </a:lnTo>
                <a:lnTo>
                  <a:pt x="1026" y="3425"/>
                </a:lnTo>
                <a:lnTo>
                  <a:pt x="1011" y="3404"/>
                </a:lnTo>
                <a:lnTo>
                  <a:pt x="995" y="3388"/>
                </a:lnTo>
                <a:lnTo>
                  <a:pt x="973" y="3371"/>
                </a:lnTo>
                <a:lnTo>
                  <a:pt x="946" y="3357"/>
                </a:lnTo>
                <a:lnTo>
                  <a:pt x="918" y="3343"/>
                </a:lnTo>
                <a:lnTo>
                  <a:pt x="889" y="3330"/>
                </a:lnTo>
                <a:lnTo>
                  <a:pt x="861" y="3318"/>
                </a:lnTo>
                <a:lnTo>
                  <a:pt x="834" y="3305"/>
                </a:lnTo>
                <a:lnTo>
                  <a:pt x="814" y="3292"/>
                </a:lnTo>
                <a:lnTo>
                  <a:pt x="789" y="3271"/>
                </a:lnTo>
                <a:lnTo>
                  <a:pt x="767" y="3252"/>
                </a:lnTo>
                <a:lnTo>
                  <a:pt x="746" y="3236"/>
                </a:lnTo>
                <a:lnTo>
                  <a:pt x="744" y="3364"/>
                </a:lnTo>
                <a:lnTo>
                  <a:pt x="743" y="3491"/>
                </a:lnTo>
                <a:lnTo>
                  <a:pt x="739" y="3768"/>
                </a:lnTo>
                <a:lnTo>
                  <a:pt x="739" y="3818"/>
                </a:lnTo>
                <a:lnTo>
                  <a:pt x="740" y="3851"/>
                </a:lnTo>
                <a:lnTo>
                  <a:pt x="740" y="3918"/>
                </a:lnTo>
                <a:lnTo>
                  <a:pt x="741" y="3951"/>
                </a:lnTo>
                <a:lnTo>
                  <a:pt x="741" y="4007"/>
                </a:lnTo>
                <a:lnTo>
                  <a:pt x="743" y="4029"/>
                </a:lnTo>
                <a:lnTo>
                  <a:pt x="743" y="4051"/>
                </a:lnTo>
                <a:lnTo>
                  <a:pt x="746" y="4061"/>
                </a:lnTo>
                <a:lnTo>
                  <a:pt x="747" y="4079"/>
                </a:lnTo>
                <a:lnTo>
                  <a:pt x="752" y="4100"/>
                </a:lnTo>
                <a:lnTo>
                  <a:pt x="756" y="4123"/>
                </a:lnTo>
                <a:lnTo>
                  <a:pt x="765" y="4174"/>
                </a:lnTo>
                <a:lnTo>
                  <a:pt x="781" y="4249"/>
                </a:lnTo>
                <a:lnTo>
                  <a:pt x="814" y="4402"/>
                </a:lnTo>
                <a:lnTo>
                  <a:pt x="828" y="4476"/>
                </a:lnTo>
                <a:lnTo>
                  <a:pt x="842" y="4544"/>
                </a:lnTo>
                <a:lnTo>
                  <a:pt x="862" y="4645"/>
                </a:lnTo>
                <a:lnTo>
                  <a:pt x="881" y="4751"/>
                </a:lnTo>
                <a:lnTo>
                  <a:pt x="902" y="4862"/>
                </a:lnTo>
                <a:lnTo>
                  <a:pt x="862" y="4862"/>
                </a:lnTo>
                <a:lnTo>
                  <a:pt x="856" y="4830"/>
                </a:lnTo>
                <a:lnTo>
                  <a:pt x="849" y="4791"/>
                </a:lnTo>
                <a:lnTo>
                  <a:pt x="840" y="4747"/>
                </a:lnTo>
                <a:lnTo>
                  <a:pt x="830" y="4698"/>
                </a:lnTo>
                <a:lnTo>
                  <a:pt x="820" y="4645"/>
                </a:lnTo>
                <a:lnTo>
                  <a:pt x="809" y="4591"/>
                </a:lnTo>
                <a:lnTo>
                  <a:pt x="797" y="4533"/>
                </a:lnTo>
                <a:lnTo>
                  <a:pt x="787" y="4476"/>
                </a:lnTo>
                <a:lnTo>
                  <a:pt x="775" y="4418"/>
                </a:lnTo>
                <a:lnTo>
                  <a:pt x="765" y="4361"/>
                </a:lnTo>
                <a:lnTo>
                  <a:pt x="753" y="4306"/>
                </a:lnTo>
                <a:lnTo>
                  <a:pt x="743" y="4255"/>
                </a:lnTo>
                <a:lnTo>
                  <a:pt x="734" y="4207"/>
                </a:lnTo>
                <a:lnTo>
                  <a:pt x="727" y="4165"/>
                </a:lnTo>
                <a:lnTo>
                  <a:pt x="719" y="4128"/>
                </a:lnTo>
                <a:lnTo>
                  <a:pt x="713" y="4097"/>
                </a:lnTo>
                <a:lnTo>
                  <a:pt x="706" y="4060"/>
                </a:lnTo>
                <a:lnTo>
                  <a:pt x="693" y="4045"/>
                </a:lnTo>
                <a:lnTo>
                  <a:pt x="675" y="4028"/>
                </a:lnTo>
                <a:lnTo>
                  <a:pt x="657" y="4008"/>
                </a:lnTo>
                <a:lnTo>
                  <a:pt x="638" y="3989"/>
                </a:lnTo>
                <a:lnTo>
                  <a:pt x="621" y="3970"/>
                </a:lnTo>
                <a:lnTo>
                  <a:pt x="604" y="3954"/>
                </a:lnTo>
                <a:lnTo>
                  <a:pt x="590" y="3941"/>
                </a:lnTo>
                <a:lnTo>
                  <a:pt x="581" y="3930"/>
                </a:lnTo>
                <a:lnTo>
                  <a:pt x="541" y="3890"/>
                </a:lnTo>
                <a:lnTo>
                  <a:pt x="529" y="3882"/>
                </a:lnTo>
                <a:lnTo>
                  <a:pt x="485" y="3864"/>
                </a:lnTo>
                <a:lnTo>
                  <a:pt x="448" y="3851"/>
                </a:lnTo>
                <a:lnTo>
                  <a:pt x="411" y="3836"/>
                </a:lnTo>
                <a:lnTo>
                  <a:pt x="339" y="3809"/>
                </a:lnTo>
                <a:lnTo>
                  <a:pt x="268" y="3783"/>
                </a:lnTo>
                <a:lnTo>
                  <a:pt x="254" y="3777"/>
                </a:lnTo>
                <a:lnTo>
                  <a:pt x="221" y="3765"/>
                </a:lnTo>
                <a:lnTo>
                  <a:pt x="205" y="3764"/>
                </a:lnTo>
                <a:lnTo>
                  <a:pt x="193" y="3765"/>
                </a:lnTo>
                <a:lnTo>
                  <a:pt x="167" y="3777"/>
                </a:lnTo>
                <a:lnTo>
                  <a:pt x="155" y="3781"/>
                </a:lnTo>
                <a:lnTo>
                  <a:pt x="134" y="3784"/>
                </a:lnTo>
                <a:lnTo>
                  <a:pt x="115" y="3783"/>
                </a:lnTo>
                <a:lnTo>
                  <a:pt x="96" y="3777"/>
                </a:lnTo>
                <a:lnTo>
                  <a:pt x="80" y="3768"/>
                </a:lnTo>
                <a:lnTo>
                  <a:pt x="66" y="3753"/>
                </a:lnTo>
                <a:lnTo>
                  <a:pt x="57" y="3736"/>
                </a:lnTo>
                <a:lnTo>
                  <a:pt x="56" y="3721"/>
                </a:lnTo>
                <a:lnTo>
                  <a:pt x="55" y="3705"/>
                </a:lnTo>
                <a:lnTo>
                  <a:pt x="55" y="3699"/>
                </a:lnTo>
                <a:lnTo>
                  <a:pt x="56" y="3690"/>
                </a:lnTo>
                <a:lnTo>
                  <a:pt x="60" y="3683"/>
                </a:lnTo>
                <a:lnTo>
                  <a:pt x="63" y="3678"/>
                </a:lnTo>
                <a:lnTo>
                  <a:pt x="68" y="3675"/>
                </a:lnTo>
                <a:lnTo>
                  <a:pt x="72" y="3671"/>
                </a:lnTo>
                <a:lnTo>
                  <a:pt x="77" y="3668"/>
                </a:lnTo>
                <a:lnTo>
                  <a:pt x="81" y="3663"/>
                </a:lnTo>
                <a:lnTo>
                  <a:pt x="97" y="3652"/>
                </a:lnTo>
                <a:lnTo>
                  <a:pt x="115" y="3646"/>
                </a:lnTo>
                <a:lnTo>
                  <a:pt x="134" y="3646"/>
                </a:lnTo>
                <a:lnTo>
                  <a:pt x="152" y="3650"/>
                </a:lnTo>
                <a:lnTo>
                  <a:pt x="168" y="3660"/>
                </a:lnTo>
                <a:lnTo>
                  <a:pt x="181" y="3675"/>
                </a:lnTo>
                <a:lnTo>
                  <a:pt x="189" y="3688"/>
                </a:lnTo>
                <a:lnTo>
                  <a:pt x="195" y="3702"/>
                </a:lnTo>
                <a:lnTo>
                  <a:pt x="202" y="3715"/>
                </a:lnTo>
                <a:lnTo>
                  <a:pt x="211" y="3725"/>
                </a:lnTo>
                <a:lnTo>
                  <a:pt x="237" y="3742"/>
                </a:lnTo>
                <a:lnTo>
                  <a:pt x="264" y="3755"/>
                </a:lnTo>
                <a:lnTo>
                  <a:pt x="326" y="3783"/>
                </a:lnTo>
                <a:lnTo>
                  <a:pt x="389" y="3809"/>
                </a:lnTo>
                <a:lnTo>
                  <a:pt x="460" y="3834"/>
                </a:lnTo>
                <a:lnTo>
                  <a:pt x="483" y="3843"/>
                </a:lnTo>
                <a:lnTo>
                  <a:pt x="507" y="3846"/>
                </a:lnTo>
                <a:lnTo>
                  <a:pt x="513" y="3842"/>
                </a:lnTo>
                <a:lnTo>
                  <a:pt x="517" y="3833"/>
                </a:lnTo>
                <a:lnTo>
                  <a:pt x="520" y="3820"/>
                </a:lnTo>
                <a:lnTo>
                  <a:pt x="522" y="3802"/>
                </a:lnTo>
                <a:lnTo>
                  <a:pt x="522" y="3784"/>
                </a:lnTo>
                <a:lnTo>
                  <a:pt x="523" y="3765"/>
                </a:lnTo>
                <a:lnTo>
                  <a:pt x="525" y="3712"/>
                </a:lnTo>
                <a:lnTo>
                  <a:pt x="525" y="3657"/>
                </a:lnTo>
                <a:lnTo>
                  <a:pt x="523" y="3604"/>
                </a:lnTo>
                <a:lnTo>
                  <a:pt x="523" y="3573"/>
                </a:lnTo>
                <a:lnTo>
                  <a:pt x="520" y="3541"/>
                </a:lnTo>
                <a:lnTo>
                  <a:pt x="519" y="3537"/>
                </a:lnTo>
                <a:lnTo>
                  <a:pt x="507" y="3525"/>
                </a:lnTo>
                <a:lnTo>
                  <a:pt x="504" y="3520"/>
                </a:lnTo>
                <a:lnTo>
                  <a:pt x="503" y="3516"/>
                </a:lnTo>
                <a:lnTo>
                  <a:pt x="503" y="3509"/>
                </a:lnTo>
                <a:lnTo>
                  <a:pt x="501" y="3504"/>
                </a:lnTo>
                <a:lnTo>
                  <a:pt x="483" y="3486"/>
                </a:lnTo>
                <a:lnTo>
                  <a:pt x="473" y="3478"/>
                </a:lnTo>
                <a:lnTo>
                  <a:pt x="466" y="3467"/>
                </a:lnTo>
                <a:lnTo>
                  <a:pt x="461" y="3453"/>
                </a:lnTo>
                <a:lnTo>
                  <a:pt x="458" y="3436"/>
                </a:lnTo>
                <a:lnTo>
                  <a:pt x="458" y="3420"/>
                </a:lnTo>
                <a:lnTo>
                  <a:pt x="461" y="3404"/>
                </a:lnTo>
                <a:lnTo>
                  <a:pt x="467" y="3388"/>
                </a:lnTo>
                <a:lnTo>
                  <a:pt x="475" y="3371"/>
                </a:lnTo>
                <a:lnTo>
                  <a:pt x="485" y="3358"/>
                </a:lnTo>
                <a:lnTo>
                  <a:pt x="491" y="3354"/>
                </a:lnTo>
                <a:lnTo>
                  <a:pt x="498" y="3348"/>
                </a:lnTo>
                <a:lnTo>
                  <a:pt x="519" y="3333"/>
                </a:lnTo>
                <a:lnTo>
                  <a:pt x="540" y="3323"/>
                </a:lnTo>
                <a:lnTo>
                  <a:pt x="547" y="3321"/>
                </a:lnTo>
                <a:lnTo>
                  <a:pt x="550" y="3323"/>
                </a:lnTo>
                <a:lnTo>
                  <a:pt x="556" y="3332"/>
                </a:lnTo>
                <a:lnTo>
                  <a:pt x="565" y="3339"/>
                </a:lnTo>
                <a:lnTo>
                  <a:pt x="576" y="3343"/>
                </a:lnTo>
                <a:lnTo>
                  <a:pt x="585" y="3349"/>
                </a:lnTo>
                <a:lnTo>
                  <a:pt x="603" y="3366"/>
                </a:lnTo>
                <a:lnTo>
                  <a:pt x="616" y="3383"/>
                </a:lnTo>
                <a:lnTo>
                  <a:pt x="624" y="3402"/>
                </a:lnTo>
                <a:lnTo>
                  <a:pt x="626" y="3425"/>
                </a:lnTo>
                <a:lnTo>
                  <a:pt x="622" y="3448"/>
                </a:lnTo>
                <a:lnTo>
                  <a:pt x="615" y="3467"/>
                </a:lnTo>
                <a:lnTo>
                  <a:pt x="604" y="3485"/>
                </a:lnTo>
                <a:lnTo>
                  <a:pt x="588" y="3498"/>
                </a:lnTo>
                <a:lnTo>
                  <a:pt x="575" y="3506"/>
                </a:lnTo>
                <a:lnTo>
                  <a:pt x="565" y="3513"/>
                </a:lnTo>
                <a:lnTo>
                  <a:pt x="556" y="3525"/>
                </a:lnTo>
                <a:lnTo>
                  <a:pt x="548" y="3541"/>
                </a:lnTo>
                <a:lnTo>
                  <a:pt x="545" y="3560"/>
                </a:lnTo>
                <a:lnTo>
                  <a:pt x="545" y="3599"/>
                </a:lnTo>
                <a:lnTo>
                  <a:pt x="544" y="3634"/>
                </a:lnTo>
                <a:lnTo>
                  <a:pt x="544" y="3671"/>
                </a:lnTo>
                <a:lnTo>
                  <a:pt x="541" y="3739"/>
                </a:lnTo>
                <a:lnTo>
                  <a:pt x="541" y="3806"/>
                </a:lnTo>
                <a:lnTo>
                  <a:pt x="544" y="3834"/>
                </a:lnTo>
                <a:lnTo>
                  <a:pt x="550" y="3859"/>
                </a:lnTo>
                <a:lnTo>
                  <a:pt x="563" y="3882"/>
                </a:lnTo>
                <a:lnTo>
                  <a:pt x="582" y="3902"/>
                </a:lnTo>
                <a:lnTo>
                  <a:pt x="637" y="3957"/>
                </a:lnTo>
                <a:lnTo>
                  <a:pt x="654" y="3973"/>
                </a:lnTo>
                <a:lnTo>
                  <a:pt x="672" y="3991"/>
                </a:lnTo>
                <a:lnTo>
                  <a:pt x="690" y="4007"/>
                </a:lnTo>
                <a:lnTo>
                  <a:pt x="705" y="4020"/>
                </a:lnTo>
                <a:lnTo>
                  <a:pt x="703" y="3983"/>
                </a:lnTo>
                <a:lnTo>
                  <a:pt x="703" y="3890"/>
                </a:lnTo>
                <a:lnTo>
                  <a:pt x="705" y="3843"/>
                </a:lnTo>
                <a:lnTo>
                  <a:pt x="706" y="3799"/>
                </a:lnTo>
                <a:lnTo>
                  <a:pt x="706" y="3647"/>
                </a:lnTo>
                <a:lnTo>
                  <a:pt x="712" y="3397"/>
                </a:lnTo>
                <a:lnTo>
                  <a:pt x="716" y="3209"/>
                </a:lnTo>
                <a:lnTo>
                  <a:pt x="694" y="3186"/>
                </a:lnTo>
                <a:lnTo>
                  <a:pt x="675" y="3165"/>
                </a:lnTo>
                <a:lnTo>
                  <a:pt x="660" y="3144"/>
                </a:lnTo>
                <a:lnTo>
                  <a:pt x="644" y="3125"/>
                </a:lnTo>
                <a:lnTo>
                  <a:pt x="629" y="3106"/>
                </a:lnTo>
                <a:lnTo>
                  <a:pt x="610" y="3084"/>
                </a:lnTo>
                <a:lnTo>
                  <a:pt x="588" y="3060"/>
                </a:lnTo>
                <a:lnTo>
                  <a:pt x="562" y="3038"/>
                </a:lnTo>
                <a:lnTo>
                  <a:pt x="534" y="3021"/>
                </a:lnTo>
                <a:lnTo>
                  <a:pt x="506" y="3009"/>
                </a:lnTo>
                <a:lnTo>
                  <a:pt x="476" y="2998"/>
                </a:lnTo>
                <a:lnTo>
                  <a:pt x="476" y="2995"/>
                </a:lnTo>
                <a:lnTo>
                  <a:pt x="483" y="2990"/>
                </a:lnTo>
                <a:lnTo>
                  <a:pt x="495" y="2984"/>
                </a:lnTo>
                <a:lnTo>
                  <a:pt x="514" y="2975"/>
                </a:lnTo>
                <a:lnTo>
                  <a:pt x="537" y="2966"/>
                </a:lnTo>
                <a:lnTo>
                  <a:pt x="563" y="2957"/>
                </a:lnTo>
                <a:lnTo>
                  <a:pt x="593" y="2950"/>
                </a:lnTo>
                <a:lnTo>
                  <a:pt x="625" y="2944"/>
                </a:lnTo>
                <a:lnTo>
                  <a:pt x="660" y="2941"/>
                </a:lnTo>
                <a:lnTo>
                  <a:pt x="696" y="2939"/>
                </a:lnTo>
                <a:lnTo>
                  <a:pt x="733" y="2944"/>
                </a:lnTo>
                <a:lnTo>
                  <a:pt x="734" y="2931"/>
                </a:lnTo>
                <a:lnTo>
                  <a:pt x="736" y="2914"/>
                </a:lnTo>
                <a:lnTo>
                  <a:pt x="736" y="2858"/>
                </a:lnTo>
                <a:lnTo>
                  <a:pt x="744" y="2721"/>
                </a:lnTo>
                <a:lnTo>
                  <a:pt x="750" y="2600"/>
                </a:lnTo>
                <a:lnTo>
                  <a:pt x="755" y="2540"/>
                </a:lnTo>
                <a:lnTo>
                  <a:pt x="761" y="2479"/>
                </a:lnTo>
                <a:lnTo>
                  <a:pt x="753" y="2472"/>
                </a:lnTo>
                <a:lnTo>
                  <a:pt x="741" y="2462"/>
                </a:lnTo>
                <a:lnTo>
                  <a:pt x="725" y="2447"/>
                </a:lnTo>
                <a:lnTo>
                  <a:pt x="706" y="2431"/>
                </a:lnTo>
                <a:lnTo>
                  <a:pt x="685" y="2416"/>
                </a:lnTo>
                <a:lnTo>
                  <a:pt x="665" y="2398"/>
                </a:lnTo>
                <a:lnTo>
                  <a:pt x="643" y="2382"/>
                </a:lnTo>
                <a:lnTo>
                  <a:pt x="624" y="2366"/>
                </a:lnTo>
                <a:lnTo>
                  <a:pt x="606" y="2353"/>
                </a:lnTo>
                <a:lnTo>
                  <a:pt x="593" y="2341"/>
                </a:lnTo>
                <a:lnTo>
                  <a:pt x="582" y="2333"/>
                </a:lnTo>
                <a:lnTo>
                  <a:pt x="578" y="2331"/>
                </a:lnTo>
                <a:lnTo>
                  <a:pt x="554" y="2316"/>
                </a:lnTo>
                <a:lnTo>
                  <a:pt x="531" y="2307"/>
                </a:lnTo>
                <a:lnTo>
                  <a:pt x="504" y="2304"/>
                </a:lnTo>
                <a:lnTo>
                  <a:pt x="476" y="2305"/>
                </a:lnTo>
                <a:lnTo>
                  <a:pt x="408" y="2317"/>
                </a:lnTo>
                <a:lnTo>
                  <a:pt x="342" y="2332"/>
                </a:lnTo>
                <a:lnTo>
                  <a:pt x="307" y="2339"/>
                </a:lnTo>
                <a:lnTo>
                  <a:pt x="273" y="2347"/>
                </a:lnTo>
                <a:lnTo>
                  <a:pt x="255" y="2351"/>
                </a:lnTo>
                <a:lnTo>
                  <a:pt x="234" y="2354"/>
                </a:lnTo>
                <a:lnTo>
                  <a:pt x="217" y="2360"/>
                </a:lnTo>
                <a:lnTo>
                  <a:pt x="200" y="2369"/>
                </a:lnTo>
                <a:lnTo>
                  <a:pt x="193" y="2378"/>
                </a:lnTo>
                <a:lnTo>
                  <a:pt x="189" y="2387"/>
                </a:lnTo>
                <a:lnTo>
                  <a:pt x="186" y="2395"/>
                </a:lnTo>
                <a:lnTo>
                  <a:pt x="181" y="2406"/>
                </a:lnTo>
                <a:lnTo>
                  <a:pt x="171" y="2423"/>
                </a:lnTo>
                <a:lnTo>
                  <a:pt x="156" y="2437"/>
                </a:lnTo>
                <a:lnTo>
                  <a:pt x="139" y="2448"/>
                </a:lnTo>
                <a:lnTo>
                  <a:pt x="116" y="2457"/>
                </a:lnTo>
                <a:lnTo>
                  <a:pt x="94" y="2459"/>
                </a:lnTo>
                <a:lnTo>
                  <a:pt x="72" y="2454"/>
                </a:lnTo>
                <a:lnTo>
                  <a:pt x="53" y="2444"/>
                </a:lnTo>
                <a:lnTo>
                  <a:pt x="34" y="2429"/>
                </a:lnTo>
                <a:lnTo>
                  <a:pt x="28" y="2420"/>
                </a:lnTo>
                <a:lnTo>
                  <a:pt x="21" y="2412"/>
                </a:lnTo>
                <a:lnTo>
                  <a:pt x="13" y="2404"/>
                </a:lnTo>
                <a:lnTo>
                  <a:pt x="3" y="2400"/>
                </a:lnTo>
                <a:lnTo>
                  <a:pt x="0" y="2397"/>
                </a:lnTo>
                <a:lnTo>
                  <a:pt x="0" y="2390"/>
                </a:lnTo>
                <a:lnTo>
                  <a:pt x="3" y="2379"/>
                </a:lnTo>
                <a:lnTo>
                  <a:pt x="12" y="2356"/>
                </a:lnTo>
                <a:lnTo>
                  <a:pt x="25" y="2329"/>
                </a:lnTo>
                <a:lnTo>
                  <a:pt x="35" y="2317"/>
                </a:lnTo>
                <a:lnTo>
                  <a:pt x="50" y="2307"/>
                </a:lnTo>
                <a:lnTo>
                  <a:pt x="66" y="2298"/>
                </a:lnTo>
                <a:lnTo>
                  <a:pt x="85" y="2292"/>
                </a:lnTo>
                <a:lnTo>
                  <a:pt x="108" y="2289"/>
                </a:lnTo>
                <a:lnTo>
                  <a:pt x="130" y="2291"/>
                </a:lnTo>
                <a:lnTo>
                  <a:pt x="142" y="2297"/>
                </a:lnTo>
                <a:lnTo>
                  <a:pt x="152" y="2304"/>
                </a:lnTo>
                <a:lnTo>
                  <a:pt x="162" y="2313"/>
                </a:lnTo>
                <a:lnTo>
                  <a:pt x="172" y="2319"/>
                </a:lnTo>
                <a:lnTo>
                  <a:pt x="177" y="2320"/>
                </a:lnTo>
                <a:lnTo>
                  <a:pt x="189" y="2320"/>
                </a:lnTo>
                <a:lnTo>
                  <a:pt x="193" y="2322"/>
                </a:lnTo>
                <a:lnTo>
                  <a:pt x="196" y="2323"/>
                </a:lnTo>
                <a:lnTo>
                  <a:pt x="199" y="2326"/>
                </a:lnTo>
                <a:lnTo>
                  <a:pt x="202" y="2328"/>
                </a:lnTo>
                <a:lnTo>
                  <a:pt x="203" y="2331"/>
                </a:lnTo>
                <a:lnTo>
                  <a:pt x="206" y="2332"/>
                </a:lnTo>
                <a:lnTo>
                  <a:pt x="211" y="2332"/>
                </a:lnTo>
                <a:lnTo>
                  <a:pt x="242" y="2329"/>
                </a:lnTo>
                <a:lnTo>
                  <a:pt x="274" y="2325"/>
                </a:lnTo>
                <a:lnTo>
                  <a:pt x="327" y="2316"/>
                </a:lnTo>
                <a:lnTo>
                  <a:pt x="382" y="2307"/>
                </a:lnTo>
                <a:lnTo>
                  <a:pt x="432" y="2295"/>
                </a:lnTo>
                <a:lnTo>
                  <a:pt x="451" y="2291"/>
                </a:lnTo>
                <a:lnTo>
                  <a:pt x="469" y="2288"/>
                </a:lnTo>
                <a:lnTo>
                  <a:pt x="485" y="2283"/>
                </a:lnTo>
                <a:lnTo>
                  <a:pt x="498" y="2279"/>
                </a:lnTo>
                <a:lnTo>
                  <a:pt x="507" y="2273"/>
                </a:lnTo>
                <a:lnTo>
                  <a:pt x="509" y="2266"/>
                </a:lnTo>
                <a:lnTo>
                  <a:pt x="504" y="2251"/>
                </a:lnTo>
                <a:lnTo>
                  <a:pt x="489" y="2221"/>
                </a:lnTo>
                <a:lnTo>
                  <a:pt x="472" y="2189"/>
                </a:lnTo>
                <a:lnTo>
                  <a:pt x="453" y="2157"/>
                </a:lnTo>
                <a:lnTo>
                  <a:pt x="417" y="2102"/>
                </a:lnTo>
                <a:lnTo>
                  <a:pt x="380" y="2047"/>
                </a:lnTo>
                <a:lnTo>
                  <a:pt x="317" y="2030"/>
                </a:lnTo>
                <a:lnTo>
                  <a:pt x="254" y="2014"/>
                </a:lnTo>
                <a:lnTo>
                  <a:pt x="236" y="2009"/>
                </a:lnTo>
                <a:lnTo>
                  <a:pt x="215" y="2003"/>
                </a:lnTo>
                <a:lnTo>
                  <a:pt x="193" y="1999"/>
                </a:lnTo>
                <a:lnTo>
                  <a:pt x="171" y="1996"/>
                </a:lnTo>
                <a:lnTo>
                  <a:pt x="150" y="1999"/>
                </a:lnTo>
                <a:lnTo>
                  <a:pt x="131" y="2006"/>
                </a:lnTo>
                <a:lnTo>
                  <a:pt x="109" y="2016"/>
                </a:lnTo>
                <a:lnTo>
                  <a:pt x="85" y="2021"/>
                </a:lnTo>
                <a:lnTo>
                  <a:pt x="62" y="2019"/>
                </a:lnTo>
                <a:lnTo>
                  <a:pt x="40" y="2014"/>
                </a:lnTo>
                <a:lnTo>
                  <a:pt x="22" y="2002"/>
                </a:lnTo>
                <a:lnTo>
                  <a:pt x="12" y="1987"/>
                </a:lnTo>
                <a:lnTo>
                  <a:pt x="7" y="1966"/>
                </a:lnTo>
                <a:lnTo>
                  <a:pt x="6" y="1946"/>
                </a:lnTo>
                <a:lnTo>
                  <a:pt x="12" y="1924"/>
                </a:lnTo>
                <a:lnTo>
                  <a:pt x="21" y="1904"/>
                </a:lnTo>
                <a:lnTo>
                  <a:pt x="35" y="1888"/>
                </a:lnTo>
                <a:lnTo>
                  <a:pt x="56" y="1878"/>
                </a:lnTo>
                <a:lnTo>
                  <a:pt x="80" y="1873"/>
                </a:lnTo>
                <a:lnTo>
                  <a:pt x="105" y="1876"/>
                </a:lnTo>
                <a:lnTo>
                  <a:pt x="127" y="1884"/>
                </a:lnTo>
                <a:lnTo>
                  <a:pt x="144" y="1896"/>
                </a:lnTo>
                <a:lnTo>
                  <a:pt x="155" y="1907"/>
                </a:lnTo>
                <a:lnTo>
                  <a:pt x="172" y="1947"/>
                </a:lnTo>
                <a:lnTo>
                  <a:pt x="183" y="1960"/>
                </a:lnTo>
                <a:lnTo>
                  <a:pt x="196" y="1969"/>
                </a:lnTo>
                <a:lnTo>
                  <a:pt x="211" y="1975"/>
                </a:lnTo>
                <a:lnTo>
                  <a:pt x="227" y="1981"/>
                </a:lnTo>
                <a:lnTo>
                  <a:pt x="295" y="2003"/>
                </a:lnTo>
                <a:lnTo>
                  <a:pt x="363" y="2024"/>
                </a:lnTo>
                <a:lnTo>
                  <a:pt x="351" y="2009"/>
                </a:lnTo>
                <a:lnTo>
                  <a:pt x="338" y="1996"/>
                </a:lnTo>
                <a:lnTo>
                  <a:pt x="326" y="1988"/>
                </a:lnTo>
                <a:lnTo>
                  <a:pt x="313" y="1983"/>
                </a:lnTo>
                <a:lnTo>
                  <a:pt x="298" y="1980"/>
                </a:lnTo>
                <a:lnTo>
                  <a:pt x="284" y="1974"/>
                </a:lnTo>
                <a:lnTo>
                  <a:pt x="267" y="1963"/>
                </a:lnTo>
                <a:lnTo>
                  <a:pt x="254" y="1950"/>
                </a:lnTo>
                <a:lnTo>
                  <a:pt x="246" y="1934"/>
                </a:lnTo>
                <a:lnTo>
                  <a:pt x="243" y="1916"/>
                </a:lnTo>
                <a:lnTo>
                  <a:pt x="245" y="1897"/>
                </a:lnTo>
                <a:lnTo>
                  <a:pt x="254" y="1878"/>
                </a:lnTo>
                <a:lnTo>
                  <a:pt x="258" y="1872"/>
                </a:lnTo>
                <a:lnTo>
                  <a:pt x="267" y="1857"/>
                </a:lnTo>
                <a:lnTo>
                  <a:pt x="270" y="1854"/>
                </a:lnTo>
                <a:lnTo>
                  <a:pt x="277" y="1850"/>
                </a:lnTo>
                <a:lnTo>
                  <a:pt x="284" y="1847"/>
                </a:lnTo>
                <a:lnTo>
                  <a:pt x="290" y="1845"/>
                </a:lnTo>
                <a:lnTo>
                  <a:pt x="305" y="1844"/>
                </a:lnTo>
                <a:lnTo>
                  <a:pt x="321" y="1843"/>
                </a:lnTo>
                <a:lnTo>
                  <a:pt x="342" y="1848"/>
                </a:lnTo>
                <a:lnTo>
                  <a:pt x="357" y="1859"/>
                </a:lnTo>
                <a:lnTo>
                  <a:pt x="370" y="1872"/>
                </a:lnTo>
                <a:lnTo>
                  <a:pt x="377" y="1890"/>
                </a:lnTo>
                <a:lnTo>
                  <a:pt x="382" y="1909"/>
                </a:lnTo>
                <a:lnTo>
                  <a:pt x="383" y="1929"/>
                </a:lnTo>
                <a:lnTo>
                  <a:pt x="380" y="1947"/>
                </a:lnTo>
                <a:lnTo>
                  <a:pt x="376" y="1966"/>
                </a:lnTo>
                <a:lnTo>
                  <a:pt x="374" y="1984"/>
                </a:lnTo>
                <a:lnTo>
                  <a:pt x="382" y="2002"/>
                </a:lnTo>
                <a:lnTo>
                  <a:pt x="391" y="2018"/>
                </a:lnTo>
                <a:lnTo>
                  <a:pt x="401" y="2036"/>
                </a:lnTo>
                <a:lnTo>
                  <a:pt x="461" y="2050"/>
                </a:lnTo>
                <a:lnTo>
                  <a:pt x="519" y="2068"/>
                </a:lnTo>
                <a:lnTo>
                  <a:pt x="523" y="2070"/>
                </a:lnTo>
                <a:lnTo>
                  <a:pt x="532" y="2071"/>
                </a:lnTo>
                <a:lnTo>
                  <a:pt x="542" y="2073"/>
                </a:lnTo>
                <a:lnTo>
                  <a:pt x="551" y="2073"/>
                </a:lnTo>
                <a:lnTo>
                  <a:pt x="559" y="2071"/>
                </a:lnTo>
                <a:lnTo>
                  <a:pt x="559" y="2068"/>
                </a:lnTo>
                <a:lnTo>
                  <a:pt x="520" y="2012"/>
                </a:lnTo>
                <a:lnTo>
                  <a:pt x="481" y="1950"/>
                </a:lnTo>
                <a:lnTo>
                  <a:pt x="436" y="1888"/>
                </a:lnTo>
                <a:lnTo>
                  <a:pt x="430" y="1878"/>
                </a:lnTo>
                <a:lnTo>
                  <a:pt x="422" y="1865"/>
                </a:lnTo>
                <a:lnTo>
                  <a:pt x="411" y="1848"/>
                </a:lnTo>
                <a:lnTo>
                  <a:pt x="401" y="1834"/>
                </a:lnTo>
                <a:lnTo>
                  <a:pt x="389" y="1819"/>
                </a:lnTo>
                <a:lnTo>
                  <a:pt x="380" y="1809"/>
                </a:lnTo>
                <a:lnTo>
                  <a:pt x="373" y="1803"/>
                </a:lnTo>
                <a:lnTo>
                  <a:pt x="355" y="1800"/>
                </a:lnTo>
                <a:lnTo>
                  <a:pt x="338" y="1798"/>
                </a:lnTo>
                <a:lnTo>
                  <a:pt x="320" y="1800"/>
                </a:lnTo>
                <a:lnTo>
                  <a:pt x="302" y="1797"/>
                </a:lnTo>
                <a:lnTo>
                  <a:pt x="284" y="1791"/>
                </a:lnTo>
                <a:lnTo>
                  <a:pt x="268" y="1779"/>
                </a:lnTo>
                <a:lnTo>
                  <a:pt x="255" y="1764"/>
                </a:lnTo>
                <a:lnTo>
                  <a:pt x="248" y="1747"/>
                </a:lnTo>
                <a:lnTo>
                  <a:pt x="243" y="1729"/>
                </a:lnTo>
                <a:lnTo>
                  <a:pt x="243" y="1708"/>
                </a:lnTo>
                <a:lnTo>
                  <a:pt x="249" y="1688"/>
                </a:lnTo>
                <a:lnTo>
                  <a:pt x="259" y="1671"/>
                </a:lnTo>
                <a:lnTo>
                  <a:pt x="276" y="1657"/>
                </a:lnTo>
                <a:lnTo>
                  <a:pt x="293" y="1645"/>
                </a:lnTo>
                <a:lnTo>
                  <a:pt x="313" y="1636"/>
                </a:lnTo>
                <a:lnTo>
                  <a:pt x="333" y="1632"/>
                </a:lnTo>
                <a:lnTo>
                  <a:pt x="352" y="1629"/>
                </a:lnTo>
                <a:lnTo>
                  <a:pt x="370" y="1630"/>
                </a:lnTo>
                <a:lnTo>
                  <a:pt x="383" y="1635"/>
                </a:lnTo>
                <a:lnTo>
                  <a:pt x="404" y="1649"/>
                </a:lnTo>
                <a:lnTo>
                  <a:pt x="419" y="1669"/>
                </a:lnTo>
                <a:lnTo>
                  <a:pt x="426" y="1692"/>
                </a:lnTo>
                <a:lnTo>
                  <a:pt x="427" y="1716"/>
                </a:lnTo>
                <a:lnTo>
                  <a:pt x="425" y="1728"/>
                </a:lnTo>
                <a:lnTo>
                  <a:pt x="419" y="1741"/>
                </a:lnTo>
                <a:lnTo>
                  <a:pt x="411" y="1756"/>
                </a:lnTo>
                <a:lnTo>
                  <a:pt x="407" y="1769"/>
                </a:lnTo>
                <a:lnTo>
                  <a:pt x="404" y="1782"/>
                </a:lnTo>
                <a:lnTo>
                  <a:pt x="405" y="1794"/>
                </a:lnTo>
                <a:lnTo>
                  <a:pt x="408" y="1800"/>
                </a:lnTo>
                <a:lnTo>
                  <a:pt x="414" y="1810"/>
                </a:lnTo>
                <a:lnTo>
                  <a:pt x="422" y="1822"/>
                </a:lnTo>
                <a:lnTo>
                  <a:pt x="430" y="1837"/>
                </a:lnTo>
                <a:lnTo>
                  <a:pt x="439" y="1850"/>
                </a:lnTo>
                <a:lnTo>
                  <a:pt x="448" y="1860"/>
                </a:lnTo>
                <a:lnTo>
                  <a:pt x="454" y="1869"/>
                </a:lnTo>
                <a:lnTo>
                  <a:pt x="458" y="1871"/>
                </a:lnTo>
                <a:lnTo>
                  <a:pt x="463" y="1866"/>
                </a:lnTo>
                <a:lnTo>
                  <a:pt x="467" y="1857"/>
                </a:lnTo>
                <a:lnTo>
                  <a:pt x="473" y="1848"/>
                </a:lnTo>
                <a:lnTo>
                  <a:pt x="478" y="1843"/>
                </a:lnTo>
                <a:lnTo>
                  <a:pt x="485" y="1837"/>
                </a:lnTo>
                <a:lnTo>
                  <a:pt x="494" y="1829"/>
                </a:lnTo>
                <a:lnTo>
                  <a:pt x="506" y="1820"/>
                </a:lnTo>
                <a:lnTo>
                  <a:pt x="514" y="1814"/>
                </a:lnTo>
                <a:lnTo>
                  <a:pt x="522" y="1812"/>
                </a:lnTo>
                <a:lnTo>
                  <a:pt x="540" y="1810"/>
                </a:lnTo>
                <a:lnTo>
                  <a:pt x="557" y="1807"/>
                </a:lnTo>
                <a:lnTo>
                  <a:pt x="575" y="1806"/>
                </a:lnTo>
                <a:lnTo>
                  <a:pt x="593" y="1807"/>
                </a:lnTo>
                <a:lnTo>
                  <a:pt x="597" y="1809"/>
                </a:lnTo>
                <a:lnTo>
                  <a:pt x="612" y="1814"/>
                </a:lnTo>
                <a:lnTo>
                  <a:pt x="616" y="1814"/>
                </a:lnTo>
                <a:lnTo>
                  <a:pt x="621" y="1807"/>
                </a:lnTo>
                <a:lnTo>
                  <a:pt x="622" y="1794"/>
                </a:lnTo>
                <a:lnTo>
                  <a:pt x="624" y="1779"/>
                </a:lnTo>
                <a:lnTo>
                  <a:pt x="624" y="1756"/>
                </a:lnTo>
                <a:lnTo>
                  <a:pt x="625" y="1735"/>
                </a:lnTo>
                <a:lnTo>
                  <a:pt x="625" y="1714"/>
                </a:lnTo>
                <a:lnTo>
                  <a:pt x="622" y="1694"/>
                </a:lnTo>
                <a:lnTo>
                  <a:pt x="616" y="1680"/>
                </a:lnTo>
                <a:lnTo>
                  <a:pt x="607" y="1671"/>
                </a:lnTo>
                <a:lnTo>
                  <a:pt x="587" y="1654"/>
                </a:lnTo>
                <a:lnTo>
                  <a:pt x="573" y="1638"/>
                </a:lnTo>
                <a:lnTo>
                  <a:pt x="565" y="1618"/>
                </a:lnTo>
                <a:lnTo>
                  <a:pt x="563" y="1596"/>
                </a:lnTo>
                <a:lnTo>
                  <a:pt x="566" y="1580"/>
                </a:lnTo>
                <a:lnTo>
                  <a:pt x="575" y="1562"/>
                </a:lnTo>
                <a:lnTo>
                  <a:pt x="588" y="1546"/>
                </a:lnTo>
                <a:lnTo>
                  <a:pt x="604" y="1530"/>
                </a:lnTo>
                <a:lnTo>
                  <a:pt x="624" y="1518"/>
                </a:lnTo>
                <a:lnTo>
                  <a:pt x="644" y="1512"/>
                </a:lnTo>
                <a:lnTo>
                  <a:pt x="668" y="1512"/>
                </a:lnTo>
                <a:lnTo>
                  <a:pt x="691" y="1521"/>
                </a:lnTo>
                <a:lnTo>
                  <a:pt x="708" y="1533"/>
                </a:lnTo>
                <a:lnTo>
                  <a:pt x="721" y="1545"/>
                </a:lnTo>
                <a:lnTo>
                  <a:pt x="731" y="1559"/>
                </a:lnTo>
                <a:lnTo>
                  <a:pt x="737" y="1576"/>
                </a:lnTo>
                <a:lnTo>
                  <a:pt x="737" y="1595"/>
                </a:lnTo>
                <a:lnTo>
                  <a:pt x="731" y="1615"/>
                </a:lnTo>
                <a:lnTo>
                  <a:pt x="722" y="1632"/>
                </a:lnTo>
                <a:lnTo>
                  <a:pt x="709" y="1646"/>
                </a:lnTo>
                <a:lnTo>
                  <a:pt x="696" y="1660"/>
                </a:lnTo>
                <a:lnTo>
                  <a:pt x="681" y="1671"/>
                </a:lnTo>
                <a:lnTo>
                  <a:pt x="669" y="1686"/>
                </a:lnTo>
                <a:lnTo>
                  <a:pt x="660" y="1704"/>
                </a:lnTo>
                <a:lnTo>
                  <a:pt x="650" y="1747"/>
                </a:lnTo>
                <a:lnTo>
                  <a:pt x="644" y="1791"/>
                </a:lnTo>
                <a:lnTo>
                  <a:pt x="640" y="1834"/>
                </a:lnTo>
                <a:lnTo>
                  <a:pt x="640" y="1851"/>
                </a:lnTo>
                <a:lnTo>
                  <a:pt x="644" y="1868"/>
                </a:lnTo>
                <a:lnTo>
                  <a:pt x="647" y="1885"/>
                </a:lnTo>
                <a:lnTo>
                  <a:pt x="644" y="1900"/>
                </a:lnTo>
                <a:lnTo>
                  <a:pt x="635" y="1929"/>
                </a:lnTo>
                <a:lnTo>
                  <a:pt x="632" y="1944"/>
                </a:lnTo>
                <a:lnTo>
                  <a:pt x="635" y="1958"/>
                </a:lnTo>
                <a:lnTo>
                  <a:pt x="643" y="1971"/>
                </a:lnTo>
                <a:lnTo>
                  <a:pt x="652" y="1981"/>
                </a:lnTo>
                <a:lnTo>
                  <a:pt x="660" y="1993"/>
                </a:lnTo>
                <a:lnTo>
                  <a:pt x="680" y="2019"/>
                </a:lnTo>
                <a:lnTo>
                  <a:pt x="699" y="2047"/>
                </a:lnTo>
                <a:lnTo>
                  <a:pt x="746" y="2106"/>
                </a:lnTo>
                <a:lnTo>
                  <a:pt x="796" y="2164"/>
                </a:lnTo>
                <a:lnTo>
                  <a:pt x="800" y="2171"/>
                </a:lnTo>
                <a:lnTo>
                  <a:pt x="809" y="2180"/>
                </a:lnTo>
                <a:lnTo>
                  <a:pt x="818" y="2190"/>
                </a:lnTo>
                <a:lnTo>
                  <a:pt x="827" y="2199"/>
                </a:lnTo>
                <a:lnTo>
                  <a:pt x="836" y="2202"/>
                </a:lnTo>
                <a:lnTo>
                  <a:pt x="843" y="2198"/>
                </a:lnTo>
                <a:lnTo>
                  <a:pt x="852" y="2190"/>
                </a:lnTo>
                <a:lnTo>
                  <a:pt x="859" y="2180"/>
                </a:lnTo>
                <a:lnTo>
                  <a:pt x="867" y="2171"/>
                </a:lnTo>
                <a:lnTo>
                  <a:pt x="871" y="2165"/>
                </a:lnTo>
                <a:lnTo>
                  <a:pt x="889" y="2140"/>
                </a:lnTo>
                <a:lnTo>
                  <a:pt x="899" y="2117"/>
                </a:lnTo>
                <a:lnTo>
                  <a:pt x="904" y="2090"/>
                </a:lnTo>
                <a:lnTo>
                  <a:pt x="902" y="2061"/>
                </a:lnTo>
                <a:lnTo>
                  <a:pt x="895" y="2016"/>
                </a:lnTo>
                <a:lnTo>
                  <a:pt x="886" y="1972"/>
                </a:lnTo>
                <a:lnTo>
                  <a:pt x="876" y="1928"/>
                </a:lnTo>
                <a:lnTo>
                  <a:pt x="861" y="1857"/>
                </a:lnTo>
                <a:lnTo>
                  <a:pt x="858" y="1843"/>
                </a:lnTo>
                <a:lnTo>
                  <a:pt x="856" y="1828"/>
                </a:lnTo>
                <a:lnTo>
                  <a:pt x="853" y="1812"/>
                </a:lnTo>
                <a:lnTo>
                  <a:pt x="848" y="1798"/>
                </a:lnTo>
                <a:lnTo>
                  <a:pt x="839" y="1786"/>
                </a:lnTo>
                <a:lnTo>
                  <a:pt x="830" y="1779"/>
                </a:lnTo>
                <a:lnTo>
                  <a:pt x="821" y="1775"/>
                </a:lnTo>
                <a:lnTo>
                  <a:pt x="811" y="1772"/>
                </a:lnTo>
                <a:lnTo>
                  <a:pt x="799" y="1767"/>
                </a:lnTo>
                <a:lnTo>
                  <a:pt x="778" y="1757"/>
                </a:lnTo>
                <a:lnTo>
                  <a:pt x="764" y="1742"/>
                </a:lnTo>
                <a:lnTo>
                  <a:pt x="752" y="1725"/>
                </a:lnTo>
                <a:lnTo>
                  <a:pt x="743" y="1702"/>
                </a:lnTo>
                <a:lnTo>
                  <a:pt x="743" y="1680"/>
                </a:lnTo>
                <a:lnTo>
                  <a:pt x="747" y="1660"/>
                </a:lnTo>
                <a:lnTo>
                  <a:pt x="759" y="1639"/>
                </a:lnTo>
                <a:lnTo>
                  <a:pt x="777" y="1620"/>
                </a:lnTo>
                <a:lnTo>
                  <a:pt x="784" y="1614"/>
                </a:lnTo>
                <a:lnTo>
                  <a:pt x="796" y="1607"/>
                </a:lnTo>
                <a:lnTo>
                  <a:pt x="812" y="1599"/>
                </a:lnTo>
                <a:lnTo>
                  <a:pt x="830" y="1595"/>
                </a:lnTo>
                <a:lnTo>
                  <a:pt x="851" y="1593"/>
                </a:lnTo>
                <a:lnTo>
                  <a:pt x="870" y="1596"/>
                </a:lnTo>
                <a:lnTo>
                  <a:pt x="890" y="1607"/>
                </a:lnTo>
                <a:lnTo>
                  <a:pt x="910" y="1626"/>
                </a:lnTo>
                <a:lnTo>
                  <a:pt x="924" y="1648"/>
                </a:lnTo>
                <a:lnTo>
                  <a:pt x="930" y="1667"/>
                </a:lnTo>
                <a:lnTo>
                  <a:pt x="933" y="1689"/>
                </a:lnTo>
                <a:lnTo>
                  <a:pt x="930" y="1711"/>
                </a:lnTo>
                <a:lnTo>
                  <a:pt x="923" y="1723"/>
                </a:lnTo>
                <a:lnTo>
                  <a:pt x="914" y="1733"/>
                </a:lnTo>
                <a:lnTo>
                  <a:pt x="904" y="1744"/>
                </a:lnTo>
                <a:lnTo>
                  <a:pt x="896" y="1756"/>
                </a:lnTo>
                <a:lnTo>
                  <a:pt x="895" y="1760"/>
                </a:lnTo>
                <a:lnTo>
                  <a:pt x="895" y="1772"/>
                </a:lnTo>
                <a:lnTo>
                  <a:pt x="893" y="1776"/>
                </a:lnTo>
                <a:lnTo>
                  <a:pt x="890" y="1779"/>
                </a:lnTo>
                <a:lnTo>
                  <a:pt x="889" y="1782"/>
                </a:lnTo>
                <a:lnTo>
                  <a:pt x="883" y="1788"/>
                </a:lnTo>
                <a:lnTo>
                  <a:pt x="881" y="1791"/>
                </a:lnTo>
                <a:lnTo>
                  <a:pt x="881" y="1816"/>
                </a:lnTo>
                <a:lnTo>
                  <a:pt x="884" y="1838"/>
                </a:lnTo>
                <a:lnTo>
                  <a:pt x="887" y="1859"/>
                </a:lnTo>
                <a:lnTo>
                  <a:pt x="895" y="1912"/>
                </a:lnTo>
                <a:lnTo>
                  <a:pt x="904" y="1966"/>
                </a:lnTo>
                <a:lnTo>
                  <a:pt x="915" y="2016"/>
                </a:lnTo>
                <a:lnTo>
                  <a:pt x="918" y="2036"/>
                </a:lnTo>
                <a:lnTo>
                  <a:pt x="923" y="2053"/>
                </a:lnTo>
                <a:lnTo>
                  <a:pt x="926" y="2070"/>
                </a:lnTo>
                <a:lnTo>
                  <a:pt x="932" y="2083"/>
                </a:lnTo>
                <a:lnTo>
                  <a:pt x="938" y="2092"/>
                </a:lnTo>
                <a:lnTo>
                  <a:pt x="945" y="2093"/>
                </a:lnTo>
                <a:lnTo>
                  <a:pt x="963" y="2089"/>
                </a:lnTo>
                <a:lnTo>
                  <a:pt x="980" y="2080"/>
                </a:lnTo>
                <a:lnTo>
                  <a:pt x="996" y="2073"/>
                </a:lnTo>
                <a:lnTo>
                  <a:pt x="1033" y="2053"/>
                </a:lnTo>
                <a:lnTo>
                  <a:pt x="1070" y="2033"/>
                </a:lnTo>
                <a:lnTo>
                  <a:pt x="1125" y="2000"/>
                </a:lnTo>
                <a:lnTo>
                  <a:pt x="1176" y="1968"/>
                </a:lnTo>
                <a:lnTo>
                  <a:pt x="1191" y="1866"/>
                </a:lnTo>
                <a:lnTo>
                  <a:pt x="1232" y="1624"/>
                </a:lnTo>
                <a:lnTo>
                  <a:pt x="1277" y="1382"/>
                </a:lnTo>
                <a:lnTo>
                  <a:pt x="1281" y="1359"/>
                </a:lnTo>
                <a:lnTo>
                  <a:pt x="1287" y="1329"/>
                </a:lnTo>
                <a:lnTo>
                  <a:pt x="1293" y="1297"/>
                </a:lnTo>
                <a:lnTo>
                  <a:pt x="1299" y="1263"/>
                </a:lnTo>
                <a:lnTo>
                  <a:pt x="1303" y="1229"/>
                </a:lnTo>
                <a:lnTo>
                  <a:pt x="1306" y="1195"/>
                </a:lnTo>
                <a:lnTo>
                  <a:pt x="1306" y="1164"/>
                </a:lnTo>
                <a:lnTo>
                  <a:pt x="1305" y="1138"/>
                </a:lnTo>
                <a:lnTo>
                  <a:pt x="1299" y="1117"/>
                </a:lnTo>
                <a:lnTo>
                  <a:pt x="1290" y="1096"/>
                </a:lnTo>
                <a:lnTo>
                  <a:pt x="1279" y="1077"/>
                </a:lnTo>
                <a:lnTo>
                  <a:pt x="1268" y="1060"/>
                </a:lnTo>
                <a:lnTo>
                  <a:pt x="1254" y="1045"/>
                </a:lnTo>
                <a:lnTo>
                  <a:pt x="1237" y="1033"/>
                </a:lnTo>
                <a:lnTo>
                  <a:pt x="1216" y="1024"/>
                </a:lnTo>
                <a:lnTo>
                  <a:pt x="1185" y="1015"/>
                </a:lnTo>
                <a:lnTo>
                  <a:pt x="1154" y="1004"/>
                </a:lnTo>
                <a:lnTo>
                  <a:pt x="1145" y="1001"/>
                </a:lnTo>
                <a:lnTo>
                  <a:pt x="1129" y="998"/>
                </a:lnTo>
                <a:lnTo>
                  <a:pt x="1106" y="992"/>
                </a:lnTo>
                <a:lnTo>
                  <a:pt x="1078" y="986"/>
                </a:lnTo>
                <a:lnTo>
                  <a:pt x="1045" y="980"/>
                </a:lnTo>
                <a:lnTo>
                  <a:pt x="1008" y="973"/>
                </a:lnTo>
                <a:lnTo>
                  <a:pt x="970" y="965"/>
                </a:lnTo>
                <a:lnTo>
                  <a:pt x="930" y="958"/>
                </a:lnTo>
                <a:lnTo>
                  <a:pt x="853" y="943"/>
                </a:lnTo>
                <a:lnTo>
                  <a:pt x="817" y="936"/>
                </a:lnTo>
                <a:lnTo>
                  <a:pt x="784" y="930"/>
                </a:lnTo>
                <a:lnTo>
                  <a:pt x="756" y="924"/>
                </a:lnTo>
                <a:lnTo>
                  <a:pt x="733" y="920"/>
                </a:lnTo>
                <a:lnTo>
                  <a:pt x="716" y="917"/>
                </a:lnTo>
                <a:lnTo>
                  <a:pt x="708" y="915"/>
                </a:lnTo>
                <a:lnTo>
                  <a:pt x="678" y="908"/>
                </a:lnTo>
                <a:lnTo>
                  <a:pt x="650" y="896"/>
                </a:lnTo>
                <a:lnTo>
                  <a:pt x="621" y="886"/>
                </a:lnTo>
                <a:lnTo>
                  <a:pt x="584" y="869"/>
                </a:lnTo>
                <a:lnTo>
                  <a:pt x="547" y="846"/>
                </a:lnTo>
                <a:lnTo>
                  <a:pt x="513" y="819"/>
                </a:lnTo>
                <a:lnTo>
                  <a:pt x="483" y="791"/>
                </a:lnTo>
                <a:lnTo>
                  <a:pt x="453" y="760"/>
                </a:lnTo>
                <a:lnTo>
                  <a:pt x="420" y="731"/>
                </a:lnTo>
                <a:lnTo>
                  <a:pt x="386" y="703"/>
                </a:lnTo>
                <a:lnTo>
                  <a:pt x="349" y="679"/>
                </a:lnTo>
                <a:lnTo>
                  <a:pt x="311" y="656"/>
                </a:lnTo>
                <a:lnTo>
                  <a:pt x="274" y="629"/>
                </a:lnTo>
                <a:lnTo>
                  <a:pt x="276" y="626"/>
                </a:lnTo>
                <a:lnTo>
                  <a:pt x="283" y="620"/>
                </a:lnTo>
                <a:lnTo>
                  <a:pt x="296" y="613"/>
                </a:lnTo>
                <a:lnTo>
                  <a:pt x="313" y="604"/>
                </a:lnTo>
                <a:lnTo>
                  <a:pt x="332" y="595"/>
                </a:lnTo>
                <a:lnTo>
                  <a:pt x="376" y="580"/>
                </a:lnTo>
                <a:lnTo>
                  <a:pt x="399" y="576"/>
                </a:lnTo>
                <a:lnTo>
                  <a:pt x="422" y="575"/>
                </a:lnTo>
                <a:lnTo>
                  <a:pt x="450" y="576"/>
                </a:lnTo>
                <a:lnTo>
                  <a:pt x="482" y="579"/>
                </a:lnTo>
                <a:lnTo>
                  <a:pt x="516" y="583"/>
                </a:lnTo>
                <a:lnTo>
                  <a:pt x="551" y="588"/>
                </a:lnTo>
                <a:lnTo>
                  <a:pt x="587" y="594"/>
                </a:lnTo>
                <a:lnTo>
                  <a:pt x="618" y="600"/>
                </a:lnTo>
                <a:lnTo>
                  <a:pt x="646" y="605"/>
                </a:lnTo>
                <a:lnTo>
                  <a:pt x="668" y="611"/>
                </a:lnTo>
                <a:lnTo>
                  <a:pt x="699" y="623"/>
                </a:lnTo>
                <a:lnTo>
                  <a:pt x="734" y="639"/>
                </a:lnTo>
                <a:lnTo>
                  <a:pt x="772" y="659"/>
                </a:lnTo>
                <a:lnTo>
                  <a:pt x="812" y="682"/>
                </a:lnTo>
                <a:lnTo>
                  <a:pt x="853" y="709"/>
                </a:lnTo>
                <a:lnTo>
                  <a:pt x="898" y="738"/>
                </a:lnTo>
                <a:lnTo>
                  <a:pt x="986" y="800"/>
                </a:lnTo>
                <a:lnTo>
                  <a:pt x="1072" y="865"/>
                </a:lnTo>
                <a:lnTo>
                  <a:pt x="1113" y="897"/>
                </a:lnTo>
                <a:lnTo>
                  <a:pt x="1153" y="928"/>
                </a:lnTo>
                <a:lnTo>
                  <a:pt x="1190" y="958"/>
                </a:lnTo>
                <a:lnTo>
                  <a:pt x="1222" y="984"/>
                </a:lnTo>
                <a:lnTo>
                  <a:pt x="1253" y="1009"/>
                </a:lnTo>
                <a:lnTo>
                  <a:pt x="1278" y="1030"/>
                </a:lnTo>
                <a:lnTo>
                  <a:pt x="1299" y="1048"/>
                </a:lnTo>
                <a:lnTo>
                  <a:pt x="1313" y="1061"/>
                </a:lnTo>
                <a:lnTo>
                  <a:pt x="1300" y="1029"/>
                </a:lnTo>
                <a:lnTo>
                  <a:pt x="1284" y="1001"/>
                </a:lnTo>
                <a:lnTo>
                  <a:pt x="1268" y="971"/>
                </a:lnTo>
                <a:lnTo>
                  <a:pt x="1247" y="943"/>
                </a:lnTo>
                <a:lnTo>
                  <a:pt x="1221" y="918"/>
                </a:lnTo>
                <a:lnTo>
                  <a:pt x="1188" y="894"/>
                </a:lnTo>
                <a:lnTo>
                  <a:pt x="1153" y="871"/>
                </a:lnTo>
                <a:lnTo>
                  <a:pt x="1116" y="847"/>
                </a:lnTo>
                <a:lnTo>
                  <a:pt x="1082" y="825"/>
                </a:lnTo>
                <a:lnTo>
                  <a:pt x="1050" y="803"/>
                </a:lnTo>
                <a:lnTo>
                  <a:pt x="1024" y="781"/>
                </a:lnTo>
                <a:lnTo>
                  <a:pt x="986" y="741"/>
                </a:lnTo>
                <a:lnTo>
                  <a:pt x="952" y="706"/>
                </a:lnTo>
                <a:lnTo>
                  <a:pt x="924" y="673"/>
                </a:lnTo>
                <a:lnTo>
                  <a:pt x="901" y="645"/>
                </a:lnTo>
                <a:lnTo>
                  <a:pt x="880" y="619"/>
                </a:lnTo>
                <a:lnTo>
                  <a:pt x="862" y="594"/>
                </a:lnTo>
                <a:lnTo>
                  <a:pt x="848" y="570"/>
                </a:lnTo>
                <a:lnTo>
                  <a:pt x="833" y="548"/>
                </a:lnTo>
                <a:lnTo>
                  <a:pt x="806" y="504"/>
                </a:lnTo>
                <a:lnTo>
                  <a:pt x="777" y="457"/>
                </a:lnTo>
                <a:lnTo>
                  <a:pt x="759" y="432"/>
                </a:lnTo>
                <a:lnTo>
                  <a:pt x="739" y="404"/>
                </a:lnTo>
                <a:lnTo>
                  <a:pt x="712" y="374"/>
                </a:lnTo>
                <a:lnTo>
                  <a:pt x="684" y="349"/>
                </a:lnTo>
                <a:lnTo>
                  <a:pt x="656" y="330"/>
                </a:lnTo>
                <a:lnTo>
                  <a:pt x="628" y="314"/>
                </a:lnTo>
                <a:lnTo>
                  <a:pt x="600" y="299"/>
                </a:lnTo>
                <a:lnTo>
                  <a:pt x="598" y="296"/>
                </a:lnTo>
                <a:lnTo>
                  <a:pt x="603" y="290"/>
                </a:lnTo>
                <a:lnTo>
                  <a:pt x="616" y="286"/>
                </a:lnTo>
                <a:lnTo>
                  <a:pt x="632" y="280"/>
                </a:lnTo>
                <a:lnTo>
                  <a:pt x="653" y="274"/>
                </a:lnTo>
                <a:lnTo>
                  <a:pt x="675" y="268"/>
                </a:lnTo>
                <a:lnTo>
                  <a:pt x="716" y="256"/>
                </a:lnTo>
                <a:lnTo>
                  <a:pt x="734" y="252"/>
                </a:lnTo>
                <a:lnTo>
                  <a:pt x="747" y="249"/>
                </a:lnTo>
                <a:lnTo>
                  <a:pt x="802" y="241"/>
                </a:lnTo>
                <a:lnTo>
                  <a:pt x="855" y="243"/>
                </a:lnTo>
                <a:lnTo>
                  <a:pt x="907" y="255"/>
                </a:lnTo>
                <a:lnTo>
                  <a:pt x="958" y="277"/>
                </a:lnTo>
                <a:lnTo>
                  <a:pt x="1007" y="306"/>
                </a:lnTo>
                <a:lnTo>
                  <a:pt x="1054" y="343"/>
                </a:lnTo>
                <a:lnTo>
                  <a:pt x="1098" y="387"/>
                </a:lnTo>
                <a:lnTo>
                  <a:pt x="1138" y="439"/>
                </a:lnTo>
                <a:lnTo>
                  <a:pt x="1172" y="493"/>
                </a:lnTo>
                <a:lnTo>
                  <a:pt x="1203" y="552"/>
                </a:lnTo>
                <a:lnTo>
                  <a:pt x="1231" y="619"/>
                </a:lnTo>
                <a:lnTo>
                  <a:pt x="1254" y="688"/>
                </a:lnTo>
                <a:lnTo>
                  <a:pt x="1275" y="759"/>
                </a:lnTo>
                <a:lnTo>
                  <a:pt x="1291" y="834"/>
                </a:lnTo>
                <a:lnTo>
                  <a:pt x="1306" y="914"/>
                </a:lnTo>
                <a:lnTo>
                  <a:pt x="1315" y="995"/>
                </a:lnTo>
                <a:lnTo>
                  <a:pt x="1319" y="1017"/>
                </a:lnTo>
                <a:lnTo>
                  <a:pt x="1328" y="1045"/>
                </a:lnTo>
                <a:lnTo>
                  <a:pt x="1330" y="1023"/>
                </a:lnTo>
                <a:lnTo>
                  <a:pt x="1333" y="996"/>
                </a:lnTo>
                <a:lnTo>
                  <a:pt x="1336" y="968"/>
                </a:lnTo>
                <a:lnTo>
                  <a:pt x="1341" y="909"/>
                </a:lnTo>
                <a:lnTo>
                  <a:pt x="1343" y="883"/>
                </a:lnTo>
                <a:lnTo>
                  <a:pt x="1344" y="861"/>
                </a:lnTo>
                <a:lnTo>
                  <a:pt x="1346" y="843"/>
                </a:lnTo>
                <a:lnTo>
                  <a:pt x="1346" y="819"/>
                </a:lnTo>
                <a:lnTo>
                  <a:pt x="1349" y="799"/>
                </a:lnTo>
                <a:lnTo>
                  <a:pt x="1355" y="772"/>
                </a:lnTo>
                <a:lnTo>
                  <a:pt x="1361" y="740"/>
                </a:lnTo>
                <a:lnTo>
                  <a:pt x="1369" y="703"/>
                </a:lnTo>
                <a:lnTo>
                  <a:pt x="1378" y="662"/>
                </a:lnTo>
                <a:lnTo>
                  <a:pt x="1390" y="617"/>
                </a:lnTo>
                <a:lnTo>
                  <a:pt x="1400" y="573"/>
                </a:lnTo>
                <a:lnTo>
                  <a:pt x="1412" y="526"/>
                </a:lnTo>
                <a:lnTo>
                  <a:pt x="1425" y="480"/>
                </a:lnTo>
                <a:lnTo>
                  <a:pt x="1437" y="434"/>
                </a:lnTo>
                <a:lnTo>
                  <a:pt x="1450" y="392"/>
                </a:lnTo>
                <a:lnTo>
                  <a:pt x="1462" y="350"/>
                </a:lnTo>
                <a:lnTo>
                  <a:pt x="1474" y="314"/>
                </a:lnTo>
                <a:lnTo>
                  <a:pt x="1484" y="281"/>
                </a:lnTo>
                <a:lnTo>
                  <a:pt x="1495" y="255"/>
                </a:lnTo>
                <a:lnTo>
                  <a:pt x="1502" y="235"/>
                </a:lnTo>
                <a:lnTo>
                  <a:pt x="1509" y="222"/>
                </a:lnTo>
                <a:lnTo>
                  <a:pt x="1537" y="187"/>
                </a:lnTo>
                <a:lnTo>
                  <a:pt x="1565" y="159"/>
                </a:lnTo>
                <a:lnTo>
                  <a:pt x="1595" y="132"/>
                </a:lnTo>
                <a:lnTo>
                  <a:pt x="1624" y="109"/>
                </a:lnTo>
                <a:lnTo>
                  <a:pt x="1663" y="81"/>
                </a:lnTo>
                <a:lnTo>
                  <a:pt x="1704" y="57"/>
                </a:lnTo>
                <a:lnTo>
                  <a:pt x="1747" y="38"/>
                </a:lnTo>
                <a:lnTo>
                  <a:pt x="1759" y="33"/>
                </a:lnTo>
                <a:lnTo>
                  <a:pt x="1775" y="28"/>
                </a:lnTo>
                <a:lnTo>
                  <a:pt x="1816" y="13"/>
                </a:lnTo>
                <a:lnTo>
                  <a:pt x="1835" y="5"/>
                </a:lnTo>
                <a:lnTo>
                  <a:pt x="1851" y="1"/>
                </a:lnTo>
                <a:lnTo>
                  <a:pt x="1862" y="0"/>
                </a:lnTo>
                <a:close/>
              </a:path>
            </a:pathLst>
          </a:custGeom>
          <a:solidFill>
            <a:schemeClr val="bg1">
              <a:alpha val="8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Rectangle 16"/>
          <p:cNvSpPr/>
          <p:nvPr userDrawn="1"/>
        </p:nvSpPr>
        <p:spPr>
          <a:xfrm>
            <a:off x="0" y="0"/>
            <a:ext cx="9144000" cy="6858002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NYUAD_1color_RGB_2.emf"/>
          <p:cNvPicPr>
            <a:picLocks noChangeAspect="1"/>
          </p:cNvPicPr>
          <p:nvPr userDrawn="1"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182914" y="-863601"/>
            <a:ext cx="11444514" cy="11834921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>
            <a:off x="0" y="660401"/>
            <a:ext cx="5232400" cy="3886200"/>
          </a:xfrm>
          <a:prstGeom prst="rect">
            <a:avLst/>
          </a:prstGeom>
          <a:solidFill>
            <a:srgbClr val="57068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Subtitle 2"/>
          <p:cNvSpPr>
            <a:spLocks noGrp="1"/>
          </p:cNvSpPr>
          <p:nvPr>
            <p:ph type="subTitle" idx="1"/>
          </p:nvPr>
        </p:nvSpPr>
        <p:spPr>
          <a:xfrm>
            <a:off x="360615" y="965200"/>
            <a:ext cx="4495267" cy="320886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algn="l"/>
            <a:r>
              <a:rPr lang="en-US" sz="3400" dirty="0">
                <a:solidFill>
                  <a:schemeClr val="bg1"/>
                </a:solidFill>
                <a:latin typeface="Georgia"/>
                <a:cs typeface="Georgia"/>
              </a:rPr>
              <a:t>Presentation Title Would Go Here</a:t>
            </a:r>
          </a:p>
          <a:p>
            <a:pPr algn="l"/>
            <a:r>
              <a:rPr lang="en-US" sz="1400" dirty="0">
                <a:solidFill>
                  <a:schemeClr val="bg1"/>
                </a:solidFill>
                <a:latin typeface="Arial"/>
                <a:cs typeface="Arial"/>
              </a:rPr>
              <a:t>Presenter’s Name</a:t>
            </a:r>
          </a:p>
          <a:p>
            <a:pPr algn="l"/>
            <a:r>
              <a:rPr lang="en-US" sz="1400" dirty="0">
                <a:solidFill>
                  <a:schemeClr val="bg1"/>
                </a:solidFill>
                <a:latin typeface="Arial"/>
                <a:cs typeface="Arial"/>
              </a:rPr>
              <a:t>Date</a:t>
            </a:r>
          </a:p>
        </p:txBody>
      </p:sp>
      <p:pic>
        <p:nvPicPr>
          <p:cNvPr id="11" name="Picture 10" descr="NYUAD-primary-white-Digital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1004" y="5696791"/>
            <a:ext cx="2441552" cy="89849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2"/>
            <a:ext cx="9144000" cy="6868187"/>
          </a:xfrm>
          <a:prstGeom prst="rect">
            <a:avLst/>
          </a:prstGeom>
          <a:solidFill>
            <a:schemeClr val="bg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Vertical Title 1"/>
          <p:cNvSpPr>
            <a:spLocks noGrp="1"/>
          </p:cNvSpPr>
          <p:nvPr>
            <p:ph type="title" orient="vert"/>
          </p:nvPr>
        </p:nvSpPr>
        <p:spPr>
          <a:xfrm>
            <a:off x="7903634" y="181434"/>
            <a:ext cx="993870" cy="6326518"/>
          </a:xfrm>
          <a:prstGeom prst="rect">
            <a:avLst/>
          </a:prstGeo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pic>
        <p:nvPicPr>
          <p:cNvPr id="12" name="Picture 11" descr="4torches-RGB-purple.em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7349" y="3282114"/>
            <a:ext cx="287421" cy="287422"/>
          </a:xfrm>
          <a:prstGeom prst="rect">
            <a:avLst/>
          </a:prstGeom>
        </p:spPr>
      </p:pic>
      <p:cxnSp>
        <p:nvCxnSpPr>
          <p:cNvPr id="13" name="Straight Connector 12"/>
          <p:cNvCxnSpPr/>
          <p:nvPr userDrawn="1"/>
        </p:nvCxnSpPr>
        <p:spPr>
          <a:xfrm>
            <a:off x="7701057" y="1"/>
            <a:ext cx="0" cy="3171146"/>
          </a:xfrm>
          <a:prstGeom prst="line">
            <a:avLst/>
          </a:prstGeom>
          <a:ln w="3175">
            <a:solidFill>
              <a:srgbClr val="57068C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>
            <a:off x="7701057" y="3697041"/>
            <a:ext cx="0" cy="3171146"/>
          </a:xfrm>
          <a:prstGeom prst="line">
            <a:avLst/>
          </a:prstGeom>
          <a:ln w="3175">
            <a:solidFill>
              <a:srgbClr val="57068C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-757462" y="3251534"/>
            <a:ext cx="225046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normalizeH="0">
                <a:solidFill>
                  <a:srgbClr val="57068C"/>
                </a:solidFill>
                <a:latin typeface="Arial"/>
              </a:defRPr>
            </a:lvl1pPr>
          </a:lstStyle>
          <a:p>
            <a:fld id="{5509CC1E-9262-F443-B259-9A34AAB99BE4}" type="datetime4">
              <a:rPr lang="en-US" smtClean="0"/>
              <a:t>March 17, 2024</a:t>
            </a:fld>
            <a:endParaRPr lang="en-US" dirty="0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4"/>
          </p:nvPr>
        </p:nvSpPr>
        <p:spPr>
          <a:xfrm rot="5400000">
            <a:off x="-254424" y="5703194"/>
            <a:ext cx="12443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rgbClr val="57068C"/>
                </a:solidFill>
                <a:latin typeface="Arial"/>
              </a:defRPr>
            </a:lvl1pPr>
          </a:lstStyle>
          <a:p>
            <a:fld id="{22E9D8BC-F2AC-6145-B1C3-9E7A303D5CBC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7" name="Picture 16" descr="NYUAD-primary-color-Digital.emf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622538" y="662631"/>
            <a:ext cx="2045731" cy="753326"/>
          </a:xfrm>
          <a:prstGeom prst="rect">
            <a:avLst/>
          </a:prstGeom>
        </p:spPr>
      </p:pic>
      <p:sp>
        <p:nvSpPr>
          <p:cNvPr id="26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67666" y="181434"/>
            <a:ext cx="6412829" cy="632651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 userDrawn="1"/>
        </p:nvSpPr>
        <p:spPr>
          <a:xfrm>
            <a:off x="0" y="2"/>
            <a:ext cx="9144000" cy="6868187"/>
          </a:xfrm>
          <a:prstGeom prst="rect">
            <a:avLst/>
          </a:prstGeom>
          <a:solidFill>
            <a:schemeClr val="bg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03634" y="181434"/>
            <a:ext cx="993870" cy="6326518"/>
          </a:xfrm>
          <a:prstGeom prst="rect">
            <a:avLst/>
          </a:prstGeo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67666" y="181434"/>
            <a:ext cx="6412829" cy="632651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8" name="Picture 7" descr="4torches-RGB-purple.em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5235" y="3282114"/>
            <a:ext cx="287421" cy="287422"/>
          </a:xfrm>
          <a:prstGeom prst="rect">
            <a:avLst/>
          </a:prstGeom>
        </p:spPr>
      </p:pic>
      <p:cxnSp>
        <p:nvCxnSpPr>
          <p:cNvPr id="11" name="Straight Connector 10"/>
          <p:cNvCxnSpPr/>
          <p:nvPr userDrawn="1"/>
        </p:nvCxnSpPr>
        <p:spPr>
          <a:xfrm>
            <a:off x="7708945" y="1"/>
            <a:ext cx="0" cy="3171146"/>
          </a:xfrm>
          <a:prstGeom prst="line">
            <a:avLst/>
          </a:prstGeom>
          <a:ln w="3175">
            <a:solidFill>
              <a:srgbClr val="57068C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>
            <a:off x="7708945" y="3697041"/>
            <a:ext cx="0" cy="3171146"/>
          </a:xfrm>
          <a:prstGeom prst="line">
            <a:avLst/>
          </a:prstGeom>
          <a:ln w="3175">
            <a:solidFill>
              <a:srgbClr val="57068C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-757462" y="3251534"/>
            <a:ext cx="225046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normalizeH="0">
                <a:solidFill>
                  <a:srgbClr val="57068C"/>
                </a:solidFill>
                <a:latin typeface="Arial"/>
              </a:defRPr>
            </a:lvl1pPr>
          </a:lstStyle>
          <a:p>
            <a:fld id="{4CB92680-BD2E-8E41-A6C0-BF4451E236F9}" type="datetime4">
              <a:rPr lang="en-US" smtClean="0"/>
              <a:t>March 17, 2024</a:t>
            </a:fld>
            <a:endParaRPr lang="en-US" dirty="0"/>
          </a:p>
        </p:txBody>
      </p:sp>
      <p:sp>
        <p:nvSpPr>
          <p:cNvPr id="26" name="Slide Number Placeholder 5"/>
          <p:cNvSpPr>
            <a:spLocks noGrp="1"/>
          </p:cNvSpPr>
          <p:nvPr>
            <p:ph type="sldNum" sz="quarter" idx="4"/>
          </p:nvPr>
        </p:nvSpPr>
        <p:spPr>
          <a:xfrm rot="5400000">
            <a:off x="-254424" y="5703194"/>
            <a:ext cx="12443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rgbClr val="57068C"/>
                </a:solidFill>
                <a:latin typeface="Arial"/>
              </a:defRPr>
            </a:lvl1pPr>
          </a:lstStyle>
          <a:p>
            <a:fld id="{22E9D8BC-F2AC-6145-B1C3-9E7A303D5CBC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7" name="Picture 26" descr="NYUAD-primary-color-Digital.emf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622538" y="662631"/>
            <a:ext cx="2045731" cy="75332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8"/>
          <p:cNvSpPr>
            <a:spLocks noChangeAspect="1" noEditPoints="1"/>
          </p:cNvSpPr>
          <p:nvPr/>
        </p:nvSpPr>
        <p:spPr bwMode="auto">
          <a:xfrm>
            <a:off x="5489634" y="0"/>
            <a:ext cx="3393768" cy="6858000"/>
          </a:xfrm>
          <a:custGeom>
            <a:avLst/>
            <a:gdLst/>
            <a:ahLst/>
            <a:cxnLst>
              <a:cxn ang="0">
                <a:pos x="687" y="2238"/>
              </a:cxn>
              <a:cxn ang="0">
                <a:pos x="877" y="2192"/>
              </a:cxn>
              <a:cxn ang="0">
                <a:pos x="797" y="2963"/>
              </a:cxn>
              <a:cxn ang="0">
                <a:pos x="1078" y="3026"/>
              </a:cxn>
              <a:cxn ang="0">
                <a:pos x="626" y="2117"/>
              </a:cxn>
              <a:cxn ang="0">
                <a:pos x="749" y="2142"/>
              </a:cxn>
              <a:cxn ang="0">
                <a:pos x="578" y="2052"/>
              </a:cxn>
              <a:cxn ang="0">
                <a:pos x="1866" y="247"/>
              </a:cxn>
              <a:cxn ang="0">
                <a:pos x="1392" y="1037"/>
              </a:cxn>
              <a:cxn ang="0">
                <a:pos x="2006" y="656"/>
              </a:cxn>
              <a:cxn ang="0">
                <a:pos x="1599" y="908"/>
              </a:cxn>
              <a:cxn ang="0">
                <a:pos x="1533" y="1058"/>
              </a:cxn>
              <a:cxn ang="0">
                <a:pos x="2239" y="583"/>
              </a:cxn>
              <a:cxn ang="0">
                <a:pos x="1863" y="1105"/>
              </a:cxn>
              <a:cxn ang="0">
                <a:pos x="2174" y="1621"/>
              </a:cxn>
              <a:cxn ang="0">
                <a:pos x="1801" y="1537"/>
              </a:cxn>
              <a:cxn ang="0">
                <a:pos x="1325" y="1301"/>
              </a:cxn>
              <a:cxn ang="0">
                <a:pos x="1412" y="1835"/>
              </a:cxn>
              <a:cxn ang="0">
                <a:pos x="1213" y="1975"/>
              </a:cxn>
              <a:cxn ang="0">
                <a:pos x="1094" y="4011"/>
              </a:cxn>
              <a:cxn ang="0">
                <a:pos x="1689" y="3264"/>
              </a:cxn>
              <a:cxn ang="0">
                <a:pos x="2404" y="3321"/>
              </a:cxn>
              <a:cxn ang="0">
                <a:pos x="1275" y="3861"/>
              </a:cxn>
              <a:cxn ang="0">
                <a:pos x="1147" y="4865"/>
              </a:cxn>
              <a:cxn ang="0">
                <a:pos x="1045" y="3610"/>
              </a:cxn>
              <a:cxn ang="0">
                <a:pos x="739" y="3818"/>
              </a:cxn>
              <a:cxn ang="0">
                <a:pos x="856" y="4830"/>
              </a:cxn>
              <a:cxn ang="0">
                <a:pos x="638" y="3989"/>
              </a:cxn>
              <a:cxn ang="0">
                <a:pos x="96" y="3777"/>
              </a:cxn>
              <a:cxn ang="0">
                <a:pos x="189" y="3688"/>
              </a:cxn>
              <a:cxn ang="0">
                <a:pos x="523" y="3573"/>
              </a:cxn>
              <a:cxn ang="0">
                <a:pos x="519" y="3333"/>
              </a:cxn>
              <a:cxn ang="0">
                <a:pos x="545" y="3560"/>
              </a:cxn>
              <a:cxn ang="0">
                <a:pos x="712" y="3397"/>
              </a:cxn>
              <a:cxn ang="0">
                <a:pos x="625" y="2944"/>
              </a:cxn>
              <a:cxn ang="0">
                <a:pos x="593" y="2341"/>
              </a:cxn>
              <a:cxn ang="0">
                <a:pos x="156" y="2437"/>
              </a:cxn>
              <a:cxn ang="0">
                <a:pos x="108" y="2289"/>
              </a:cxn>
              <a:cxn ang="0">
                <a:pos x="451" y="2291"/>
              </a:cxn>
              <a:cxn ang="0">
                <a:pos x="109" y="2016"/>
              </a:cxn>
              <a:cxn ang="0">
                <a:pos x="211" y="1975"/>
              </a:cxn>
              <a:cxn ang="0">
                <a:pos x="284" y="1847"/>
              </a:cxn>
              <a:cxn ang="0">
                <a:pos x="542" y="2073"/>
              </a:cxn>
              <a:cxn ang="0">
                <a:pos x="255" y="1764"/>
              </a:cxn>
              <a:cxn ang="0">
                <a:pos x="407" y="1769"/>
              </a:cxn>
              <a:cxn ang="0">
                <a:pos x="540" y="1810"/>
              </a:cxn>
              <a:cxn ang="0">
                <a:pos x="566" y="1580"/>
              </a:cxn>
              <a:cxn ang="0">
                <a:pos x="650" y="1747"/>
              </a:cxn>
              <a:cxn ang="0">
                <a:pos x="827" y="2199"/>
              </a:cxn>
              <a:cxn ang="0">
                <a:pos x="830" y="1779"/>
              </a:cxn>
              <a:cxn ang="0">
                <a:pos x="924" y="1648"/>
              </a:cxn>
              <a:cxn ang="0">
                <a:pos x="915" y="2016"/>
              </a:cxn>
              <a:cxn ang="0">
                <a:pos x="1299" y="1263"/>
              </a:cxn>
              <a:cxn ang="0">
                <a:pos x="970" y="965"/>
              </a:cxn>
              <a:cxn ang="0">
                <a:pos x="311" y="656"/>
              </a:cxn>
              <a:cxn ang="0">
                <a:pos x="772" y="659"/>
              </a:cxn>
              <a:cxn ang="0">
                <a:pos x="1153" y="871"/>
              </a:cxn>
              <a:cxn ang="0">
                <a:pos x="628" y="314"/>
              </a:cxn>
              <a:cxn ang="0">
                <a:pos x="1203" y="552"/>
              </a:cxn>
              <a:cxn ang="0">
                <a:pos x="1369" y="703"/>
              </a:cxn>
              <a:cxn ang="0">
                <a:pos x="1747" y="38"/>
              </a:cxn>
            </a:cxnLst>
            <a:rect l="0" t="0" r="r" b="b"/>
            <a:pathLst>
              <a:path w="2409" h="4865">
                <a:moveTo>
                  <a:pt x="414" y="2058"/>
                </a:moveTo>
                <a:lnTo>
                  <a:pt x="482" y="2173"/>
                </a:lnTo>
                <a:lnTo>
                  <a:pt x="503" y="2207"/>
                </a:lnTo>
                <a:lnTo>
                  <a:pt x="523" y="2242"/>
                </a:lnTo>
                <a:lnTo>
                  <a:pt x="538" y="2269"/>
                </a:lnTo>
                <a:lnTo>
                  <a:pt x="547" y="2282"/>
                </a:lnTo>
                <a:lnTo>
                  <a:pt x="559" y="2292"/>
                </a:lnTo>
                <a:lnTo>
                  <a:pt x="606" y="2323"/>
                </a:lnTo>
                <a:lnTo>
                  <a:pt x="618" y="2332"/>
                </a:lnTo>
                <a:lnTo>
                  <a:pt x="637" y="2344"/>
                </a:lnTo>
                <a:lnTo>
                  <a:pt x="657" y="2360"/>
                </a:lnTo>
                <a:lnTo>
                  <a:pt x="705" y="2392"/>
                </a:lnTo>
                <a:lnTo>
                  <a:pt x="728" y="2407"/>
                </a:lnTo>
                <a:lnTo>
                  <a:pt x="749" y="2420"/>
                </a:lnTo>
                <a:lnTo>
                  <a:pt x="765" y="2429"/>
                </a:lnTo>
                <a:lnTo>
                  <a:pt x="762" y="2392"/>
                </a:lnTo>
                <a:lnTo>
                  <a:pt x="755" y="2354"/>
                </a:lnTo>
                <a:lnTo>
                  <a:pt x="744" y="2326"/>
                </a:lnTo>
                <a:lnTo>
                  <a:pt x="730" y="2298"/>
                </a:lnTo>
                <a:lnTo>
                  <a:pt x="687" y="2238"/>
                </a:lnTo>
                <a:lnTo>
                  <a:pt x="643" y="2180"/>
                </a:lnTo>
                <a:lnTo>
                  <a:pt x="597" y="2123"/>
                </a:lnTo>
                <a:lnTo>
                  <a:pt x="590" y="2112"/>
                </a:lnTo>
                <a:lnTo>
                  <a:pt x="582" y="2105"/>
                </a:lnTo>
                <a:lnTo>
                  <a:pt x="573" y="2101"/>
                </a:lnTo>
                <a:lnTo>
                  <a:pt x="560" y="2099"/>
                </a:lnTo>
                <a:lnTo>
                  <a:pt x="537" y="2095"/>
                </a:lnTo>
                <a:lnTo>
                  <a:pt x="512" y="2086"/>
                </a:lnTo>
                <a:lnTo>
                  <a:pt x="488" y="2078"/>
                </a:lnTo>
                <a:lnTo>
                  <a:pt x="414" y="2058"/>
                </a:lnTo>
                <a:close/>
                <a:moveTo>
                  <a:pt x="1172" y="1997"/>
                </a:moveTo>
                <a:lnTo>
                  <a:pt x="1051" y="2064"/>
                </a:lnTo>
                <a:lnTo>
                  <a:pt x="1011" y="2086"/>
                </a:lnTo>
                <a:lnTo>
                  <a:pt x="973" y="2108"/>
                </a:lnTo>
                <a:lnTo>
                  <a:pt x="957" y="2115"/>
                </a:lnTo>
                <a:lnTo>
                  <a:pt x="940" y="2124"/>
                </a:lnTo>
                <a:lnTo>
                  <a:pt x="926" y="2133"/>
                </a:lnTo>
                <a:lnTo>
                  <a:pt x="914" y="2145"/>
                </a:lnTo>
                <a:lnTo>
                  <a:pt x="896" y="2168"/>
                </a:lnTo>
                <a:lnTo>
                  <a:pt x="877" y="2192"/>
                </a:lnTo>
                <a:lnTo>
                  <a:pt x="856" y="2221"/>
                </a:lnTo>
                <a:lnTo>
                  <a:pt x="836" y="2252"/>
                </a:lnTo>
                <a:lnTo>
                  <a:pt x="820" y="2283"/>
                </a:lnTo>
                <a:lnTo>
                  <a:pt x="809" y="2307"/>
                </a:lnTo>
                <a:lnTo>
                  <a:pt x="802" y="2331"/>
                </a:lnTo>
                <a:lnTo>
                  <a:pt x="800" y="2336"/>
                </a:lnTo>
                <a:lnTo>
                  <a:pt x="800" y="2351"/>
                </a:lnTo>
                <a:lnTo>
                  <a:pt x="799" y="2372"/>
                </a:lnTo>
                <a:lnTo>
                  <a:pt x="796" y="2394"/>
                </a:lnTo>
                <a:lnTo>
                  <a:pt x="793" y="2444"/>
                </a:lnTo>
                <a:lnTo>
                  <a:pt x="792" y="2465"/>
                </a:lnTo>
                <a:lnTo>
                  <a:pt x="790" y="2481"/>
                </a:lnTo>
                <a:lnTo>
                  <a:pt x="780" y="2593"/>
                </a:lnTo>
                <a:lnTo>
                  <a:pt x="769" y="2704"/>
                </a:lnTo>
                <a:lnTo>
                  <a:pt x="768" y="2735"/>
                </a:lnTo>
                <a:lnTo>
                  <a:pt x="765" y="2788"/>
                </a:lnTo>
                <a:lnTo>
                  <a:pt x="761" y="2844"/>
                </a:lnTo>
                <a:lnTo>
                  <a:pt x="761" y="2898"/>
                </a:lnTo>
                <a:lnTo>
                  <a:pt x="764" y="2951"/>
                </a:lnTo>
                <a:lnTo>
                  <a:pt x="797" y="2963"/>
                </a:lnTo>
                <a:lnTo>
                  <a:pt x="831" y="2981"/>
                </a:lnTo>
                <a:lnTo>
                  <a:pt x="862" y="3004"/>
                </a:lnTo>
                <a:lnTo>
                  <a:pt x="893" y="3032"/>
                </a:lnTo>
                <a:lnTo>
                  <a:pt x="920" y="3069"/>
                </a:lnTo>
                <a:lnTo>
                  <a:pt x="943" y="3105"/>
                </a:lnTo>
                <a:lnTo>
                  <a:pt x="968" y="3143"/>
                </a:lnTo>
                <a:lnTo>
                  <a:pt x="991" y="3181"/>
                </a:lnTo>
                <a:lnTo>
                  <a:pt x="1010" y="3224"/>
                </a:lnTo>
                <a:lnTo>
                  <a:pt x="1029" y="3284"/>
                </a:lnTo>
                <a:lnTo>
                  <a:pt x="1042" y="3349"/>
                </a:lnTo>
                <a:lnTo>
                  <a:pt x="1050" y="3417"/>
                </a:lnTo>
                <a:lnTo>
                  <a:pt x="1050" y="3422"/>
                </a:lnTo>
                <a:lnTo>
                  <a:pt x="1051" y="3426"/>
                </a:lnTo>
                <a:lnTo>
                  <a:pt x="1054" y="3349"/>
                </a:lnTo>
                <a:lnTo>
                  <a:pt x="1058" y="3277"/>
                </a:lnTo>
                <a:lnTo>
                  <a:pt x="1063" y="3212"/>
                </a:lnTo>
                <a:lnTo>
                  <a:pt x="1067" y="3155"/>
                </a:lnTo>
                <a:lnTo>
                  <a:pt x="1070" y="3115"/>
                </a:lnTo>
                <a:lnTo>
                  <a:pt x="1075" y="3072"/>
                </a:lnTo>
                <a:lnTo>
                  <a:pt x="1078" y="3026"/>
                </a:lnTo>
                <a:lnTo>
                  <a:pt x="1082" y="2975"/>
                </a:lnTo>
                <a:lnTo>
                  <a:pt x="1086" y="2919"/>
                </a:lnTo>
                <a:lnTo>
                  <a:pt x="1091" y="2855"/>
                </a:lnTo>
                <a:lnTo>
                  <a:pt x="1097" y="2786"/>
                </a:lnTo>
                <a:lnTo>
                  <a:pt x="1103" y="2708"/>
                </a:lnTo>
                <a:lnTo>
                  <a:pt x="1111" y="2593"/>
                </a:lnTo>
                <a:lnTo>
                  <a:pt x="1119" y="2479"/>
                </a:lnTo>
                <a:lnTo>
                  <a:pt x="1126" y="2364"/>
                </a:lnTo>
                <a:lnTo>
                  <a:pt x="1138" y="2249"/>
                </a:lnTo>
                <a:lnTo>
                  <a:pt x="1172" y="1997"/>
                </a:lnTo>
                <a:close/>
                <a:moveTo>
                  <a:pt x="621" y="1990"/>
                </a:moveTo>
                <a:lnTo>
                  <a:pt x="619" y="1991"/>
                </a:lnTo>
                <a:lnTo>
                  <a:pt x="616" y="2012"/>
                </a:lnTo>
                <a:lnTo>
                  <a:pt x="613" y="2034"/>
                </a:lnTo>
                <a:lnTo>
                  <a:pt x="610" y="2049"/>
                </a:lnTo>
                <a:lnTo>
                  <a:pt x="606" y="2064"/>
                </a:lnTo>
                <a:lnTo>
                  <a:pt x="604" y="2078"/>
                </a:lnTo>
                <a:lnTo>
                  <a:pt x="609" y="2092"/>
                </a:lnTo>
                <a:lnTo>
                  <a:pt x="618" y="2105"/>
                </a:lnTo>
                <a:lnTo>
                  <a:pt x="626" y="2117"/>
                </a:lnTo>
                <a:lnTo>
                  <a:pt x="659" y="2167"/>
                </a:lnTo>
                <a:lnTo>
                  <a:pt x="691" y="2211"/>
                </a:lnTo>
                <a:lnTo>
                  <a:pt x="727" y="2255"/>
                </a:lnTo>
                <a:lnTo>
                  <a:pt x="731" y="2261"/>
                </a:lnTo>
                <a:lnTo>
                  <a:pt x="737" y="2270"/>
                </a:lnTo>
                <a:lnTo>
                  <a:pt x="752" y="2291"/>
                </a:lnTo>
                <a:lnTo>
                  <a:pt x="761" y="2300"/>
                </a:lnTo>
                <a:lnTo>
                  <a:pt x="768" y="2304"/>
                </a:lnTo>
                <a:lnTo>
                  <a:pt x="775" y="2304"/>
                </a:lnTo>
                <a:lnTo>
                  <a:pt x="781" y="2298"/>
                </a:lnTo>
                <a:lnTo>
                  <a:pt x="787" y="2285"/>
                </a:lnTo>
                <a:lnTo>
                  <a:pt x="796" y="2270"/>
                </a:lnTo>
                <a:lnTo>
                  <a:pt x="805" y="2257"/>
                </a:lnTo>
                <a:lnTo>
                  <a:pt x="811" y="2242"/>
                </a:lnTo>
                <a:lnTo>
                  <a:pt x="812" y="2229"/>
                </a:lnTo>
                <a:lnTo>
                  <a:pt x="806" y="2214"/>
                </a:lnTo>
                <a:lnTo>
                  <a:pt x="796" y="2201"/>
                </a:lnTo>
                <a:lnTo>
                  <a:pt x="786" y="2189"/>
                </a:lnTo>
                <a:lnTo>
                  <a:pt x="767" y="2165"/>
                </a:lnTo>
                <a:lnTo>
                  <a:pt x="749" y="2142"/>
                </a:lnTo>
                <a:lnTo>
                  <a:pt x="713" y="2101"/>
                </a:lnTo>
                <a:lnTo>
                  <a:pt x="680" y="2059"/>
                </a:lnTo>
                <a:lnTo>
                  <a:pt x="641" y="2012"/>
                </a:lnTo>
                <a:lnTo>
                  <a:pt x="640" y="2009"/>
                </a:lnTo>
                <a:lnTo>
                  <a:pt x="632" y="2002"/>
                </a:lnTo>
                <a:lnTo>
                  <a:pt x="629" y="1997"/>
                </a:lnTo>
                <a:lnTo>
                  <a:pt x="626" y="1994"/>
                </a:lnTo>
                <a:lnTo>
                  <a:pt x="624" y="1993"/>
                </a:lnTo>
                <a:lnTo>
                  <a:pt x="621" y="1990"/>
                </a:lnTo>
                <a:close/>
                <a:moveTo>
                  <a:pt x="588" y="1972"/>
                </a:moveTo>
                <a:lnTo>
                  <a:pt x="575" y="1974"/>
                </a:lnTo>
                <a:lnTo>
                  <a:pt x="569" y="1974"/>
                </a:lnTo>
                <a:lnTo>
                  <a:pt x="559" y="1975"/>
                </a:lnTo>
                <a:lnTo>
                  <a:pt x="545" y="1975"/>
                </a:lnTo>
                <a:lnTo>
                  <a:pt x="535" y="1977"/>
                </a:lnTo>
                <a:lnTo>
                  <a:pt x="526" y="1977"/>
                </a:lnTo>
                <a:lnTo>
                  <a:pt x="522" y="1975"/>
                </a:lnTo>
                <a:lnTo>
                  <a:pt x="537" y="1999"/>
                </a:lnTo>
                <a:lnTo>
                  <a:pt x="572" y="2046"/>
                </a:lnTo>
                <a:lnTo>
                  <a:pt x="578" y="2052"/>
                </a:lnTo>
                <a:lnTo>
                  <a:pt x="582" y="2050"/>
                </a:lnTo>
                <a:lnTo>
                  <a:pt x="587" y="2043"/>
                </a:lnTo>
                <a:lnTo>
                  <a:pt x="590" y="2034"/>
                </a:lnTo>
                <a:lnTo>
                  <a:pt x="591" y="2024"/>
                </a:lnTo>
                <a:lnTo>
                  <a:pt x="593" y="2015"/>
                </a:lnTo>
                <a:lnTo>
                  <a:pt x="597" y="1997"/>
                </a:lnTo>
                <a:lnTo>
                  <a:pt x="598" y="1988"/>
                </a:lnTo>
                <a:lnTo>
                  <a:pt x="598" y="1980"/>
                </a:lnTo>
                <a:lnTo>
                  <a:pt x="596" y="1975"/>
                </a:lnTo>
                <a:lnTo>
                  <a:pt x="588" y="1972"/>
                </a:lnTo>
                <a:close/>
                <a:moveTo>
                  <a:pt x="1862" y="0"/>
                </a:moveTo>
                <a:lnTo>
                  <a:pt x="1866" y="5"/>
                </a:lnTo>
                <a:lnTo>
                  <a:pt x="1869" y="19"/>
                </a:lnTo>
                <a:lnTo>
                  <a:pt x="1871" y="39"/>
                </a:lnTo>
                <a:lnTo>
                  <a:pt x="1872" y="66"/>
                </a:lnTo>
                <a:lnTo>
                  <a:pt x="1874" y="97"/>
                </a:lnTo>
                <a:lnTo>
                  <a:pt x="1874" y="129"/>
                </a:lnTo>
                <a:lnTo>
                  <a:pt x="1871" y="194"/>
                </a:lnTo>
                <a:lnTo>
                  <a:pt x="1869" y="222"/>
                </a:lnTo>
                <a:lnTo>
                  <a:pt x="1866" y="247"/>
                </a:lnTo>
                <a:lnTo>
                  <a:pt x="1863" y="265"/>
                </a:lnTo>
                <a:lnTo>
                  <a:pt x="1850" y="311"/>
                </a:lnTo>
                <a:lnTo>
                  <a:pt x="1831" y="353"/>
                </a:lnTo>
                <a:lnTo>
                  <a:pt x="1806" y="393"/>
                </a:lnTo>
                <a:lnTo>
                  <a:pt x="1779" y="432"/>
                </a:lnTo>
                <a:lnTo>
                  <a:pt x="1720" y="505"/>
                </a:lnTo>
                <a:lnTo>
                  <a:pt x="1667" y="570"/>
                </a:lnTo>
                <a:lnTo>
                  <a:pt x="1555" y="697"/>
                </a:lnTo>
                <a:lnTo>
                  <a:pt x="1504" y="763"/>
                </a:lnTo>
                <a:lnTo>
                  <a:pt x="1492" y="779"/>
                </a:lnTo>
                <a:lnTo>
                  <a:pt x="1478" y="802"/>
                </a:lnTo>
                <a:lnTo>
                  <a:pt x="1461" y="825"/>
                </a:lnTo>
                <a:lnTo>
                  <a:pt x="1445" y="852"/>
                </a:lnTo>
                <a:lnTo>
                  <a:pt x="1409" y="905"/>
                </a:lnTo>
                <a:lnTo>
                  <a:pt x="1393" y="927"/>
                </a:lnTo>
                <a:lnTo>
                  <a:pt x="1380" y="945"/>
                </a:lnTo>
                <a:lnTo>
                  <a:pt x="1368" y="958"/>
                </a:lnTo>
                <a:lnTo>
                  <a:pt x="1364" y="1080"/>
                </a:lnTo>
                <a:lnTo>
                  <a:pt x="1378" y="1058"/>
                </a:lnTo>
                <a:lnTo>
                  <a:pt x="1392" y="1037"/>
                </a:lnTo>
                <a:lnTo>
                  <a:pt x="1403" y="1020"/>
                </a:lnTo>
                <a:lnTo>
                  <a:pt x="1436" y="955"/>
                </a:lnTo>
                <a:lnTo>
                  <a:pt x="1461" y="912"/>
                </a:lnTo>
                <a:lnTo>
                  <a:pt x="1486" y="871"/>
                </a:lnTo>
                <a:lnTo>
                  <a:pt x="1512" y="827"/>
                </a:lnTo>
                <a:lnTo>
                  <a:pt x="1540" y="784"/>
                </a:lnTo>
                <a:lnTo>
                  <a:pt x="1570" y="743"/>
                </a:lnTo>
                <a:lnTo>
                  <a:pt x="1602" y="706"/>
                </a:lnTo>
                <a:lnTo>
                  <a:pt x="1638" y="673"/>
                </a:lnTo>
                <a:lnTo>
                  <a:pt x="1676" y="647"/>
                </a:lnTo>
                <a:lnTo>
                  <a:pt x="1716" y="628"/>
                </a:lnTo>
                <a:lnTo>
                  <a:pt x="1757" y="614"/>
                </a:lnTo>
                <a:lnTo>
                  <a:pt x="1797" y="607"/>
                </a:lnTo>
                <a:lnTo>
                  <a:pt x="1838" y="605"/>
                </a:lnTo>
                <a:lnTo>
                  <a:pt x="1890" y="614"/>
                </a:lnTo>
                <a:lnTo>
                  <a:pt x="1940" y="632"/>
                </a:lnTo>
                <a:lnTo>
                  <a:pt x="1953" y="636"/>
                </a:lnTo>
                <a:lnTo>
                  <a:pt x="1969" y="642"/>
                </a:lnTo>
                <a:lnTo>
                  <a:pt x="1989" y="650"/>
                </a:lnTo>
                <a:lnTo>
                  <a:pt x="2006" y="656"/>
                </a:lnTo>
                <a:lnTo>
                  <a:pt x="2021" y="662"/>
                </a:lnTo>
                <a:lnTo>
                  <a:pt x="2033" y="664"/>
                </a:lnTo>
                <a:lnTo>
                  <a:pt x="2037" y="667"/>
                </a:lnTo>
                <a:lnTo>
                  <a:pt x="2034" y="669"/>
                </a:lnTo>
                <a:lnTo>
                  <a:pt x="2027" y="672"/>
                </a:lnTo>
                <a:lnTo>
                  <a:pt x="2017" y="676"/>
                </a:lnTo>
                <a:lnTo>
                  <a:pt x="1990" y="688"/>
                </a:lnTo>
                <a:lnTo>
                  <a:pt x="1978" y="694"/>
                </a:lnTo>
                <a:lnTo>
                  <a:pt x="1968" y="698"/>
                </a:lnTo>
                <a:lnTo>
                  <a:pt x="1950" y="710"/>
                </a:lnTo>
                <a:lnTo>
                  <a:pt x="1931" y="722"/>
                </a:lnTo>
                <a:lnTo>
                  <a:pt x="1906" y="735"/>
                </a:lnTo>
                <a:lnTo>
                  <a:pt x="1876" y="753"/>
                </a:lnTo>
                <a:lnTo>
                  <a:pt x="1843" y="771"/>
                </a:lnTo>
                <a:lnTo>
                  <a:pt x="1806" y="791"/>
                </a:lnTo>
                <a:lnTo>
                  <a:pt x="1766" y="813"/>
                </a:lnTo>
                <a:lnTo>
                  <a:pt x="1725" y="836"/>
                </a:lnTo>
                <a:lnTo>
                  <a:pt x="1683" y="859"/>
                </a:lnTo>
                <a:lnTo>
                  <a:pt x="1641" y="884"/>
                </a:lnTo>
                <a:lnTo>
                  <a:pt x="1599" y="908"/>
                </a:lnTo>
                <a:lnTo>
                  <a:pt x="1560" y="933"/>
                </a:lnTo>
                <a:lnTo>
                  <a:pt x="1521" y="956"/>
                </a:lnTo>
                <a:lnTo>
                  <a:pt x="1487" y="979"/>
                </a:lnTo>
                <a:lnTo>
                  <a:pt x="1456" y="999"/>
                </a:lnTo>
                <a:lnTo>
                  <a:pt x="1431" y="1020"/>
                </a:lnTo>
                <a:lnTo>
                  <a:pt x="1411" y="1037"/>
                </a:lnTo>
                <a:lnTo>
                  <a:pt x="1397" y="1054"/>
                </a:lnTo>
                <a:lnTo>
                  <a:pt x="1387" y="1067"/>
                </a:lnTo>
                <a:lnTo>
                  <a:pt x="1378" y="1083"/>
                </a:lnTo>
                <a:lnTo>
                  <a:pt x="1368" y="1102"/>
                </a:lnTo>
                <a:lnTo>
                  <a:pt x="1359" y="1120"/>
                </a:lnTo>
                <a:lnTo>
                  <a:pt x="1359" y="1124"/>
                </a:lnTo>
                <a:lnTo>
                  <a:pt x="1361" y="1127"/>
                </a:lnTo>
                <a:lnTo>
                  <a:pt x="1362" y="1129"/>
                </a:lnTo>
                <a:lnTo>
                  <a:pt x="1364" y="1132"/>
                </a:lnTo>
                <a:lnTo>
                  <a:pt x="1368" y="1124"/>
                </a:lnTo>
                <a:lnTo>
                  <a:pt x="1414" y="1114"/>
                </a:lnTo>
                <a:lnTo>
                  <a:pt x="1456" y="1099"/>
                </a:lnTo>
                <a:lnTo>
                  <a:pt x="1496" y="1080"/>
                </a:lnTo>
                <a:lnTo>
                  <a:pt x="1533" y="1058"/>
                </a:lnTo>
                <a:lnTo>
                  <a:pt x="1567" y="1035"/>
                </a:lnTo>
                <a:lnTo>
                  <a:pt x="1635" y="984"/>
                </a:lnTo>
                <a:lnTo>
                  <a:pt x="1670" y="959"/>
                </a:lnTo>
                <a:lnTo>
                  <a:pt x="1705" y="937"/>
                </a:lnTo>
                <a:lnTo>
                  <a:pt x="1747" y="909"/>
                </a:lnTo>
                <a:lnTo>
                  <a:pt x="1787" y="878"/>
                </a:lnTo>
                <a:lnTo>
                  <a:pt x="1823" y="844"/>
                </a:lnTo>
                <a:lnTo>
                  <a:pt x="1860" y="812"/>
                </a:lnTo>
                <a:lnTo>
                  <a:pt x="1900" y="782"/>
                </a:lnTo>
                <a:lnTo>
                  <a:pt x="1959" y="747"/>
                </a:lnTo>
                <a:lnTo>
                  <a:pt x="2021" y="715"/>
                </a:lnTo>
                <a:lnTo>
                  <a:pt x="2151" y="653"/>
                </a:lnTo>
                <a:lnTo>
                  <a:pt x="2157" y="650"/>
                </a:lnTo>
                <a:lnTo>
                  <a:pt x="2165" y="642"/>
                </a:lnTo>
                <a:lnTo>
                  <a:pt x="2192" y="622"/>
                </a:lnTo>
                <a:lnTo>
                  <a:pt x="2205" y="610"/>
                </a:lnTo>
                <a:lnTo>
                  <a:pt x="2218" y="600"/>
                </a:lnTo>
                <a:lnTo>
                  <a:pt x="2229" y="591"/>
                </a:lnTo>
                <a:lnTo>
                  <a:pt x="2236" y="585"/>
                </a:lnTo>
                <a:lnTo>
                  <a:pt x="2239" y="583"/>
                </a:lnTo>
                <a:lnTo>
                  <a:pt x="2239" y="588"/>
                </a:lnTo>
                <a:lnTo>
                  <a:pt x="2236" y="595"/>
                </a:lnTo>
                <a:lnTo>
                  <a:pt x="2232" y="603"/>
                </a:lnTo>
                <a:lnTo>
                  <a:pt x="2229" y="607"/>
                </a:lnTo>
                <a:lnTo>
                  <a:pt x="2221" y="629"/>
                </a:lnTo>
                <a:lnTo>
                  <a:pt x="2218" y="653"/>
                </a:lnTo>
                <a:lnTo>
                  <a:pt x="2220" y="676"/>
                </a:lnTo>
                <a:lnTo>
                  <a:pt x="2221" y="701"/>
                </a:lnTo>
                <a:lnTo>
                  <a:pt x="2221" y="725"/>
                </a:lnTo>
                <a:lnTo>
                  <a:pt x="2216" y="774"/>
                </a:lnTo>
                <a:lnTo>
                  <a:pt x="2205" y="819"/>
                </a:lnTo>
                <a:lnTo>
                  <a:pt x="2189" y="865"/>
                </a:lnTo>
                <a:lnTo>
                  <a:pt x="2167" y="908"/>
                </a:lnTo>
                <a:lnTo>
                  <a:pt x="2139" y="948"/>
                </a:lnTo>
                <a:lnTo>
                  <a:pt x="2105" y="983"/>
                </a:lnTo>
                <a:lnTo>
                  <a:pt x="2067" y="1017"/>
                </a:lnTo>
                <a:lnTo>
                  <a:pt x="2022" y="1045"/>
                </a:lnTo>
                <a:lnTo>
                  <a:pt x="1974" y="1070"/>
                </a:lnTo>
                <a:lnTo>
                  <a:pt x="1921" y="1091"/>
                </a:lnTo>
                <a:lnTo>
                  <a:pt x="1863" y="1105"/>
                </a:lnTo>
                <a:lnTo>
                  <a:pt x="1803" y="1116"/>
                </a:lnTo>
                <a:lnTo>
                  <a:pt x="1739" y="1123"/>
                </a:lnTo>
                <a:lnTo>
                  <a:pt x="1677" y="1127"/>
                </a:lnTo>
                <a:lnTo>
                  <a:pt x="1617" y="1132"/>
                </a:lnTo>
                <a:lnTo>
                  <a:pt x="1679" y="1136"/>
                </a:lnTo>
                <a:lnTo>
                  <a:pt x="1732" y="1144"/>
                </a:lnTo>
                <a:lnTo>
                  <a:pt x="1784" y="1154"/>
                </a:lnTo>
                <a:lnTo>
                  <a:pt x="1834" y="1167"/>
                </a:lnTo>
                <a:lnTo>
                  <a:pt x="1881" y="1185"/>
                </a:lnTo>
                <a:lnTo>
                  <a:pt x="1924" y="1207"/>
                </a:lnTo>
                <a:lnTo>
                  <a:pt x="1971" y="1239"/>
                </a:lnTo>
                <a:lnTo>
                  <a:pt x="2014" y="1276"/>
                </a:lnTo>
                <a:lnTo>
                  <a:pt x="2049" y="1316"/>
                </a:lnTo>
                <a:lnTo>
                  <a:pt x="2080" y="1359"/>
                </a:lnTo>
                <a:lnTo>
                  <a:pt x="2105" y="1402"/>
                </a:lnTo>
                <a:lnTo>
                  <a:pt x="2127" y="1447"/>
                </a:lnTo>
                <a:lnTo>
                  <a:pt x="2143" y="1492"/>
                </a:lnTo>
                <a:lnTo>
                  <a:pt x="2158" y="1537"/>
                </a:lnTo>
                <a:lnTo>
                  <a:pt x="2167" y="1580"/>
                </a:lnTo>
                <a:lnTo>
                  <a:pt x="2174" y="1621"/>
                </a:lnTo>
                <a:lnTo>
                  <a:pt x="2179" y="1660"/>
                </a:lnTo>
                <a:lnTo>
                  <a:pt x="2182" y="1695"/>
                </a:lnTo>
                <a:lnTo>
                  <a:pt x="2182" y="1753"/>
                </a:lnTo>
                <a:lnTo>
                  <a:pt x="2179" y="1775"/>
                </a:lnTo>
                <a:lnTo>
                  <a:pt x="2177" y="1789"/>
                </a:lnTo>
                <a:lnTo>
                  <a:pt x="2174" y="1797"/>
                </a:lnTo>
                <a:lnTo>
                  <a:pt x="2171" y="1797"/>
                </a:lnTo>
                <a:lnTo>
                  <a:pt x="2152" y="1767"/>
                </a:lnTo>
                <a:lnTo>
                  <a:pt x="2132" y="1739"/>
                </a:lnTo>
                <a:lnTo>
                  <a:pt x="2108" y="1713"/>
                </a:lnTo>
                <a:lnTo>
                  <a:pt x="2081" y="1686"/>
                </a:lnTo>
                <a:lnTo>
                  <a:pt x="2049" y="1664"/>
                </a:lnTo>
                <a:lnTo>
                  <a:pt x="2019" y="1648"/>
                </a:lnTo>
                <a:lnTo>
                  <a:pt x="1994" y="1633"/>
                </a:lnTo>
                <a:lnTo>
                  <a:pt x="1969" y="1621"/>
                </a:lnTo>
                <a:lnTo>
                  <a:pt x="1946" y="1611"/>
                </a:lnTo>
                <a:lnTo>
                  <a:pt x="1879" y="1580"/>
                </a:lnTo>
                <a:lnTo>
                  <a:pt x="1854" y="1568"/>
                </a:lnTo>
                <a:lnTo>
                  <a:pt x="1829" y="1555"/>
                </a:lnTo>
                <a:lnTo>
                  <a:pt x="1801" y="1537"/>
                </a:lnTo>
                <a:lnTo>
                  <a:pt x="1735" y="1493"/>
                </a:lnTo>
                <a:lnTo>
                  <a:pt x="1697" y="1464"/>
                </a:lnTo>
                <a:lnTo>
                  <a:pt x="1652" y="1428"/>
                </a:lnTo>
                <a:lnTo>
                  <a:pt x="1627" y="1405"/>
                </a:lnTo>
                <a:lnTo>
                  <a:pt x="1601" y="1374"/>
                </a:lnTo>
                <a:lnTo>
                  <a:pt x="1517" y="1267"/>
                </a:lnTo>
                <a:lnTo>
                  <a:pt x="1489" y="1237"/>
                </a:lnTo>
                <a:lnTo>
                  <a:pt x="1459" y="1211"/>
                </a:lnTo>
                <a:lnTo>
                  <a:pt x="1431" y="1195"/>
                </a:lnTo>
                <a:lnTo>
                  <a:pt x="1396" y="1181"/>
                </a:lnTo>
                <a:lnTo>
                  <a:pt x="1361" y="1170"/>
                </a:lnTo>
                <a:lnTo>
                  <a:pt x="1356" y="1170"/>
                </a:lnTo>
                <a:lnTo>
                  <a:pt x="1350" y="1182"/>
                </a:lnTo>
                <a:lnTo>
                  <a:pt x="1349" y="1192"/>
                </a:lnTo>
                <a:lnTo>
                  <a:pt x="1346" y="1203"/>
                </a:lnTo>
                <a:lnTo>
                  <a:pt x="1344" y="1207"/>
                </a:lnTo>
                <a:lnTo>
                  <a:pt x="1343" y="1219"/>
                </a:lnTo>
                <a:lnTo>
                  <a:pt x="1338" y="1237"/>
                </a:lnTo>
                <a:lnTo>
                  <a:pt x="1334" y="1257"/>
                </a:lnTo>
                <a:lnTo>
                  <a:pt x="1325" y="1301"/>
                </a:lnTo>
                <a:lnTo>
                  <a:pt x="1322" y="1321"/>
                </a:lnTo>
                <a:lnTo>
                  <a:pt x="1305" y="1421"/>
                </a:lnTo>
                <a:lnTo>
                  <a:pt x="1285" y="1523"/>
                </a:lnTo>
                <a:lnTo>
                  <a:pt x="1266" y="1623"/>
                </a:lnTo>
                <a:lnTo>
                  <a:pt x="1241" y="1781"/>
                </a:lnTo>
                <a:lnTo>
                  <a:pt x="1218" y="1941"/>
                </a:lnTo>
                <a:lnTo>
                  <a:pt x="1237" y="1927"/>
                </a:lnTo>
                <a:lnTo>
                  <a:pt x="1254" y="1912"/>
                </a:lnTo>
                <a:lnTo>
                  <a:pt x="1265" y="1900"/>
                </a:lnTo>
                <a:lnTo>
                  <a:pt x="1271" y="1885"/>
                </a:lnTo>
                <a:lnTo>
                  <a:pt x="1275" y="1871"/>
                </a:lnTo>
                <a:lnTo>
                  <a:pt x="1281" y="1856"/>
                </a:lnTo>
                <a:lnTo>
                  <a:pt x="1293" y="1838"/>
                </a:lnTo>
                <a:lnTo>
                  <a:pt x="1309" y="1825"/>
                </a:lnTo>
                <a:lnTo>
                  <a:pt x="1328" y="1816"/>
                </a:lnTo>
                <a:lnTo>
                  <a:pt x="1349" y="1813"/>
                </a:lnTo>
                <a:lnTo>
                  <a:pt x="1369" y="1816"/>
                </a:lnTo>
                <a:lnTo>
                  <a:pt x="1390" y="1823"/>
                </a:lnTo>
                <a:lnTo>
                  <a:pt x="1394" y="1826"/>
                </a:lnTo>
                <a:lnTo>
                  <a:pt x="1412" y="1835"/>
                </a:lnTo>
                <a:lnTo>
                  <a:pt x="1417" y="1838"/>
                </a:lnTo>
                <a:lnTo>
                  <a:pt x="1421" y="1845"/>
                </a:lnTo>
                <a:lnTo>
                  <a:pt x="1424" y="1853"/>
                </a:lnTo>
                <a:lnTo>
                  <a:pt x="1425" y="1859"/>
                </a:lnTo>
                <a:lnTo>
                  <a:pt x="1425" y="1869"/>
                </a:lnTo>
                <a:lnTo>
                  <a:pt x="1427" y="1879"/>
                </a:lnTo>
                <a:lnTo>
                  <a:pt x="1427" y="1890"/>
                </a:lnTo>
                <a:lnTo>
                  <a:pt x="1420" y="1910"/>
                </a:lnTo>
                <a:lnTo>
                  <a:pt x="1408" y="1927"/>
                </a:lnTo>
                <a:lnTo>
                  <a:pt x="1392" y="1940"/>
                </a:lnTo>
                <a:lnTo>
                  <a:pt x="1372" y="1949"/>
                </a:lnTo>
                <a:lnTo>
                  <a:pt x="1350" y="1953"/>
                </a:lnTo>
                <a:lnTo>
                  <a:pt x="1328" y="1955"/>
                </a:lnTo>
                <a:lnTo>
                  <a:pt x="1313" y="1953"/>
                </a:lnTo>
                <a:lnTo>
                  <a:pt x="1299" y="1950"/>
                </a:lnTo>
                <a:lnTo>
                  <a:pt x="1282" y="1947"/>
                </a:lnTo>
                <a:lnTo>
                  <a:pt x="1268" y="1949"/>
                </a:lnTo>
                <a:lnTo>
                  <a:pt x="1250" y="1955"/>
                </a:lnTo>
                <a:lnTo>
                  <a:pt x="1231" y="1965"/>
                </a:lnTo>
                <a:lnTo>
                  <a:pt x="1213" y="1975"/>
                </a:lnTo>
                <a:lnTo>
                  <a:pt x="1210" y="1993"/>
                </a:lnTo>
                <a:lnTo>
                  <a:pt x="1206" y="2012"/>
                </a:lnTo>
                <a:lnTo>
                  <a:pt x="1179" y="2224"/>
                </a:lnTo>
                <a:lnTo>
                  <a:pt x="1157" y="2437"/>
                </a:lnTo>
                <a:lnTo>
                  <a:pt x="1148" y="2549"/>
                </a:lnTo>
                <a:lnTo>
                  <a:pt x="1141" y="2658"/>
                </a:lnTo>
                <a:lnTo>
                  <a:pt x="1137" y="2767"/>
                </a:lnTo>
                <a:lnTo>
                  <a:pt x="1131" y="2879"/>
                </a:lnTo>
                <a:lnTo>
                  <a:pt x="1122" y="2997"/>
                </a:lnTo>
                <a:lnTo>
                  <a:pt x="1104" y="3239"/>
                </a:lnTo>
                <a:lnTo>
                  <a:pt x="1098" y="3357"/>
                </a:lnTo>
                <a:lnTo>
                  <a:pt x="1097" y="3435"/>
                </a:lnTo>
                <a:lnTo>
                  <a:pt x="1094" y="3517"/>
                </a:lnTo>
                <a:lnTo>
                  <a:pt x="1089" y="3603"/>
                </a:lnTo>
                <a:lnTo>
                  <a:pt x="1088" y="3687"/>
                </a:lnTo>
                <a:lnTo>
                  <a:pt x="1086" y="3770"/>
                </a:lnTo>
                <a:lnTo>
                  <a:pt x="1086" y="3848"/>
                </a:lnTo>
                <a:lnTo>
                  <a:pt x="1088" y="3895"/>
                </a:lnTo>
                <a:lnTo>
                  <a:pt x="1091" y="3951"/>
                </a:lnTo>
                <a:lnTo>
                  <a:pt x="1094" y="4011"/>
                </a:lnTo>
                <a:lnTo>
                  <a:pt x="1098" y="4072"/>
                </a:lnTo>
                <a:lnTo>
                  <a:pt x="1116" y="4038"/>
                </a:lnTo>
                <a:lnTo>
                  <a:pt x="1132" y="4008"/>
                </a:lnTo>
                <a:lnTo>
                  <a:pt x="1148" y="3982"/>
                </a:lnTo>
                <a:lnTo>
                  <a:pt x="1170" y="3948"/>
                </a:lnTo>
                <a:lnTo>
                  <a:pt x="1193" y="3920"/>
                </a:lnTo>
                <a:lnTo>
                  <a:pt x="1215" y="3893"/>
                </a:lnTo>
                <a:lnTo>
                  <a:pt x="1234" y="3867"/>
                </a:lnTo>
                <a:lnTo>
                  <a:pt x="1250" y="3837"/>
                </a:lnTo>
                <a:lnTo>
                  <a:pt x="1278" y="3783"/>
                </a:lnTo>
                <a:lnTo>
                  <a:pt x="1310" y="3731"/>
                </a:lnTo>
                <a:lnTo>
                  <a:pt x="1344" y="3680"/>
                </a:lnTo>
                <a:lnTo>
                  <a:pt x="1381" y="3627"/>
                </a:lnTo>
                <a:lnTo>
                  <a:pt x="1418" y="3572"/>
                </a:lnTo>
                <a:lnTo>
                  <a:pt x="1456" y="3516"/>
                </a:lnTo>
                <a:lnTo>
                  <a:pt x="1496" y="3460"/>
                </a:lnTo>
                <a:lnTo>
                  <a:pt x="1539" y="3407"/>
                </a:lnTo>
                <a:lnTo>
                  <a:pt x="1583" y="3357"/>
                </a:lnTo>
                <a:lnTo>
                  <a:pt x="1629" y="3311"/>
                </a:lnTo>
                <a:lnTo>
                  <a:pt x="1689" y="3264"/>
                </a:lnTo>
                <a:lnTo>
                  <a:pt x="1751" y="3224"/>
                </a:lnTo>
                <a:lnTo>
                  <a:pt x="1815" y="3192"/>
                </a:lnTo>
                <a:lnTo>
                  <a:pt x="1881" y="3169"/>
                </a:lnTo>
                <a:lnTo>
                  <a:pt x="1946" y="3155"/>
                </a:lnTo>
                <a:lnTo>
                  <a:pt x="2011" y="3149"/>
                </a:lnTo>
                <a:lnTo>
                  <a:pt x="2075" y="3152"/>
                </a:lnTo>
                <a:lnTo>
                  <a:pt x="2140" y="3164"/>
                </a:lnTo>
                <a:lnTo>
                  <a:pt x="2202" y="3183"/>
                </a:lnTo>
                <a:lnTo>
                  <a:pt x="2263" y="3211"/>
                </a:lnTo>
                <a:lnTo>
                  <a:pt x="2277" y="3220"/>
                </a:lnTo>
                <a:lnTo>
                  <a:pt x="2295" y="3231"/>
                </a:lnTo>
                <a:lnTo>
                  <a:pt x="2314" y="3245"/>
                </a:lnTo>
                <a:lnTo>
                  <a:pt x="2333" y="3259"/>
                </a:lnTo>
                <a:lnTo>
                  <a:pt x="2353" y="3276"/>
                </a:lnTo>
                <a:lnTo>
                  <a:pt x="2370" y="3289"/>
                </a:lnTo>
                <a:lnTo>
                  <a:pt x="2385" y="3302"/>
                </a:lnTo>
                <a:lnTo>
                  <a:pt x="2398" y="3312"/>
                </a:lnTo>
                <a:lnTo>
                  <a:pt x="2406" y="3318"/>
                </a:lnTo>
                <a:lnTo>
                  <a:pt x="2409" y="3321"/>
                </a:lnTo>
                <a:lnTo>
                  <a:pt x="2404" y="3321"/>
                </a:lnTo>
                <a:lnTo>
                  <a:pt x="2394" y="3323"/>
                </a:lnTo>
                <a:lnTo>
                  <a:pt x="2378" y="3326"/>
                </a:lnTo>
                <a:lnTo>
                  <a:pt x="2359" y="3327"/>
                </a:lnTo>
                <a:lnTo>
                  <a:pt x="2338" y="3330"/>
                </a:lnTo>
                <a:lnTo>
                  <a:pt x="2300" y="3336"/>
                </a:lnTo>
                <a:lnTo>
                  <a:pt x="2286" y="3338"/>
                </a:lnTo>
                <a:lnTo>
                  <a:pt x="2277" y="3339"/>
                </a:lnTo>
                <a:lnTo>
                  <a:pt x="2186" y="3360"/>
                </a:lnTo>
                <a:lnTo>
                  <a:pt x="2098" y="3380"/>
                </a:lnTo>
                <a:lnTo>
                  <a:pt x="2009" y="3404"/>
                </a:lnTo>
                <a:lnTo>
                  <a:pt x="1922" y="3433"/>
                </a:lnTo>
                <a:lnTo>
                  <a:pt x="1835" y="3469"/>
                </a:lnTo>
                <a:lnTo>
                  <a:pt x="1754" y="3504"/>
                </a:lnTo>
                <a:lnTo>
                  <a:pt x="1679" y="3542"/>
                </a:lnTo>
                <a:lnTo>
                  <a:pt x="1604" y="3582"/>
                </a:lnTo>
                <a:lnTo>
                  <a:pt x="1532" y="3627"/>
                </a:lnTo>
                <a:lnTo>
                  <a:pt x="1462" y="3677"/>
                </a:lnTo>
                <a:lnTo>
                  <a:pt x="1399" y="3733"/>
                </a:lnTo>
                <a:lnTo>
                  <a:pt x="1337" y="3793"/>
                </a:lnTo>
                <a:lnTo>
                  <a:pt x="1275" y="3861"/>
                </a:lnTo>
                <a:lnTo>
                  <a:pt x="1213" y="3935"/>
                </a:lnTo>
                <a:lnTo>
                  <a:pt x="1200" y="3951"/>
                </a:lnTo>
                <a:lnTo>
                  <a:pt x="1184" y="3972"/>
                </a:lnTo>
                <a:lnTo>
                  <a:pt x="1167" y="3995"/>
                </a:lnTo>
                <a:lnTo>
                  <a:pt x="1153" y="4022"/>
                </a:lnTo>
                <a:lnTo>
                  <a:pt x="1134" y="4061"/>
                </a:lnTo>
                <a:lnTo>
                  <a:pt x="1117" y="4103"/>
                </a:lnTo>
                <a:lnTo>
                  <a:pt x="1109" y="4240"/>
                </a:lnTo>
                <a:lnTo>
                  <a:pt x="1109" y="4246"/>
                </a:lnTo>
                <a:lnTo>
                  <a:pt x="1110" y="4250"/>
                </a:lnTo>
                <a:lnTo>
                  <a:pt x="1110" y="4255"/>
                </a:lnTo>
                <a:lnTo>
                  <a:pt x="1111" y="4293"/>
                </a:lnTo>
                <a:lnTo>
                  <a:pt x="1114" y="4342"/>
                </a:lnTo>
                <a:lnTo>
                  <a:pt x="1117" y="4395"/>
                </a:lnTo>
                <a:lnTo>
                  <a:pt x="1122" y="4452"/>
                </a:lnTo>
                <a:lnTo>
                  <a:pt x="1125" y="4511"/>
                </a:lnTo>
                <a:lnTo>
                  <a:pt x="1128" y="4569"/>
                </a:lnTo>
                <a:lnTo>
                  <a:pt x="1132" y="4625"/>
                </a:lnTo>
                <a:lnTo>
                  <a:pt x="1139" y="4746"/>
                </a:lnTo>
                <a:lnTo>
                  <a:pt x="1147" y="4865"/>
                </a:lnTo>
                <a:lnTo>
                  <a:pt x="1106" y="4865"/>
                </a:lnTo>
                <a:lnTo>
                  <a:pt x="1106" y="4855"/>
                </a:lnTo>
                <a:lnTo>
                  <a:pt x="1100" y="4777"/>
                </a:lnTo>
                <a:lnTo>
                  <a:pt x="1091" y="4626"/>
                </a:lnTo>
                <a:lnTo>
                  <a:pt x="1086" y="4548"/>
                </a:lnTo>
                <a:lnTo>
                  <a:pt x="1079" y="4465"/>
                </a:lnTo>
                <a:lnTo>
                  <a:pt x="1072" y="4377"/>
                </a:lnTo>
                <a:lnTo>
                  <a:pt x="1066" y="4287"/>
                </a:lnTo>
                <a:lnTo>
                  <a:pt x="1060" y="4199"/>
                </a:lnTo>
                <a:lnTo>
                  <a:pt x="1055" y="4116"/>
                </a:lnTo>
                <a:lnTo>
                  <a:pt x="1054" y="4070"/>
                </a:lnTo>
                <a:lnTo>
                  <a:pt x="1052" y="4032"/>
                </a:lnTo>
                <a:lnTo>
                  <a:pt x="1051" y="3998"/>
                </a:lnTo>
                <a:lnTo>
                  <a:pt x="1048" y="3939"/>
                </a:lnTo>
                <a:lnTo>
                  <a:pt x="1047" y="3908"/>
                </a:lnTo>
                <a:lnTo>
                  <a:pt x="1045" y="3876"/>
                </a:lnTo>
                <a:lnTo>
                  <a:pt x="1044" y="3836"/>
                </a:lnTo>
                <a:lnTo>
                  <a:pt x="1044" y="3737"/>
                </a:lnTo>
                <a:lnTo>
                  <a:pt x="1045" y="3677"/>
                </a:lnTo>
                <a:lnTo>
                  <a:pt x="1045" y="3610"/>
                </a:lnTo>
                <a:lnTo>
                  <a:pt x="1047" y="3540"/>
                </a:lnTo>
                <a:lnTo>
                  <a:pt x="1050" y="3467"/>
                </a:lnTo>
                <a:lnTo>
                  <a:pt x="1039" y="3444"/>
                </a:lnTo>
                <a:lnTo>
                  <a:pt x="1026" y="3425"/>
                </a:lnTo>
                <a:lnTo>
                  <a:pt x="1011" y="3404"/>
                </a:lnTo>
                <a:lnTo>
                  <a:pt x="995" y="3388"/>
                </a:lnTo>
                <a:lnTo>
                  <a:pt x="973" y="3371"/>
                </a:lnTo>
                <a:lnTo>
                  <a:pt x="946" y="3357"/>
                </a:lnTo>
                <a:lnTo>
                  <a:pt x="918" y="3343"/>
                </a:lnTo>
                <a:lnTo>
                  <a:pt x="889" y="3330"/>
                </a:lnTo>
                <a:lnTo>
                  <a:pt x="861" y="3318"/>
                </a:lnTo>
                <a:lnTo>
                  <a:pt x="834" y="3305"/>
                </a:lnTo>
                <a:lnTo>
                  <a:pt x="814" y="3292"/>
                </a:lnTo>
                <a:lnTo>
                  <a:pt x="789" y="3271"/>
                </a:lnTo>
                <a:lnTo>
                  <a:pt x="767" y="3252"/>
                </a:lnTo>
                <a:lnTo>
                  <a:pt x="746" y="3236"/>
                </a:lnTo>
                <a:lnTo>
                  <a:pt x="744" y="3364"/>
                </a:lnTo>
                <a:lnTo>
                  <a:pt x="743" y="3491"/>
                </a:lnTo>
                <a:lnTo>
                  <a:pt x="739" y="3768"/>
                </a:lnTo>
                <a:lnTo>
                  <a:pt x="739" y="3818"/>
                </a:lnTo>
                <a:lnTo>
                  <a:pt x="740" y="3851"/>
                </a:lnTo>
                <a:lnTo>
                  <a:pt x="740" y="3918"/>
                </a:lnTo>
                <a:lnTo>
                  <a:pt x="741" y="3951"/>
                </a:lnTo>
                <a:lnTo>
                  <a:pt x="741" y="4007"/>
                </a:lnTo>
                <a:lnTo>
                  <a:pt x="743" y="4029"/>
                </a:lnTo>
                <a:lnTo>
                  <a:pt x="743" y="4051"/>
                </a:lnTo>
                <a:lnTo>
                  <a:pt x="746" y="4061"/>
                </a:lnTo>
                <a:lnTo>
                  <a:pt x="747" y="4079"/>
                </a:lnTo>
                <a:lnTo>
                  <a:pt x="752" y="4100"/>
                </a:lnTo>
                <a:lnTo>
                  <a:pt x="756" y="4123"/>
                </a:lnTo>
                <a:lnTo>
                  <a:pt x="765" y="4174"/>
                </a:lnTo>
                <a:lnTo>
                  <a:pt x="781" y="4249"/>
                </a:lnTo>
                <a:lnTo>
                  <a:pt x="814" y="4402"/>
                </a:lnTo>
                <a:lnTo>
                  <a:pt x="828" y="4476"/>
                </a:lnTo>
                <a:lnTo>
                  <a:pt x="842" y="4544"/>
                </a:lnTo>
                <a:lnTo>
                  <a:pt x="862" y="4645"/>
                </a:lnTo>
                <a:lnTo>
                  <a:pt x="881" y="4751"/>
                </a:lnTo>
                <a:lnTo>
                  <a:pt x="902" y="4862"/>
                </a:lnTo>
                <a:lnTo>
                  <a:pt x="862" y="4862"/>
                </a:lnTo>
                <a:lnTo>
                  <a:pt x="856" y="4830"/>
                </a:lnTo>
                <a:lnTo>
                  <a:pt x="849" y="4791"/>
                </a:lnTo>
                <a:lnTo>
                  <a:pt x="840" y="4747"/>
                </a:lnTo>
                <a:lnTo>
                  <a:pt x="830" y="4698"/>
                </a:lnTo>
                <a:lnTo>
                  <a:pt x="820" y="4645"/>
                </a:lnTo>
                <a:lnTo>
                  <a:pt x="809" y="4591"/>
                </a:lnTo>
                <a:lnTo>
                  <a:pt x="797" y="4533"/>
                </a:lnTo>
                <a:lnTo>
                  <a:pt x="787" y="4476"/>
                </a:lnTo>
                <a:lnTo>
                  <a:pt x="775" y="4418"/>
                </a:lnTo>
                <a:lnTo>
                  <a:pt x="765" y="4361"/>
                </a:lnTo>
                <a:lnTo>
                  <a:pt x="753" y="4306"/>
                </a:lnTo>
                <a:lnTo>
                  <a:pt x="743" y="4255"/>
                </a:lnTo>
                <a:lnTo>
                  <a:pt x="734" y="4207"/>
                </a:lnTo>
                <a:lnTo>
                  <a:pt x="727" y="4165"/>
                </a:lnTo>
                <a:lnTo>
                  <a:pt x="719" y="4128"/>
                </a:lnTo>
                <a:lnTo>
                  <a:pt x="713" y="4097"/>
                </a:lnTo>
                <a:lnTo>
                  <a:pt x="706" y="4060"/>
                </a:lnTo>
                <a:lnTo>
                  <a:pt x="693" y="4045"/>
                </a:lnTo>
                <a:lnTo>
                  <a:pt x="675" y="4028"/>
                </a:lnTo>
                <a:lnTo>
                  <a:pt x="657" y="4008"/>
                </a:lnTo>
                <a:lnTo>
                  <a:pt x="638" y="3989"/>
                </a:lnTo>
                <a:lnTo>
                  <a:pt x="621" y="3970"/>
                </a:lnTo>
                <a:lnTo>
                  <a:pt x="604" y="3954"/>
                </a:lnTo>
                <a:lnTo>
                  <a:pt x="590" y="3941"/>
                </a:lnTo>
                <a:lnTo>
                  <a:pt x="581" y="3930"/>
                </a:lnTo>
                <a:lnTo>
                  <a:pt x="541" y="3890"/>
                </a:lnTo>
                <a:lnTo>
                  <a:pt x="529" y="3882"/>
                </a:lnTo>
                <a:lnTo>
                  <a:pt x="485" y="3864"/>
                </a:lnTo>
                <a:lnTo>
                  <a:pt x="448" y="3851"/>
                </a:lnTo>
                <a:lnTo>
                  <a:pt x="411" y="3836"/>
                </a:lnTo>
                <a:lnTo>
                  <a:pt x="339" y="3809"/>
                </a:lnTo>
                <a:lnTo>
                  <a:pt x="268" y="3783"/>
                </a:lnTo>
                <a:lnTo>
                  <a:pt x="254" y="3777"/>
                </a:lnTo>
                <a:lnTo>
                  <a:pt x="221" y="3765"/>
                </a:lnTo>
                <a:lnTo>
                  <a:pt x="205" y="3764"/>
                </a:lnTo>
                <a:lnTo>
                  <a:pt x="193" y="3765"/>
                </a:lnTo>
                <a:lnTo>
                  <a:pt x="167" y="3777"/>
                </a:lnTo>
                <a:lnTo>
                  <a:pt x="155" y="3781"/>
                </a:lnTo>
                <a:lnTo>
                  <a:pt x="134" y="3784"/>
                </a:lnTo>
                <a:lnTo>
                  <a:pt x="115" y="3783"/>
                </a:lnTo>
                <a:lnTo>
                  <a:pt x="96" y="3777"/>
                </a:lnTo>
                <a:lnTo>
                  <a:pt x="80" y="3768"/>
                </a:lnTo>
                <a:lnTo>
                  <a:pt x="66" y="3753"/>
                </a:lnTo>
                <a:lnTo>
                  <a:pt x="57" y="3736"/>
                </a:lnTo>
                <a:lnTo>
                  <a:pt x="56" y="3721"/>
                </a:lnTo>
                <a:lnTo>
                  <a:pt x="55" y="3705"/>
                </a:lnTo>
                <a:lnTo>
                  <a:pt x="55" y="3699"/>
                </a:lnTo>
                <a:lnTo>
                  <a:pt x="56" y="3690"/>
                </a:lnTo>
                <a:lnTo>
                  <a:pt x="60" y="3683"/>
                </a:lnTo>
                <a:lnTo>
                  <a:pt x="63" y="3678"/>
                </a:lnTo>
                <a:lnTo>
                  <a:pt x="68" y="3675"/>
                </a:lnTo>
                <a:lnTo>
                  <a:pt x="72" y="3671"/>
                </a:lnTo>
                <a:lnTo>
                  <a:pt x="77" y="3668"/>
                </a:lnTo>
                <a:lnTo>
                  <a:pt x="81" y="3663"/>
                </a:lnTo>
                <a:lnTo>
                  <a:pt x="97" y="3652"/>
                </a:lnTo>
                <a:lnTo>
                  <a:pt x="115" y="3646"/>
                </a:lnTo>
                <a:lnTo>
                  <a:pt x="134" y="3646"/>
                </a:lnTo>
                <a:lnTo>
                  <a:pt x="152" y="3650"/>
                </a:lnTo>
                <a:lnTo>
                  <a:pt x="168" y="3660"/>
                </a:lnTo>
                <a:lnTo>
                  <a:pt x="181" y="3675"/>
                </a:lnTo>
                <a:lnTo>
                  <a:pt x="189" y="3688"/>
                </a:lnTo>
                <a:lnTo>
                  <a:pt x="195" y="3702"/>
                </a:lnTo>
                <a:lnTo>
                  <a:pt x="202" y="3715"/>
                </a:lnTo>
                <a:lnTo>
                  <a:pt x="211" y="3725"/>
                </a:lnTo>
                <a:lnTo>
                  <a:pt x="237" y="3742"/>
                </a:lnTo>
                <a:lnTo>
                  <a:pt x="264" y="3755"/>
                </a:lnTo>
                <a:lnTo>
                  <a:pt x="326" y="3783"/>
                </a:lnTo>
                <a:lnTo>
                  <a:pt x="389" y="3809"/>
                </a:lnTo>
                <a:lnTo>
                  <a:pt x="460" y="3834"/>
                </a:lnTo>
                <a:lnTo>
                  <a:pt x="483" y="3843"/>
                </a:lnTo>
                <a:lnTo>
                  <a:pt x="507" y="3846"/>
                </a:lnTo>
                <a:lnTo>
                  <a:pt x="513" y="3842"/>
                </a:lnTo>
                <a:lnTo>
                  <a:pt x="517" y="3833"/>
                </a:lnTo>
                <a:lnTo>
                  <a:pt x="520" y="3820"/>
                </a:lnTo>
                <a:lnTo>
                  <a:pt x="522" y="3802"/>
                </a:lnTo>
                <a:lnTo>
                  <a:pt x="522" y="3784"/>
                </a:lnTo>
                <a:lnTo>
                  <a:pt x="523" y="3765"/>
                </a:lnTo>
                <a:lnTo>
                  <a:pt x="525" y="3712"/>
                </a:lnTo>
                <a:lnTo>
                  <a:pt x="525" y="3657"/>
                </a:lnTo>
                <a:lnTo>
                  <a:pt x="523" y="3604"/>
                </a:lnTo>
                <a:lnTo>
                  <a:pt x="523" y="3573"/>
                </a:lnTo>
                <a:lnTo>
                  <a:pt x="520" y="3541"/>
                </a:lnTo>
                <a:lnTo>
                  <a:pt x="519" y="3537"/>
                </a:lnTo>
                <a:lnTo>
                  <a:pt x="507" y="3525"/>
                </a:lnTo>
                <a:lnTo>
                  <a:pt x="504" y="3520"/>
                </a:lnTo>
                <a:lnTo>
                  <a:pt x="503" y="3516"/>
                </a:lnTo>
                <a:lnTo>
                  <a:pt x="503" y="3509"/>
                </a:lnTo>
                <a:lnTo>
                  <a:pt x="501" y="3504"/>
                </a:lnTo>
                <a:lnTo>
                  <a:pt x="483" y="3486"/>
                </a:lnTo>
                <a:lnTo>
                  <a:pt x="473" y="3478"/>
                </a:lnTo>
                <a:lnTo>
                  <a:pt x="466" y="3467"/>
                </a:lnTo>
                <a:lnTo>
                  <a:pt x="461" y="3453"/>
                </a:lnTo>
                <a:lnTo>
                  <a:pt x="458" y="3436"/>
                </a:lnTo>
                <a:lnTo>
                  <a:pt x="458" y="3420"/>
                </a:lnTo>
                <a:lnTo>
                  <a:pt x="461" y="3404"/>
                </a:lnTo>
                <a:lnTo>
                  <a:pt x="467" y="3388"/>
                </a:lnTo>
                <a:lnTo>
                  <a:pt x="475" y="3371"/>
                </a:lnTo>
                <a:lnTo>
                  <a:pt x="485" y="3358"/>
                </a:lnTo>
                <a:lnTo>
                  <a:pt x="491" y="3354"/>
                </a:lnTo>
                <a:lnTo>
                  <a:pt x="498" y="3348"/>
                </a:lnTo>
                <a:lnTo>
                  <a:pt x="519" y="3333"/>
                </a:lnTo>
                <a:lnTo>
                  <a:pt x="540" y="3323"/>
                </a:lnTo>
                <a:lnTo>
                  <a:pt x="547" y="3321"/>
                </a:lnTo>
                <a:lnTo>
                  <a:pt x="550" y="3323"/>
                </a:lnTo>
                <a:lnTo>
                  <a:pt x="556" y="3332"/>
                </a:lnTo>
                <a:lnTo>
                  <a:pt x="565" y="3339"/>
                </a:lnTo>
                <a:lnTo>
                  <a:pt x="576" y="3343"/>
                </a:lnTo>
                <a:lnTo>
                  <a:pt x="585" y="3349"/>
                </a:lnTo>
                <a:lnTo>
                  <a:pt x="603" y="3366"/>
                </a:lnTo>
                <a:lnTo>
                  <a:pt x="616" y="3383"/>
                </a:lnTo>
                <a:lnTo>
                  <a:pt x="624" y="3402"/>
                </a:lnTo>
                <a:lnTo>
                  <a:pt x="626" y="3425"/>
                </a:lnTo>
                <a:lnTo>
                  <a:pt x="622" y="3448"/>
                </a:lnTo>
                <a:lnTo>
                  <a:pt x="615" y="3467"/>
                </a:lnTo>
                <a:lnTo>
                  <a:pt x="604" y="3485"/>
                </a:lnTo>
                <a:lnTo>
                  <a:pt x="588" y="3498"/>
                </a:lnTo>
                <a:lnTo>
                  <a:pt x="575" y="3506"/>
                </a:lnTo>
                <a:lnTo>
                  <a:pt x="565" y="3513"/>
                </a:lnTo>
                <a:lnTo>
                  <a:pt x="556" y="3525"/>
                </a:lnTo>
                <a:lnTo>
                  <a:pt x="548" y="3541"/>
                </a:lnTo>
                <a:lnTo>
                  <a:pt x="545" y="3560"/>
                </a:lnTo>
                <a:lnTo>
                  <a:pt x="545" y="3599"/>
                </a:lnTo>
                <a:lnTo>
                  <a:pt x="544" y="3634"/>
                </a:lnTo>
                <a:lnTo>
                  <a:pt x="544" y="3671"/>
                </a:lnTo>
                <a:lnTo>
                  <a:pt x="541" y="3739"/>
                </a:lnTo>
                <a:lnTo>
                  <a:pt x="541" y="3806"/>
                </a:lnTo>
                <a:lnTo>
                  <a:pt x="544" y="3834"/>
                </a:lnTo>
                <a:lnTo>
                  <a:pt x="550" y="3859"/>
                </a:lnTo>
                <a:lnTo>
                  <a:pt x="563" y="3882"/>
                </a:lnTo>
                <a:lnTo>
                  <a:pt x="582" y="3902"/>
                </a:lnTo>
                <a:lnTo>
                  <a:pt x="637" y="3957"/>
                </a:lnTo>
                <a:lnTo>
                  <a:pt x="654" y="3973"/>
                </a:lnTo>
                <a:lnTo>
                  <a:pt x="672" y="3991"/>
                </a:lnTo>
                <a:lnTo>
                  <a:pt x="690" y="4007"/>
                </a:lnTo>
                <a:lnTo>
                  <a:pt x="705" y="4020"/>
                </a:lnTo>
                <a:lnTo>
                  <a:pt x="703" y="3983"/>
                </a:lnTo>
                <a:lnTo>
                  <a:pt x="703" y="3890"/>
                </a:lnTo>
                <a:lnTo>
                  <a:pt x="705" y="3843"/>
                </a:lnTo>
                <a:lnTo>
                  <a:pt x="706" y="3799"/>
                </a:lnTo>
                <a:lnTo>
                  <a:pt x="706" y="3647"/>
                </a:lnTo>
                <a:lnTo>
                  <a:pt x="712" y="3397"/>
                </a:lnTo>
                <a:lnTo>
                  <a:pt x="716" y="3209"/>
                </a:lnTo>
                <a:lnTo>
                  <a:pt x="694" y="3186"/>
                </a:lnTo>
                <a:lnTo>
                  <a:pt x="675" y="3165"/>
                </a:lnTo>
                <a:lnTo>
                  <a:pt x="660" y="3144"/>
                </a:lnTo>
                <a:lnTo>
                  <a:pt x="644" y="3125"/>
                </a:lnTo>
                <a:lnTo>
                  <a:pt x="629" y="3106"/>
                </a:lnTo>
                <a:lnTo>
                  <a:pt x="610" y="3084"/>
                </a:lnTo>
                <a:lnTo>
                  <a:pt x="588" y="3060"/>
                </a:lnTo>
                <a:lnTo>
                  <a:pt x="562" y="3038"/>
                </a:lnTo>
                <a:lnTo>
                  <a:pt x="534" y="3021"/>
                </a:lnTo>
                <a:lnTo>
                  <a:pt x="506" y="3009"/>
                </a:lnTo>
                <a:lnTo>
                  <a:pt x="476" y="2998"/>
                </a:lnTo>
                <a:lnTo>
                  <a:pt x="476" y="2995"/>
                </a:lnTo>
                <a:lnTo>
                  <a:pt x="483" y="2990"/>
                </a:lnTo>
                <a:lnTo>
                  <a:pt x="495" y="2984"/>
                </a:lnTo>
                <a:lnTo>
                  <a:pt x="514" y="2975"/>
                </a:lnTo>
                <a:lnTo>
                  <a:pt x="537" y="2966"/>
                </a:lnTo>
                <a:lnTo>
                  <a:pt x="563" y="2957"/>
                </a:lnTo>
                <a:lnTo>
                  <a:pt x="593" y="2950"/>
                </a:lnTo>
                <a:lnTo>
                  <a:pt x="625" y="2944"/>
                </a:lnTo>
                <a:lnTo>
                  <a:pt x="660" y="2941"/>
                </a:lnTo>
                <a:lnTo>
                  <a:pt x="696" y="2939"/>
                </a:lnTo>
                <a:lnTo>
                  <a:pt x="733" y="2944"/>
                </a:lnTo>
                <a:lnTo>
                  <a:pt x="734" y="2931"/>
                </a:lnTo>
                <a:lnTo>
                  <a:pt x="736" y="2914"/>
                </a:lnTo>
                <a:lnTo>
                  <a:pt x="736" y="2858"/>
                </a:lnTo>
                <a:lnTo>
                  <a:pt x="744" y="2721"/>
                </a:lnTo>
                <a:lnTo>
                  <a:pt x="750" y="2600"/>
                </a:lnTo>
                <a:lnTo>
                  <a:pt x="755" y="2540"/>
                </a:lnTo>
                <a:lnTo>
                  <a:pt x="761" y="2479"/>
                </a:lnTo>
                <a:lnTo>
                  <a:pt x="753" y="2472"/>
                </a:lnTo>
                <a:lnTo>
                  <a:pt x="741" y="2462"/>
                </a:lnTo>
                <a:lnTo>
                  <a:pt x="725" y="2447"/>
                </a:lnTo>
                <a:lnTo>
                  <a:pt x="706" y="2431"/>
                </a:lnTo>
                <a:lnTo>
                  <a:pt x="685" y="2416"/>
                </a:lnTo>
                <a:lnTo>
                  <a:pt x="665" y="2398"/>
                </a:lnTo>
                <a:lnTo>
                  <a:pt x="643" y="2382"/>
                </a:lnTo>
                <a:lnTo>
                  <a:pt x="624" y="2366"/>
                </a:lnTo>
                <a:lnTo>
                  <a:pt x="606" y="2353"/>
                </a:lnTo>
                <a:lnTo>
                  <a:pt x="593" y="2341"/>
                </a:lnTo>
                <a:lnTo>
                  <a:pt x="582" y="2333"/>
                </a:lnTo>
                <a:lnTo>
                  <a:pt x="578" y="2331"/>
                </a:lnTo>
                <a:lnTo>
                  <a:pt x="554" y="2316"/>
                </a:lnTo>
                <a:lnTo>
                  <a:pt x="531" y="2307"/>
                </a:lnTo>
                <a:lnTo>
                  <a:pt x="504" y="2304"/>
                </a:lnTo>
                <a:lnTo>
                  <a:pt x="476" y="2305"/>
                </a:lnTo>
                <a:lnTo>
                  <a:pt x="408" y="2317"/>
                </a:lnTo>
                <a:lnTo>
                  <a:pt x="342" y="2332"/>
                </a:lnTo>
                <a:lnTo>
                  <a:pt x="307" y="2339"/>
                </a:lnTo>
                <a:lnTo>
                  <a:pt x="273" y="2347"/>
                </a:lnTo>
                <a:lnTo>
                  <a:pt x="255" y="2351"/>
                </a:lnTo>
                <a:lnTo>
                  <a:pt x="234" y="2354"/>
                </a:lnTo>
                <a:lnTo>
                  <a:pt x="217" y="2360"/>
                </a:lnTo>
                <a:lnTo>
                  <a:pt x="200" y="2369"/>
                </a:lnTo>
                <a:lnTo>
                  <a:pt x="193" y="2378"/>
                </a:lnTo>
                <a:lnTo>
                  <a:pt x="189" y="2387"/>
                </a:lnTo>
                <a:lnTo>
                  <a:pt x="186" y="2395"/>
                </a:lnTo>
                <a:lnTo>
                  <a:pt x="181" y="2406"/>
                </a:lnTo>
                <a:lnTo>
                  <a:pt x="171" y="2423"/>
                </a:lnTo>
                <a:lnTo>
                  <a:pt x="156" y="2437"/>
                </a:lnTo>
                <a:lnTo>
                  <a:pt x="139" y="2448"/>
                </a:lnTo>
                <a:lnTo>
                  <a:pt x="116" y="2457"/>
                </a:lnTo>
                <a:lnTo>
                  <a:pt x="94" y="2459"/>
                </a:lnTo>
                <a:lnTo>
                  <a:pt x="72" y="2454"/>
                </a:lnTo>
                <a:lnTo>
                  <a:pt x="53" y="2444"/>
                </a:lnTo>
                <a:lnTo>
                  <a:pt x="34" y="2429"/>
                </a:lnTo>
                <a:lnTo>
                  <a:pt x="28" y="2420"/>
                </a:lnTo>
                <a:lnTo>
                  <a:pt x="21" y="2412"/>
                </a:lnTo>
                <a:lnTo>
                  <a:pt x="13" y="2404"/>
                </a:lnTo>
                <a:lnTo>
                  <a:pt x="3" y="2400"/>
                </a:lnTo>
                <a:lnTo>
                  <a:pt x="0" y="2397"/>
                </a:lnTo>
                <a:lnTo>
                  <a:pt x="0" y="2390"/>
                </a:lnTo>
                <a:lnTo>
                  <a:pt x="3" y="2379"/>
                </a:lnTo>
                <a:lnTo>
                  <a:pt x="12" y="2356"/>
                </a:lnTo>
                <a:lnTo>
                  <a:pt x="25" y="2329"/>
                </a:lnTo>
                <a:lnTo>
                  <a:pt x="35" y="2317"/>
                </a:lnTo>
                <a:lnTo>
                  <a:pt x="50" y="2307"/>
                </a:lnTo>
                <a:lnTo>
                  <a:pt x="66" y="2298"/>
                </a:lnTo>
                <a:lnTo>
                  <a:pt x="85" y="2292"/>
                </a:lnTo>
                <a:lnTo>
                  <a:pt x="108" y="2289"/>
                </a:lnTo>
                <a:lnTo>
                  <a:pt x="130" y="2291"/>
                </a:lnTo>
                <a:lnTo>
                  <a:pt x="142" y="2297"/>
                </a:lnTo>
                <a:lnTo>
                  <a:pt x="152" y="2304"/>
                </a:lnTo>
                <a:lnTo>
                  <a:pt x="162" y="2313"/>
                </a:lnTo>
                <a:lnTo>
                  <a:pt x="172" y="2319"/>
                </a:lnTo>
                <a:lnTo>
                  <a:pt x="177" y="2320"/>
                </a:lnTo>
                <a:lnTo>
                  <a:pt x="189" y="2320"/>
                </a:lnTo>
                <a:lnTo>
                  <a:pt x="193" y="2322"/>
                </a:lnTo>
                <a:lnTo>
                  <a:pt x="196" y="2323"/>
                </a:lnTo>
                <a:lnTo>
                  <a:pt x="199" y="2326"/>
                </a:lnTo>
                <a:lnTo>
                  <a:pt x="202" y="2328"/>
                </a:lnTo>
                <a:lnTo>
                  <a:pt x="203" y="2331"/>
                </a:lnTo>
                <a:lnTo>
                  <a:pt x="206" y="2332"/>
                </a:lnTo>
                <a:lnTo>
                  <a:pt x="211" y="2332"/>
                </a:lnTo>
                <a:lnTo>
                  <a:pt x="242" y="2329"/>
                </a:lnTo>
                <a:lnTo>
                  <a:pt x="274" y="2325"/>
                </a:lnTo>
                <a:lnTo>
                  <a:pt x="327" y="2316"/>
                </a:lnTo>
                <a:lnTo>
                  <a:pt x="382" y="2307"/>
                </a:lnTo>
                <a:lnTo>
                  <a:pt x="432" y="2295"/>
                </a:lnTo>
                <a:lnTo>
                  <a:pt x="451" y="2291"/>
                </a:lnTo>
                <a:lnTo>
                  <a:pt x="469" y="2288"/>
                </a:lnTo>
                <a:lnTo>
                  <a:pt x="485" y="2283"/>
                </a:lnTo>
                <a:lnTo>
                  <a:pt x="498" y="2279"/>
                </a:lnTo>
                <a:lnTo>
                  <a:pt x="507" y="2273"/>
                </a:lnTo>
                <a:lnTo>
                  <a:pt x="509" y="2266"/>
                </a:lnTo>
                <a:lnTo>
                  <a:pt x="504" y="2251"/>
                </a:lnTo>
                <a:lnTo>
                  <a:pt x="489" y="2221"/>
                </a:lnTo>
                <a:lnTo>
                  <a:pt x="472" y="2189"/>
                </a:lnTo>
                <a:lnTo>
                  <a:pt x="453" y="2157"/>
                </a:lnTo>
                <a:lnTo>
                  <a:pt x="417" y="2102"/>
                </a:lnTo>
                <a:lnTo>
                  <a:pt x="380" y="2047"/>
                </a:lnTo>
                <a:lnTo>
                  <a:pt x="317" y="2030"/>
                </a:lnTo>
                <a:lnTo>
                  <a:pt x="254" y="2014"/>
                </a:lnTo>
                <a:lnTo>
                  <a:pt x="236" y="2009"/>
                </a:lnTo>
                <a:lnTo>
                  <a:pt x="215" y="2003"/>
                </a:lnTo>
                <a:lnTo>
                  <a:pt x="193" y="1999"/>
                </a:lnTo>
                <a:lnTo>
                  <a:pt x="171" y="1996"/>
                </a:lnTo>
                <a:lnTo>
                  <a:pt x="150" y="1999"/>
                </a:lnTo>
                <a:lnTo>
                  <a:pt x="131" y="2006"/>
                </a:lnTo>
                <a:lnTo>
                  <a:pt x="109" y="2016"/>
                </a:lnTo>
                <a:lnTo>
                  <a:pt x="85" y="2021"/>
                </a:lnTo>
                <a:lnTo>
                  <a:pt x="62" y="2019"/>
                </a:lnTo>
                <a:lnTo>
                  <a:pt x="40" y="2014"/>
                </a:lnTo>
                <a:lnTo>
                  <a:pt x="22" y="2002"/>
                </a:lnTo>
                <a:lnTo>
                  <a:pt x="12" y="1987"/>
                </a:lnTo>
                <a:lnTo>
                  <a:pt x="7" y="1966"/>
                </a:lnTo>
                <a:lnTo>
                  <a:pt x="6" y="1946"/>
                </a:lnTo>
                <a:lnTo>
                  <a:pt x="12" y="1924"/>
                </a:lnTo>
                <a:lnTo>
                  <a:pt x="21" y="1904"/>
                </a:lnTo>
                <a:lnTo>
                  <a:pt x="35" y="1888"/>
                </a:lnTo>
                <a:lnTo>
                  <a:pt x="56" y="1878"/>
                </a:lnTo>
                <a:lnTo>
                  <a:pt x="80" y="1873"/>
                </a:lnTo>
                <a:lnTo>
                  <a:pt x="105" y="1876"/>
                </a:lnTo>
                <a:lnTo>
                  <a:pt x="127" y="1884"/>
                </a:lnTo>
                <a:lnTo>
                  <a:pt x="144" y="1896"/>
                </a:lnTo>
                <a:lnTo>
                  <a:pt x="155" y="1907"/>
                </a:lnTo>
                <a:lnTo>
                  <a:pt x="172" y="1947"/>
                </a:lnTo>
                <a:lnTo>
                  <a:pt x="183" y="1960"/>
                </a:lnTo>
                <a:lnTo>
                  <a:pt x="196" y="1969"/>
                </a:lnTo>
                <a:lnTo>
                  <a:pt x="211" y="1975"/>
                </a:lnTo>
                <a:lnTo>
                  <a:pt x="227" y="1981"/>
                </a:lnTo>
                <a:lnTo>
                  <a:pt x="295" y="2003"/>
                </a:lnTo>
                <a:lnTo>
                  <a:pt x="363" y="2024"/>
                </a:lnTo>
                <a:lnTo>
                  <a:pt x="351" y="2009"/>
                </a:lnTo>
                <a:lnTo>
                  <a:pt x="338" y="1996"/>
                </a:lnTo>
                <a:lnTo>
                  <a:pt x="326" y="1988"/>
                </a:lnTo>
                <a:lnTo>
                  <a:pt x="313" y="1983"/>
                </a:lnTo>
                <a:lnTo>
                  <a:pt x="298" y="1980"/>
                </a:lnTo>
                <a:lnTo>
                  <a:pt x="284" y="1974"/>
                </a:lnTo>
                <a:lnTo>
                  <a:pt x="267" y="1963"/>
                </a:lnTo>
                <a:lnTo>
                  <a:pt x="254" y="1950"/>
                </a:lnTo>
                <a:lnTo>
                  <a:pt x="246" y="1934"/>
                </a:lnTo>
                <a:lnTo>
                  <a:pt x="243" y="1916"/>
                </a:lnTo>
                <a:lnTo>
                  <a:pt x="245" y="1897"/>
                </a:lnTo>
                <a:lnTo>
                  <a:pt x="254" y="1878"/>
                </a:lnTo>
                <a:lnTo>
                  <a:pt x="258" y="1872"/>
                </a:lnTo>
                <a:lnTo>
                  <a:pt x="267" y="1857"/>
                </a:lnTo>
                <a:lnTo>
                  <a:pt x="270" y="1854"/>
                </a:lnTo>
                <a:lnTo>
                  <a:pt x="277" y="1850"/>
                </a:lnTo>
                <a:lnTo>
                  <a:pt x="284" y="1847"/>
                </a:lnTo>
                <a:lnTo>
                  <a:pt x="290" y="1845"/>
                </a:lnTo>
                <a:lnTo>
                  <a:pt x="305" y="1844"/>
                </a:lnTo>
                <a:lnTo>
                  <a:pt x="321" y="1843"/>
                </a:lnTo>
                <a:lnTo>
                  <a:pt x="342" y="1848"/>
                </a:lnTo>
                <a:lnTo>
                  <a:pt x="357" y="1859"/>
                </a:lnTo>
                <a:lnTo>
                  <a:pt x="370" y="1872"/>
                </a:lnTo>
                <a:lnTo>
                  <a:pt x="377" y="1890"/>
                </a:lnTo>
                <a:lnTo>
                  <a:pt x="382" y="1909"/>
                </a:lnTo>
                <a:lnTo>
                  <a:pt x="383" y="1929"/>
                </a:lnTo>
                <a:lnTo>
                  <a:pt x="380" y="1947"/>
                </a:lnTo>
                <a:lnTo>
                  <a:pt x="376" y="1966"/>
                </a:lnTo>
                <a:lnTo>
                  <a:pt x="374" y="1984"/>
                </a:lnTo>
                <a:lnTo>
                  <a:pt x="382" y="2002"/>
                </a:lnTo>
                <a:lnTo>
                  <a:pt x="391" y="2018"/>
                </a:lnTo>
                <a:lnTo>
                  <a:pt x="401" y="2036"/>
                </a:lnTo>
                <a:lnTo>
                  <a:pt x="461" y="2050"/>
                </a:lnTo>
                <a:lnTo>
                  <a:pt x="519" y="2068"/>
                </a:lnTo>
                <a:lnTo>
                  <a:pt x="523" y="2070"/>
                </a:lnTo>
                <a:lnTo>
                  <a:pt x="532" y="2071"/>
                </a:lnTo>
                <a:lnTo>
                  <a:pt x="542" y="2073"/>
                </a:lnTo>
                <a:lnTo>
                  <a:pt x="551" y="2073"/>
                </a:lnTo>
                <a:lnTo>
                  <a:pt x="559" y="2071"/>
                </a:lnTo>
                <a:lnTo>
                  <a:pt x="559" y="2068"/>
                </a:lnTo>
                <a:lnTo>
                  <a:pt x="520" y="2012"/>
                </a:lnTo>
                <a:lnTo>
                  <a:pt x="481" y="1950"/>
                </a:lnTo>
                <a:lnTo>
                  <a:pt x="436" y="1888"/>
                </a:lnTo>
                <a:lnTo>
                  <a:pt x="430" y="1878"/>
                </a:lnTo>
                <a:lnTo>
                  <a:pt x="422" y="1865"/>
                </a:lnTo>
                <a:lnTo>
                  <a:pt x="411" y="1848"/>
                </a:lnTo>
                <a:lnTo>
                  <a:pt x="401" y="1834"/>
                </a:lnTo>
                <a:lnTo>
                  <a:pt x="389" y="1819"/>
                </a:lnTo>
                <a:lnTo>
                  <a:pt x="380" y="1809"/>
                </a:lnTo>
                <a:lnTo>
                  <a:pt x="373" y="1803"/>
                </a:lnTo>
                <a:lnTo>
                  <a:pt x="355" y="1800"/>
                </a:lnTo>
                <a:lnTo>
                  <a:pt x="338" y="1798"/>
                </a:lnTo>
                <a:lnTo>
                  <a:pt x="320" y="1800"/>
                </a:lnTo>
                <a:lnTo>
                  <a:pt x="302" y="1797"/>
                </a:lnTo>
                <a:lnTo>
                  <a:pt x="284" y="1791"/>
                </a:lnTo>
                <a:lnTo>
                  <a:pt x="268" y="1779"/>
                </a:lnTo>
                <a:lnTo>
                  <a:pt x="255" y="1764"/>
                </a:lnTo>
                <a:lnTo>
                  <a:pt x="248" y="1747"/>
                </a:lnTo>
                <a:lnTo>
                  <a:pt x="243" y="1729"/>
                </a:lnTo>
                <a:lnTo>
                  <a:pt x="243" y="1708"/>
                </a:lnTo>
                <a:lnTo>
                  <a:pt x="249" y="1688"/>
                </a:lnTo>
                <a:lnTo>
                  <a:pt x="259" y="1671"/>
                </a:lnTo>
                <a:lnTo>
                  <a:pt x="276" y="1657"/>
                </a:lnTo>
                <a:lnTo>
                  <a:pt x="293" y="1645"/>
                </a:lnTo>
                <a:lnTo>
                  <a:pt x="313" y="1636"/>
                </a:lnTo>
                <a:lnTo>
                  <a:pt x="333" y="1632"/>
                </a:lnTo>
                <a:lnTo>
                  <a:pt x="352" y="1629"/>
                </a:lnTo>
                <a:lnTo>
                  <a:pt x="370" y="1630"/>
                </a:lnTo>
                <a:lnTo>
                  <a:pt x="383" y="1635"/>
                </a:lnTo>
                <a:lnTo>
                  <a:pt x="404" y="1649"/>
                </a:lnTo>
                <a:lnTo>
                  <a:pt x="419" y="1669"/>
                </a:lnTo>
                <a:lnTo>
                  <a:pt x="426" y="1692"/>
                </a:lnTo>
                <a:lnTo>
                  <a:pt x="427" y="1716"/>
                </a:lnTo>
                <a:lnTo>
                  <a:pt x="425" y="1728"/>
                </a:lnTo>
                <a:lnTo>
                  <a:pt x="419" y="1741"/>
                </a:lnTo>
                <a:lnTo>
                  <a:pt x="411" y="1756"/>
                </a:lnTo>
                <a:lnTo>
                  <a:pt x="407" y="1769"/>
                </a:lnTo>
                <a:lnTo>
                  <a:pt x="404" y="1782"/>
                </a:lnTo>
                <a:lnTo>
                  <a:pt x="405" y="1794"/>
                </a:lnTo>
                <a:lnTo>
                  <a:pt x="408" y="1800"/>
                </a:lnTo>
                <a:lnTo>
                  <a:pt x="414" y="1810"/>
                </a:lnTo>
                <a:lnTo>
                  <a:pt x="422" y="1822"/>
                </a:lnTo>
                <a:lnTo>
                  <a:pt x="430" y="1837"/>
                </a:lnTo>
                <a:lnTo>
                  <a:pt x="439" y="1850"/>
                </a:lnTo>
                <a:lnTo>
                  <a:pt x="448" y="1860"/>
                </a:lnTo>
                <a:lnTo>
                  <a:pt x="454" y="1869"/>
                </a:lnTo>
                <a:lnTo>
                  <a:pt x="458" y="1871"/>
                </a:lnTo>
                <a:lnTo>
                  <a:pt x="463" y="1866"/>
                </a:lnTo>
                <a:lnTo>
                  <a:pt x="467" y="1857"/>
                </a:lnTo>
                <a:lnTo>
                  <a:pt x="473" y="1848"/>
                </a:lnTo>
                <a:lnTo>
                  <a:pt x="478" y="1843"/>
                </a:lnTo>
                <a:lnTo>
                  <a:pt x="485" y="1837"/>
                </a:lnTo>
                <a:lnTo>
                  <a:pt x="494" y="1829"/>
                </a:lnTo>
                <a:lnTo>
                  <a:pt x="506" y="1820"/>
                </a:lnTo>
                <a:lnTo>
                  <a:pt x="514" y="1814"/>
                </a:lnTo>
                <a:lnTo>
                  <a:pt x="522" y="1812"/>
                </a:lnTo>
                <a:lnTo>
                  <a:pt x="540" y="1810"/>
                </a:lnTo>
                <a:lnTo>
                  <a:pt x="557" y="1807"/>
                </a:lnTo>
                <a:lnTo>
                  <a:pt x="575" y="1806"/>
                </a:lnTo>
                <a:lnTo>
                  <a:pt x="593" y="1807"/>
                </a:lnTo>
                <a:lnTo>
                  <a:pt x="597" y="1809"/>
                </a:lnTo>
                <a:lnTo>
                  <a:pt x="612" y="1814"/>
                </a:lnTo>
                <a:lnTo>
                  <a:pt x="616" y="1814"/>
                </a:lnTo>
                <a:lnTo>
                  <a:pt x="621" y="1807"/>
                </a:lnTo>
                <a:lnTo>
                  <a:pt x="622" y="1794"/>
                </a:lnTo>
                <a:lnTo>
                  <a:pt x="624" y="1779"/>
                </a:lnTo>
                <a:lnTo>
                  <a:pt x="624" y="1756"/>
                </a:lnTo>
                <a:lnTo>
                  <a:pt x="625" y="1735"/>
                </a:lnTo>
                <a:lnTo>
                  <a:pt x="625" y="1714"/>
                </a:lnTo>
                <a:lnTo>
                  <a:pt x="622" y="1694"/>
                </a:lnTo>
                <a:lnTo>
                  <a:pt x="616" y="1680"/>
                </a:lnTo>
                <a:lnTo>
                  <a:pt x="607" y="1671"/>
                </a:lnTo>
                <a:lnTo>
                  <a:pt x="587" y="1654"/>
                </a:lnTo>
                <a:lnTo>
                  <a:pt x="573" y="1638"/>
                </a:lnTo>
                <a:lnTo>
                  <a:pt x="565" y="1618"/>
                </a:lnTo>
                <a:lnTo>
                  <a:pt x="563" y="1596"/>
                </a:lnTo>
                <a:lnTo>
                  <a:pt x="566" y="1580"/>
                </a:lnTo>
                <a:lnTo>
                  <a:pt x="575" y="1562"/>
                </a:lnTo>
                <a:lnTo>
                  <a:pt x="588" y="1546"/>
                </a:lnTo>
                <a:lnTo>
                  <a:pt x="604" y="1530"/>
                </a:lnTo>
                <a:lnTo>
                  <a:pt x="624" y="1518"/>
                </a:lnTo>
                <a:lnTo>
                  <a:pt x="644" y="1512"/>
                </a:lnTo>
                <a:lnTo>
                  <a:pt x="668" y="1512"/>
                </a:lnTo>
                <a:lnTo>
                  <a:pt x="691" y="1521"/>
                </a:lnTo>
                <a:lnTo>
                  <a:pt x="708" y="1533"/>
                </a:lnTo>
                <a:lnTo>
                  <a:pt x="721" y="1545"/>
                </a:lnTo>
                <a:lnTo>
                  <a:pt x="731" y="1559"/>
                </a:lnTo>
                <a:lnTo>
                  <a:pt x="737" y="1576"/>
                </a:lnTo>
                <a:lnTo>
                  <a:pt x="737" y="1595"/>
                </a:lnTo>
                <a:lnTo>
                  <a:pt x="731" y="1615"/>
                </a:lnTo>
                <a:lnTo>
                  <a:pt x="722" y="1632"/>
                </a:lnTo>
                <a:lnTo>
                  <a:pt x="709" y="1646"/>
                </a:lnTo>
                <a:lnTo>
                  <a:pt x="696" y="1660"/>
                </a:lnTo>
                <a:lnTo>
                  <a:pt x="681" y="1671"/>
                </a:lnTo>
                <a:lnTo>
                  <a:pt x="669" y="1686"/>
                </a:lnTo>
                <a:lnTo>
                  <a:pt x="660" y="1704"/>
                </a:lnTo>
                <a:lnTo>
                  <a:pt x="650" y="1747"/>
                </a:lnTo>
                <a:lnTo>
                  <a:pt x="644" y="1791"/>
                </a:lnTo>
                <a:lnTo>
                  <a:pt x="640" y="1834"/>
                </a:lnTo>
                <a:lnTo>
                  <a:pt x="640" y="1851"/>
                </a:lnTo>
                <a:lnTo>
                  <a:pt x="644" y="1868"/>
                </a:lnTo>
                <a:lnTo>
                  <a:pt x="647" y="1885"/>
                </a:lnTo>
                <a:lnTo>
                  <a:pt x="644" y="1900"/>
                </a:lnTo>
                <a:lnTo>
                  <a:pt x="635" y="1929"/>
                </a:lnTo>
                <a:lnTo>
                  <a:pt x="632" y="1944"/>
                </a:lnTo>
                <a:lnTo>
                  <a:pt x="635" y="1958"/>
                </a:lnTo>
                <a:lnTo>
                  <a:pt x="643" y="1971"/>
                </a:lnTo>
                <a:lnTo>
                  <a:pt x="652" y="1981"/>
                </a:lnTo>
                <a:lnTo>
                  <a:pt x="660" y="1993"/>
                </a:lnTo>
                <a:lnTo>
                  <a:pt x="680" y="2019"/>
                </a:lnTo>
                <a:lnTo>
                  <a:pt x="699" y="2047"/>
                </a:lnTo>
                <a:lnTo>
                  <a:pt x="746" y="2106"/>
                </a:lnTo>
                <a:lnTo>
                  <a:pt x="796" y="2164"/>
                </a:lnTo>
                <a:lnTo>
                  <a:pt x="800" y="2171"/>
                </a:lnTo>
                <a:lnTo>
                  <a:pt x="809" y="2180"/>
                </a:lnTo>
                <a:lnTo>
                  <a:pt x="818" y="2190"/>
                </a:lnTo>
                <a:lnTo>
                  <a:pt x="827" y="2199"/>
                </a:lnTo>
                <a:lnTo>
                  <a:pt x="836" y="2202"/>
                </a:lnTo>
                <a:lnTo>
                  <a:pt x="843" y="2198"/>
                </a:lnTo>
                <a:lnTo>
                  <a:pt x="852" y="2190"/>
                </a:lnTo>
                <a:lnTo>
                  <a:pt x="859" y="2180"/>
                </a:lnTo>
                <a:lnTo>
                  <a:pt x="867" y="2171"/>
                </a:lnTo>
                <a:lnTo>
                  <a:pt x="871" y="2165"/>
                </a:lnTo>
                <a:lnTo>
                  <a:pt x="889" y="2140"/>
                </a:lnTo>
                <a:lnTo>
                  <a:pt x="899" y="2117"/>
                </a:lnTo>
                <a:lnTo>
                  <a:pt x="904" y="2090"/>
                </a:lnTo>
                <a:lnTo>
                  <a:pt x="902" y="2061"/>
                </a:lnTo>
                <a:lnTo>
                  <a:pt x="895" y="2016"/>
                </a:lnTo>
                <a:lnTo>
                  <a:pt x="886" y="1972"/>
                </a:lnTo>
                <a:lnTo>
                  <a:pt x="876" y="1928"/>
                </a:lnTo>
                <a:lnTo>
                  <a:pt x="861" y="1857"/>
                </a:lnTo>
                <a:lnTo>
                  <a:pt x="858" y="1843"/>
                </a:lnTo>
                <a:lnTo>
                  <a:pt x="856" y="1828"/>
                </a:lnTo>
                <a:lnTo>
                  <a:pt x="853" y="1812"/>
                </a:lnTo>
                <a:lnTo>
                  <a:pt x="848" y="1798"/>
                </a:lnTo>
                <a:lnTo>
                  <a:pt x="839" y="1786"/>
                </a:lnTo>
                <a:lnTo>
                  <a:pt x="830" y="1779"/>
                </a:lnTo>
                <a:lnTo>
                  <a:pt x="821" y="1775"/>
                </a:lnTo>
                <a:lnTo>
                  <a:pt x="811" y="1772"/>
                </a:lnTo>
                <a:lnTo>
                  <a:pt x="799" y="1767"/>
                </a:lnTo>
                <a:lnTo>
                  <a:pt x="778" y="1757"/>
                </a:lnTo>
                <a:lnTo>
                  <a:pt x="764" y="1742"/>
                </a:lnTo>
                <a:lnTo>
                  <a:pt x="752" y="1725"/>
                </a:lnTo>
                <a:lnTo>
                  <a:pt x="743" y="1702"/>
                </a:lnTo>
                <a:lnTo>
                  <a:pt x="743" y="1680"/>
                </a:lnTo>
                <a:lnTo>
                  <a:pt x="747" y="1660"/>
                </a:lnTo>
                <a:lnTo>
                  <a:pt x="759" y="1639"/>
                </a:lnTo>
                <a:lnTo>
                  <a:pt x="777" y="1620"/>
                </a:lnTo>
                <a:lnTo>
                  <a:pt x="784" y="1614"/>
                </a:lnTo>
                <a:lnTo>
                  <a:pt x="796" y="1607"/>
                </a:lnTo>
                <a:lnTo>
                  <a:pt x="812" y="1599"/>
                </a:lnTo>
                <a:lnTo>
                  <a:pt x="830" y="1595"/>
                </a:lnTo>
                <a:lnTo>
                  <a:pt x="851" y="1593"/>
                </a:lnTo>
                <a:lnTo>
                  <a:pt x="870" y="1596"/>
                </a:lnTo>
                <a:lnTo>
                  <a:pt x="890" y="1607"/>
                </a:lnTo>
                <a:lnTo>
                  <a:pt x="910" y="1626"/>
                </a:lnTo>
                <a:lnTo>
                  <a:pt x="924" y="1648"/>
                </a:lnTo>
                <a:lnTo>
                  <a:pt x="930" y="1667"/>
                </a:lnTo>
                <a:lnTo>
                  <a:pt x="933" y="1689"/>
                </a:lnTo>
                <a:lnTo>
                  <a:pt x="930" y="1711"/>
                </a:lnTo>
                <a:lnTo>
                  <a:pt x="923" y="1723"/>
                </a:lnTo>
                <a:lnTo>
                  <a:pt x="914" y="1733"/>
                </a:lnTo>
                <a:lnTo>
                  <a:pt x="904" y="1744"/>
                </a:lnTo>
                <a:lnTo>
                  <a:pt x="896" y="1756"/>
                </a:lnTo>
                <a:lnTo>
                  <a:pt x="895" y="1760"/>
                </a:lnTo>
                <a:lnTo>
                  <a:pt x="895" y="1772"/>
                </a:lnTo>
                <a:lnTo>
                  <a:pt x="893" y="1776"/>
                </a:lnTo>
                <a:lnTo>
                  <a:pt x="890" y="1779"/>
                </a:lnTo>
                <a:lnTo>
                  <a:pt x="889" y="1782"/>
                </a:lnTo>
                <a:lnTo>
                  <a:pt x="883" y="1788"/>
                </a:lnTo>
                <a:lnTo>
                  <a:pt x="881" y="1791"/>
                </a:lnTo>
                <a:lnTo>
                  <a:pt x="881" y="1816"/>
                </a:lnTo>
                <a:lnTo>
                  <a:pt x="884" y="1838"/>
                </a:lnTo>
                <a:lnTo>
                  <a:pt x="887" y="1859"/>
                </a:lnTo>
                <a:lnTo>
                  <a:pt x="895" y="1912"/>
                </a:lnTo>
                <a:lnTo>
                  <a:pt x="904" y="1966"/>
                </a:lnTo>
                <a:lnTo>
                  <a:pt x="915" y="2016"/>
                </a:lnTo>
                <a:lnTo>
                  <a:pt x="918" y="2036"/>
                </a:lnTo>
                <a:lnTo>
                  <a:pt x="923" y="2053"/>
                </a:lnTo>
                <a:lnTo>
                  <a:pt x="926" y="2070"/>
                </a:lnTo>
                <a:lnTo>
                  <a:pt x="932" y="2083"/>
                </a:lnTo>
                <a:lnTo>
                  <a:pt x="938" y="2092"/>
                </a:lnTo>
                <a:lnTo>
                  <a:pt x="945" y="2093"/>
                </a:lnTo>
                <a:lnTo>
                  <a:pt x="963" y="2089"/>
                </a:lnTo>
                <a:lnTo>
                  <a:pt x="980" y="2080"/>
                </a:lnTo>
                <a:lnTo>
                  <a:pt x="996" y="2073"/>
                </a:lnTo>
                <a:lnTo>
                  <a:pt x="1033" y="2053"/>
                </a:lnTo>
                <a:lnTo>
                  <a:pt x="1070" y="2033"/>
                </a:lnTo>
                <a:lnTo>
                  <a:pt x="1125" y="2000"/>
                </a:lnTo>
                <a:lnTo>
                  <a:pt x="1176" y="1968"/>
                </a:lnTo>
                <a:lnTo>
                  <a:pt x="1191" y="1866"/>
                </a:lnTo>
                <a:lnTo>
                  <a:pt x="1232" y="1624"/>
                </a:lnTo>
                <a:lnTo>
                  <a:pt x="1277" y="1382"/>
                </a:lnTo>
                <a:lnTo>
                  <a:pt x="1281" y="1359"/>
                </a:lnTo>
                <a:lnTo>
                  <a:pt x="1287" y="1329"/>
                </a:lnTo>
                <a:lnTo>
                  <a:pt x="1293" y="1297"/>
                </a:lnTo>
                <a:lnTo>
                  <a:pt x="1299" y="1263"/>
                </a:lnTo>
                <a:lnTo>
                  <a:pt x="1303" y="1229"/>
                </a:lnTo>
                <a:lnTo>
                  <a:pt x="1306" y="1195"/>
                </a:lnTo>
                <a:lnTo>
                  <a:pt x="1306" y="1164"/>
                </a:lnTo>
                <a:lnTo>
                  <a:pt x="1305" y="1138"/>
                </a:lnTo>
                <a:lnTo>
                  <a:pt x="1299" y="1117"/>
                </a:lnTo>
                <a:lnTo>
                  <a:pt x="1290" y="1096"/>
                </a:lnTo>
                <a:lnTo>
                  <a:pt x="1279" y="1077"/>
                </a:lnTo>
                <a:lnTo>
                  <a:pt x="1268" y="1060"/>
                </a:lnTo>
                <a:lnTo>
                  <a:pt x="1254" y="1045"/>
                </a:lnTo>
                <a:lnTo>
                  <a:pt x="1237" y="1033"/>
                </a:lnTo>
                <a:lnTo>
                  <a:pt x="1216" y="1024"/>
                </a:lnTo>
                <a:lnTo>
                  <a:pt x="1185" y="1015"/>
                </a:lnTo>
                <a:lnTo>
                  <a:pt x="1154" y="1004"/>
                </a:lnTo>
                <a:lnTo>
                  <a:pt x="1145" y="1001"/>
                </a:lnTo>
                <a:lnTo>
                  <a:pt x="1129" y="998"/>
                </a:lnTo>
                <a:lnTo>
                  <a:pt x="1106" y="992"/>
                </a:lnTo>
                <a:lnTo>
                  <a:pt x="1078" y="986"/>
                </a:lnTo>
                <a:lnTo>
                  <a:pt x="1045" y="980"/>
                </a:lnTo>
                <a:lnTo>
                  <a:pt x="1008" y="973"/>
                </a:lnTo>
                <a:lnTo>
                  <a:pt x="970" y="965"/>
                </a:lnTo>
                <a:lnTo>
                  <a:pt x="930" y="958"/>
                </a:lnTo>
                <a:lnTo>
                  <a:pt x="853" y="943"/>
                </a:lnTo>
                <a:lnTo>
                  <a:pt x="817" y="936"/>
                </a:lnTo>
                <a:lnTo>
                  <a:pt x="784" y="930"/>
                </a:lnTo>
                <a:lnTo>
                  <a:pt x="756" y="924"/>
                </a:lnTo>
                <a:lnTo>
                  <a:pt x="733" y="920"/>
                </a:lnTo>
                <a:lnTo>
                  <a:pt x="716" y="917"/>
                </a:lnTo>
                <a:lnTo>
                  <a:pt x="708" y="915"/>
                </a:lnTo>
                <a:lnTo>
                  <a:pt x="678" y="908"/>
                </a:lnTo>
                <a:lnTo>
                  <a:pt x="650" y="896"/>
                </a:lnTo>
                <a:lnTo>
                  <a:pt x="621" y="886"/>
                </a:lnTo>
                <a:lnTo>
                  <a:pt x="584" y="869"/>
                </a:lnTo>
                <a:lnTo>
                  <a:pt x="547" y="846"/>
                </a:lnTo>
                <a:lnTo>
                  <a:pt x="513" y="819"/>
                </a:lnTo>
                <a:lnTo>
                  <a:pt x="483" y="791"/>
                </a:lnTo>
                <a:lnTo>
                  <a:pt x="453" y="760"/>
                </a:lnTo>
                <a:lnTo>
                  <a:pt x="420" y="731"/>
                </a:lnTo>
                <a:lnTo>
                  <a:pt x="386" y="703"/>
                </a:lnTo>
                <a:lnTo>
                  <a:pt x="349" y="679"/>
                </a:lnTo>
                <a:lnTo>
                  <a:pt x="311" y="656"/>
                </a:lnTo>
                <a:lnTo>
                  <a:pt x="274" y="629"/>
                </a:lnTo>
                <a:lnTo>
                  <a:pt x="276" y="626"/>
                </a:lnTo>
                <a:lnTo>
                  <a:pt x="283" y="620"/>
                </a:lnTo>
                <a:lnTo>
                  <a:pt x="296" y="613"/>
                </a:lnTo>
                <a:lnTo>
                  <a:pt x="313" y="604"/>
                </a:lnTo>
                <a:lnTo>
                  <a:pt x="332" y="595"/>
                </a:lnTo>
                <a:lnTo>
                  <a:pt x="376" y="580"/>
                </a:lnTo>
                <a:lnTo>
                  <a:pt x="399" y="576"/>
                </a:lnTo>
                <a:lnTo>
                  <a:pt x="422" y="575"/>
                </a:lnTo>
                <a:lnTo>
                  <a:pt x="450" y="576"/>
                </a:lnTo>
                <a:lnTo>
                  <a:pt x="482" y="579"/>
                </a:lnTo>
                <a:lnTo>
                  <a:pt x="516" y="583"/>
                </a:lnTo>
                <a:lnTo>
                  <a:pt x="551" y="588"/>
                </a:lnTo>
                <a:lnTo>
                  <a:pt x="587" y="594"/>
                </a:lnTo>
                <a:lnTo>
                  <a:pt x="618" y="600"/>
                </a:lnTo>
                <a:lnTo>
                  <a:pt x="646" y="605"/>
                </a:lnTo>
                <a:lnTo>
                  <a:pt x="668" y="611"/>
                </a:lnTo>
                <a:lnTo>
                  <a:pt x="699" y="623"/>
                </a:lnTo>
                <a:lnTo>
                  <a:pt x="734" y="639"/>
                </a:lnTo>
                <a:lnTo>
                  <a:pt x="772" y="659"/>
                </a:lnTo>
                <a:lnTo>
                  <a:pt x="812" y="682"/>
                </a:lnTo>
                <a:lnTo>
                  <a:pt x="853" y="709"/>
                </a:lnTo>
                <a:lnTo>
                  <a:pt x="898" y="738"/>
                </a:lnTo>
                <a:lnTo>
                  <a:pt x="986" y="800"/>
                </a:lnTo>
                <a:lnTo>
                  <a:pt x="1072" y="865"/>
                </a:lnTo>
                <a:lnTo>
                  <a:pt x="1113" y="897"/>
                </a:lnTo>
                <a:lnTo>
                  <a:pt x="1153" y="928"/>
                </a:lnTo>
                <a:lnTo>
                  <a:pt x="1190" y="958"/>
                </a:lnTo>
                <a:lnTo>
                  <a:pt x="1222" y="984"/>
                </a:lnTo>
                <a:lnTo>
                  <a:pt x="1253" y="1009"/>
                </a:lnTo>
                <a:lnTo>
                  <a:pt x="1278" y="1030"/>
                </a:lnTo>
                <a:lnTo>
                  <a:pt x="1299" y="1048"/>
                </a:lnTo>
                <a:lnTo>
                  <a:pt x="1313" y="1061"/>
                </a:lnTo>
                <a:lnTo>
                  <a:pt x="1300" y="1029"/>
                </a:lnTo>
                <a:lnTo>
                  <a:pt x="1284" y="1001"/>
                </a:lnTo>
                <a:lnTo>
                  <a:pt x="1268" y="971"/>
                </a:lnTo>
                <a:lnTo>
                  <a:pt x="1247" y="943"/>
                </a:lnTo>
                <a:lnTo>
                  <a:pt x="1221" y="918"/>
                </a:lnTo>
                <a:lnTo>
                  <a:pt x="1188" y="894"/>
                </a:lnTo>
                <a:lnTo>
                  <a:pt x="1153" y="871"/>
                </a:lnTo>
                <a:lnTo>
                  <a:pt x="1116" y="847"/>
                </a:lnTo>
                <a:lnTo>
                  <a:pt x="1082" y="825"/>
                </a:lnTo>
                <a:lnTo>
                  <a:pt x="1050" y="803"/>
                </a:lnTo>
                <a:lnTo>
                  <a:pt x="1024" y="781"/>
                </a:lnTo>
                <a:lnTo>
                  <a:pt x="986" y="741"/>
                </a:lnTo>
                <a:lnTo>
                  <a:pt x="952" y="706"/>
                </a:lnTo>
                <a:lnTo>
                  <a:pt x="924" y="673"/>
                </a:lnTo>
                <a:lnTo>
                  <a:pt x="901" y="645"/>
                </a:lnTo>
                <a:lnTo>
                  <a:pt x="880" y="619"/>
                </a:lnTo>
                <a:lnTo>
                  <a:pt x="862" y="594"/>
                </a:lnTo>
                <a:lnTo>
                  <a:pt x="848" y="570"/>
                </a:lnTo>
                <a:lnTo>
                  <a:pt x="833" y="548"/>
                </a:lnTo>
                <a:lnTo>
                  <a:pt x="806" y="504"/>
                </a:lnTo>
                <a:lnTo>
                  <a:pt x="777" y="457"/>
                </a:lnTo>
                <a:lnTo>
                  <a:pt x="759" y="432"/>
                </a:lnTo>
                <a:lnTo>
                  <a:pt x="739" y="404"/>
                </a:lnTo>
                <a:lnTo>
                  <a:pt x="712" y="374"/>
                </a:lnTo>
                <a:lnTo>
                  <a:pt x="684" y="349"/>
                </a:lnTo>
                <a:lnTo>
                  <a:pt x="656" y="330"/>
                </a:lnTo>
                <a:lnTo>
                  <a:pt x="628" y="314"/>
                </a:lnTo>
                <a:lnTo>
                  <a:pt x="600" y="299"/>
                </a:lnTo>
                <a:lnTo>
                  <a:pt x="598" y="296"/>
                </a:lnTo>
                <a:lnTo>
                  <a:pt x="603" y="290"/>
                </a:lnTo>
                <a:lnTo>
                  <a:pt x="616" y="286"/>
                </a:lnTo>
                <a:lnTo>
                  <a:pt x="632" y="280"/>
                </a:lnTo>
                <a:lnTo>
                  <a:pt x="653" y="274"/>
                </a:lnTo>
                <a:lnTo>
                  <a:pt x="675" y="268"/>
                </a:lnTo>
                <a:lnTo>
                  <a:pt x="716" y="256"/>
                </a:lnTo>
                <a:lnTo>
                  <a:pt x="734" y="252"/>
                </a:lnTo>
                <a:lnTo>
                  <a:pt x="747" y="249"/>
                </a:lnTo>
                <a:lnTo>
                  <a:pt x="802" y="241"/>
                </a:lnTo>
                <a:lnTo>
                  <a:pt x="855" y="243"/>
                </a:lnTo>
                <a:lnTo>
                  <a:pt x="907" y="255"/>
                </a:lnTo>
                <a:lnTo>
                  <a:pt x="958" y="277"/>
                </a:lnTo>
                <a:lnTo>
                  <a:pt x="1007" y="306"/>
                </a:lnTo>
                <a:lnTo>
                  <a:pt x="1054" y="343"/>
                </a:lnTo>
                <a:lnTo>
                  <a:pt x="1098" y="387"/>
                </a:lnTo>
                <a:lnTo>
                  <a:pt x="1138" y="439"/>
                </a:lnTo>
                <a:lnTo>
                  <a:pt x="1172" y="493"/>
                </a:lnTo>
                <a:lnTo>
                  <a:pt x="1203" y="552"/>
                </a:lnTo>
                <a:lnTo>
                  <a:pt x="1231" y="619"/>
                </a:lnTo>
                <a:lnTo>
                  <a:pt x="1254" y="688"/>
                </a:lnTo>
                <a:lnTo>
                  <a:pt x="1275" y="759"/>
                </a:lnTo>
                <a:lnTo>
                  <a:pt x="1291" y="834"/>
                </a:lnTo>
                <a:lnTo>
                  <a:pt x="1306" y="914"/>
                </a:lnTo>
                <a:lnTo>
                  <a:pt x="1315" y="995"/>
                </a:lnTo>
                <a:lnTo>
                  <a:pt x="1319" y="1017"/>
                </a:lnTo>
                <a:lnTo>
                  <a:pt x="1328" y="1045"/>
                </a:lnTo>
                <a:lnTo>
                  <a:pt x="1330" y="1023"/>
                </a:lnTo>
                <a:lnTo>
                  <a:pt x="1333" y="996"/>
                </a:lnTo>
                <a:lnTo>
                  <a:pt x="1336" y="968"/>
                </a:lnTo>
                <a:lnTo>
                  <a:pt x="1341" y="909"/>
                </a:lnTo>
                <a:lnTo>
                  <a:pt x="1343" y="883"/>
                </a:lnTo>
                <a:lnTo>
                  <a:pt x="1344" y="861"/>
                </a:lnTo>
                <a:lnTo>
                  <a:pt x="1346" y="843"/>
                </a:lnTo>
                <a:lnTo>
                  <a:pt x="1346" y="819"/>
                </a:lnTo>
                <a:lnTo>
                  <a:pt x="1349" y="799"/>
                </a:lnTo>
                <a:lnTo>
                  <a:pt x="1355" y="772"/>
                </a:lnTo>
                <a:lnTo>
                  <a:pt x="1361" y="740"/>
                </a:lnTo>
                <a:lnTo>
                  <a:pt x="1369" y="703"/>
                </a:lnTo>
                <a:lnTo>
                  <a:pt x="1378" y="662"/>
                </a:lnTo>
                <a:lnTo>
                  <a:pt x="1390" y="617"/>
                </a:lnTo>
                <a:lnTo>
                  <a:pt x="1400" y="573"/>
                </a:lnTo>
                <a:lnTo>
                  <a:pt x="1412" y="526"/>
                </a:lnTo>
                <a:lnTo>
                  <a:pt x="1425" y="480"/>
                </a:lnTo>
                <a:lnTo>
                  <a:pt x="1437" y="434"/>
                </a:lnTo>
                <a:lnTo>
                  <a:pt x="1450" y="392"/>
                </a:lnTo>
                <a:lnTo>
                  <a:pt x="1462" y="350"/>
                </a:lnTo>
                <a:lnTo>
                  <a:pt x="1474" y="314"/>
                </a:lnTo>
                <a:lnTo>
                  <a:pt x="1484" y="281"/>
                </a:lnTo>
                <a:lnTo>
                  <a:pt x="1495" y="255"/>
                </a:lnTo>
                <a:lnTo>
                  <a:pt x="1502" y="235"/>
                </a:lnTo>
                <a:lnTo>
                  <a:pt x="1509" y="222"/>
                </a:lnTo>
                <a:lnTo>
                  <a:pt x="1537" y="187"/>
                </a:lnTo>
                <a:lnTo>
                  <a:pt x="1565" y="159"/>
                </a:lnTo>
                <a:lnTo>
                  <a:pt x="1595" y="132"/>
                </a:lnTo>
                <a:lnTo>
                  <a:pt x="1624" y="109"/>
                </a:lnTo>
                <a:lnTo>
                  <a:pt x="1663" y="81"/>
                </a:lnTo>
                <a:lnTo>
                  <a:pt x="1704" y="57"/>
                </a:lnTo>
                <a:lnTo>
                  <a:pt x="1747" y="38"/>
                </a:lnTo>
                <a:lnTo>
                  <a:pt x="1759" y="33"/>
                </a:lnTo>
                <a:lnTo>
                  <a:pt x="1775" y="28"/>
                </a:lnTo>
                <a:lnTo>
                  <a:pt x="1816" y="13"/>
                </a:lnTo>
                <a:lnTo>
                  <a:pt x="1835" y="5"/>
                </a:lnTo>
                <a:lnTo>
                  <a:pt x="1851" y="1"/>
                </a:lnTo>
                <a:lnTo>
                  <a:pt x="1862" y="0"/>
                </a:lnTo>
                <a:close/>
              </a:path>
            </a:pathLst>
          </a:custGeom>
          <a:solidFill>
            <a:schemeClr val="bg1">
              <a:alpha val="2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Content Placeholder 30"/>
          <p:cNvSpPr>
            <a:spLocks noGrp="1"/>
          </p:cNvSpPr>
          <p:nvPr>
            <p:ph sz="quarter" idx="13"/>
          </p:nvPr>
        </p:nvSpPr>
        <p:spPr>
          <a:xfrm>
            <a:off x="164760" y="1435695"/>
            <a:ext cx="8807621" cy="4669946"/>
          </a:xfrm>
          <a:prstGeom prst="rect">
            <a:avLst/>
          </a:prstGeom>
        </p:spPr>
        <p:txBody>
          <a:bodyPr/>
          <a:lstStyle>
            <a:lvl1pPr>
              <a:buClr>
                <a:srgbClr val="57068C"/>
              </a:buClr>
              <a:defRPr/>
            </a:lvl1pPr>
            <a:lvl2pPr>
              <a:buClr>
                <a:srgbClr val="57068C"/>
              </a:buClr>
              <a:defRPr/>
            </a:lvl2pPr>
            <a:lvl3pPr>
              <a:buClr>
                <a:srgbClr val="57068C"/>
              </a:buClr>
              <a:defRPr/>
            </a:lvl3pPr>
            <a:lvl4pPr>
              <a:buClr>
                <a:srgbClr val="57068C"/>
              </a:buClr>
              <a:defRPr/>
            </a:lvl4pPr>
            <a:lvl5pPr>
              <a:buClr>
                <a:srgbClr val="57068C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164760" y="164758"/>
            <a:ext cx="8807621" cy="6727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3343275" y="6356352"/>
            <a:ext cx="24574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normalizeH="0">
                <a:solidFill>
                  <a:srgbClr val="57068C"/>
                </a:solidFill>
                <a:latin typeface="Arial"/>
              </a:defRPr>
            </a:lvl1pPr>
          </a:lstStyle>
          <a:p>
            <a:fld id="{CDE99B9B-233C-C244-BF67-561EAE9D6EC5}" type="datetime4">
              <a:rPr lang="en-US" smtClean="0"/>
              <a:t>March 17, 2024</a:t>
            </a:fld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38778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rgbClr val="57068C"/>
                </a:solidFill>
                <a:latin typeface="Arial"/>
              </a:defRPr>
            </a:lvl1pPr>
          </a:lstStyle>
          <a:p>
            <a:fld id="{22E9D8BC-F2AC-6145-B1C3-9E7A303D5CB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0" y="0"/>
            <a:ext cx="9144000" cy="6858002"/>
          </a:xfrm>
          <a:prstGeom prst="rect">
            <a:avLst/>
          </a:prstGeom>
          <a:solidFill>
            <a:srgbClr val="57068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1" y="0"/>
            <a:ext cx="4855882" cy="6858000"/>
          </a:xfrm>
          <a:prstGeom prst="rect">
            <a:avLst/>
          </a:prstGeom>
          <a:pattFill prst="pct40">
            <a:fgClr>
              <a:srgbClr val="57068C"/>
            </a:fgClr>
            <a:bgClr>
              <a:schemeClr val="tx1"/>
            </a:bgClr>
          </a:patt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30"/>
          <p:cNvSpPr>
            <a:spLocks noGrp="1"/>
          </p:cNvSpPr>
          <p:nvPr>
            <p:ph sz="quarter" idx="13" hasCustomPrompt="1"/>
          </p:nvPr>
        </p:nvSpPr>
        <p:spPr>
          <a:xfrm>
            <a:off x="477212" y="462780"/>
            <a:ext cx="3879273" cy="2415887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ct val="20000"/>
              </a:spcBef>
              <a:buClr>
                <a:srgbClr val="57068C"/>
              </a:buClr>
              <a:buFont typeface="Arial" charset="0"/>
              <a:buNone/>
              <a:defRPr sz="2800">
                <a:solidFill>
                  <a:schemeClr val="bg1"/>
                </a:solidFill>
                <a:latin typeface="Georgia"/>
              </a:defRPr>
            </a:lvl1pPr>
            <a:lvl2pPr>
              <a:buClr>
                <a:srgbClr val="57068C"/>
              </a:buClr>
              <a:defRPr/>
            </a:lvl2pPr>
            <a:lvl3pPr>
              <a:buClr>
                <a:srgbClr val="57068C"/>
              </a:buClr>
              <a:defRPr/>
            </a:lvl3pPr>
            <a:lvl4pPr>
              <a:buClr>
                <a:srgbClr val="57068C"/>
              </a:buClr>
              <a:defRPr/>
            </a:lvl4pPr>
            <a:lvl5pPr>
              <a:buClr>
                <a:srgbClr val="57068C"/>
              </a:buClr>
              <a:defRPr/>
            </a:lvl5pPr>
          </a:lstStyle>
          <a:p>
            <a:pPr>
              <a:spcBef>
                <a:spcPct val="20000"/>
              </a:spcBef>
              <a:buFont typeface="Arial" charset="0"/>
              <a:buNone/>
            </a:pPr>
            <a:r>
              <a:rPr lang="en-US" sz="3600" dirty="0">
                <a:solidFill>
                  <a:schemeClr val="bg1"/>
                </a:solidFill>
                <a:latin typeface="Georgia" charset="0"/>
                <a:cs typeface="Georgia" charset="0"/>
              </a:rPr>
              <a:t>Section Title </a:t>
            </a:r>
          </a:p>
          <a:p>
            <a:pPr>
              <a:spcBef>
                <a:spcPct val="20000"/>
              </a:spcBef>
              <a:buFont typeface="Arial" charset="0"/>
              <a:buNone/>
            </a:pPr>
            <a:r>
              <a:rPr lang="en-US" sz="1400" dirty="0">
                <a:solidFill>
                  <a:schemeClr val="bg1"/>
                </a:solidFill>
                <a:cs typeface="Arial" charset="0"/>
              </a:rPr>
              <a:t>Text description here</a:t>
            </a:r>
          </a:p>
          <a:p>
            <a:pPr lvl="0"/>
            <a:endParaRPr lang="en-US" dirty="0"/>
          </a:p>
        </p:txBody>
      </p:sp>
      <p:pic>
        <p:nvPicPr>
          <p:cNvPr id="6" name="Picture 5" descr="NYUAD-primary-white-Digital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1004" y="5696791"/>
            <a:ext cx="2441552" cy="89849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164760" y="164758"/>
            <a:ext cx="8807621" cy="6727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3343275" y="6356352"/>
            <a:ext cx="24574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normalizeH="0">
                <a:solidFill>
                  <a:srgbClr val="57068C"/>
                </a:solidFill>
                <a:latin typeface="Arial"/>
              </a:defRPr>
            </a:lvl1pPr>
          </a:lstStyle>
          <a:p>
            <a:fld id="{9D3179FD-27AF-A341-ADF5-48F693A1D66F}" type="datetime4">
              <a:rPr lang="en-US" smtClean="0"/>
              <a:t>March 17, 2024</a:t>
            </a:fld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38778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rgbClr val="57068C"/>
                </a:solidFill>
                <a:latin typeface="Arial"/>
              </a:defRPr>
            </a:lvl1pPr>
          </a:lstStyle>
          <a:p>
            <a:fld id="{22E9D8BC-F2AC-6145-B1C3-9E7A303D5CB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Content Placeholder 30"/>
          <p:cNvSpPr>
            <a:spLocks noGrp="1"/>
          </p:cNvSpPr>
          <p:nvPr>
            <p:ph sz="quarter" idx="15"/>
          </p:nvPr>
        </p:nvSpPr>
        <p:spPr>
          <a:xfrm>
            <a:off x="164758" y="1435696"/>
            <a:ext cx="4222263" cy="4578666"/>
          </a:xfrm>
          <a:prstGeom prst="rect">
            <a:avLst/>
          </a:prstGeom>
        </p:spPr>
        <p:txBody>
          <a:bodyPr/>
          <a:lstStyle>
            <a:lvl1pPr>
              <a:buClr>
                <a:srgbClr val="57068C"/>
              </a:buClr>
              <a:defRPr/>
            </a:lvl1pPr>
            <a:lvl2pPr>
              <a:buClr>
                <a:srgbClr val="57068C"/>
              </a:buClr>
              <a:defRPr/>
            </a:lvl2pPr>
            <a:lvl3pPr>
              <a:buClr>
                <a:srgbClr val="57068C"/>
              </a:buClr>
              <a:defRPr/>
            </a:lvl3pPr>
            <a:lvl4pPr>
              <a:buClr>
                <a:srgbClr val="57068C"/>
              </a:buClr>
              <a:defRPr/>
            </a:lvl4pPr>
            <a:lvl5pPr>
              <a:buClr>
                <a:srgbClr val="57068C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30"/>
          <p:cNvSpPr>
            <a:spLocks noGrp="1"/>
          </p:cNvSpPr>
          <p:nvPr>
            <p:ph sz="quarter" idx="16"/>
          </p:nvPr>
        </p:nvSpPr>
        <p:spPr>
          <a:xfrm>
            <a:off x="4796336" y="1446192"/>
            <a:ext cx="4176042" cy="4568170"/>
          </a:xfrm>
          <a:prstGeom prst="rect">
            <a:avLst/>
          </a:prstGeom>
        </p:spPr>
        <p:txBody>
          <a:bodyPr/>
          <a:lstStyle>
            <a:lvl1pPr>
              <a:buClr>
                <a:srgbClr val="57068C"/>
              </a:buClr>
              <a:defRPr/>
            </a:lvl1pPr>
            <a:lvl2pPr>
              <a:buClr>
                <a:srgbClr val="57068C"/>
              </a:buClr>
              <a:defRPr/>
            </a:lvl2pPr>
            <a:lvl3pPr>
              <a:buClr>
                <a:srgbClr val="57068C"/>
              </a:buClr>
              <a:defRPr/>
            </a:lvl3pPr>
            <a:lvl4pPr>
              <a:buClr>
                <a:srgbClr val="57068C"/>
              </a:buClr>
              <a:defRPr/>
            </a:lvl4pPr>
            <a:lvl5pPr>
              <a:buClr>
                <a:srgbClr val="57068C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164761" y="1438057"/>
            <a:ext cx="4201269" cy="369979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800" b="1" i="0" cap="none" spc="0" baseline="0">
                <a:solidFill>
                  <a:srgbClr val="000000"/>
                </a:solidFill>
                <a:latin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5" hasCustomPrompt="1"/>
          </p:nvPr>
        </p:nvSpPr>
        <p:spPr>
          <a:xfrm>
            <a:off x="4796336" y="1438057"/>
            <a:ext cx="4176044" cy="369979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800" b="1" i="0" spc="0" baseline="0">
                <a:solidFill>
                  <a:srgbClr val="000000"/>
                </a:solidFill>
                <a:latin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164760" y="164758"/>
            <a:ext cx="8807621" cy="6727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16"/>
          </p:nvPr>
        </p:nvSpPr>
        <p:spPr>
          <a:xfrm>
            <a:off x="3343275" y="6356352"/>
            <a:ext cx="24574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normalizeH="0">
                <a:solidFill>
                  <a:srgbClr val="57068C"/>
                </a:solidFill>
                <a:latin typeface="Arial"/>
              </a:defRPr>
            </a:lvl1pPr>
          </a:lstStyle>
          <a:p>
            <a:fld id="{969448FA-1953-024E-9E3E-519F5FFC6BB2}" type="datetime4">
              <a:rPr lang="en-US" smtClean="0"/>
              <a:t>March 17, 2024</a:t>
            </a:fld>
            <a:endParaRPr lang="en-US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38778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rgbClr val="57068C"/>
                </a:solidFill>
                <a:latin typeface="Arial"/>
              </a:defRPr>
            </a:lvl1pPr>
          </a:lstStyle>
          <a:p>
            <a:fld id="{22E9D8BC-F2AC-6145-B1C3-9E7A303D5CB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Content Placeholder 30"/>
          <p:cNvSpPr>
            <a:spLocks noGrp="1"/>
          </p:cNvSpPr>
          <p:nvPr>
            <p:ph sz="quarter" idx="17"/>
          </p:nvPr>
        </p:nvSpPr>
        <p:spPr>
          <a:xfrm>
            <a:off x="164758" y="1964219"/>
            <a:ext cx="4201272" cy="4060640"/>
          </a:xfrm>
          <a:prstGeom prst="rect">
            <a:avLst/>
          </a:prstGeom>
        </p:spPr>
        <p:txBody>
          <a:bodyPr/>
          <a:lstStyle>
            <a:lvl1pPr>
              <a:buClr>
                <a:srgbClr val="57068C"/>
              </a:buClr>
              <a:defRPr/>
            </a:lvl1pPr>
            <a:lvl2pPr>
              <a:buClr>
                <a:srgbClr val="57068C"/>
              </a:buClr>
              <a:defRPr/>
            </a:lvl2pPr>
            <a:lvl3pPr>
              <a:buClr>
                <a:srgbClr val="57068C"/>
              </a:buClr>
              <a:defRPr/>
            </a:lvl3pPr>
            <a:lvl4pPr>
              <a:buClr>
                <a:srgbClr val="57068C"/>
              </a:buClr>
              <a:defRPr/>
            </a:lvl4pPr>
            <a:lvl5pPr>
              <a:buClr>
                <a:srgbClr val="57068C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Content Placeholder 30"/>
          <p:cNvSpPr>
            <a:spLocks noGrp="1"/>
          </p:cNvSpPr>
          <p:nvPr>
            <p:ph sz="quarter" idx="13"/>
          </p:nvPr>
        </p:nvSpPr>
        <p:spPr>
          <a:xfrm>
            <a:off x="4796336" y="1964219"/>
            <a:ext cx="4176042" cy="4060640"/>
          </a:xfrm>
          <a:prstGeom prst="rect">
            <a:avLst/>
          </a:prstGeom>
        </p:spPr>
        <p:txBody>
          <a:bodyPr/>
          <a:lstStyle>
            <a:lvl1pPr>
              <a:buClr>
                <a:srgbClr val="57068C"/>
              </a:buClr>
              <a:defRPr/>
            </a:lvl1pPr>
            <a:lvl2pPr>
              <a:buClr>
                <a:srgbClr val="57068C"/>
              </a:buClr>
              <a:defRPr/>
            </a:lvl2pPr>
            <a:lvl3pPr>
              <a:buClr>
                <a:srgbClr val="57068C"/>
              </a:buClr>
              <a:defRPr/>
            </a:lvl3pPr>
            <a:lvl4pPr>
              <a:buClr>
                <a:srgbClr val="57068C"/>
              </a:buClr>
              <a:defRPr/>
            </a:lvl4pPr>
            <a:lvl5pPr>
              <a:buClr>
                <a:srgbClr val="57068C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164760" y="164758"/>
            <a:ext cx="8807621" cy="6727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3343275" y="6356352"/>
            <a:ext cx="24574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normalizeH="0">
                <a:solidFill>
                  <a:srgbClr val="57068C"/>
                </a:solidFill>
                <a:latin typeface="Arial"/>
              </a:defRPr>
            </a:lvl1pPr>
          </a:lstStyle>
          <a:p>
            <a:fld id="{C756EF2D-CBBE-3F4D-B587-71AC7510E8E7}" type="datetime4">
              <a:rPr lang="en-US" smtClean="0"/>
              <a:t>March 17, 2024</a:t>
            </a:fld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38778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rgbClr val="57068C"/>
                </a:solidFill>
                <a:latin typeface="Arial"/>
              </a:defRPr>
            </a:lvl1pPr>
          </a:lstStyle>
          <a:p>
            <a:fld id="{22E9D8BC-F2AC-6145-B1C3-9E7A303D5CB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3343275" y="6356352"/>
            <a:ext cx="24574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normalizeH="0">
                <a:solidFill>
                  <a:srgbClr val="57068C"/>
                </a:solidFill>
                <a:latin typeface="Arial"/>
              </a:defRPr>
            </a:lvl1pPr>
          </a:lstStyle>
          <a:p>
            <a:fld id="{7FE5CD31-B48A-3844-98B6-B6D204E6A4E3}" type="datetime4">
              <a:rPr lang="en-US" smtClean="0"/>
              <a:t>March 17, 2024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38778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rgbClr val="57068C"/>
                </a:solidFill>
                <a:latin typeface="Arial"/>
              </a:defRPr>
            </a:lvl1pPr>
          </a:lstStyle>
          <a:p>
            <a:fld id="{22E9D8BC-F2AC-6145-B1C3-9E7A303D5CB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Date Placeholder 3"/>
          <p:cNvSpPr>
            <a:spLocks noGrp="1"/>
          </p:cNvSpPr>
          <p:nvPr>
            <p:ph type="dt" sz="half" idx="15"/>
          </p:nvPr>
        </p:nvSpPr>
        <p:spPr>
          <a:xfrm>
            <a:off x="3343275" y="6356352"/>
            <a:ext cx="24574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normalizeH="0">
                <a:solidFill>
                  <a:srgbClr val="57068C"/>
                </a:solidFill>
                <a:latin typeface="Arial"/>
              </a:defRPr>
            </a:lvl1pPr>
          </a:lstStyle>
          <a:p>
            <a:fld id="{63D23413-163E-B74D-B7BE-22EDED2A0C67}" type="datetime4">
              <a:rPr lang="en-US" smtClean="0"/>
              <a:t>March 17, 2024</a:t>
            </a:fld>
            <a:endParaRPr lang="en-US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38778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rgbClr val="57068C"/>
                </a:solidFill>
                <a:latin typeface="Arial"/>
              </a:defRPr>
            </a:lvl1pPr>
          </a:lstStyle>
          <a:p>
            <a:fld id="{22E9D8BC-F2AC-6145-B1C3-9E7A303D5CB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Content Placeholder 30"/>
          <p:cNvSpPr>
            <a:spLocks noGrp="1"/>
          </p:cNvSpPr>
          <p:nvPr>
            <p:ph sz="quarter" idx="13"/>
          </p:nvPr>
        </p:nvSpPr>
        <p:spPr>
          <a:xfrm>
            <a:off x="164760" y="2011262"/>
            <a:ext cx="8807621" cy="4062827"/>
          </a:xfrm>
          <a:prstGeom prst="rect">
            <a:avLst/>
          </a:prstGeom>
        </p:spPr>
        <p:txBody>
          <a:bodyPr/>
          <a:lstStyle>
            <a:lvl1pPr>
              <a:buClr>
                <a:srgbClr val="57068C"/>
              </a:buClr>
              <a:defRPr/>
            </a:lvl1pPr>
            <a:lvl2pPr>
              <a:buClr>
                <a:srgbClr val="57068C"/>
              </a:buClr>
              <a:defRPr/>
            </a:lvl2pPr>
            <a:lvl3pPr>
              <a:buClr>
                <a:srgbClr val="57068C"/>
              </a:buClr>
              <a:defRPr/>
            </a:lvl3pPr>
            <a:lvl4pPr>
              <a:buClr>
                <a:srgbClr val="57068C"/>
              </a:buClr>
              <a:defRPr/>
            </a:lvl4pPr>
            <a:lvl5pPr>
              <a:buClr>
                <a:srgbClr val="57068C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" name="Title Placeholder 1"/>
          <p:cNvSpPr>
            <a:spLocks noGrp="1"/>
          </p:cNvSpPr>
          <p:nvPr>
            <p:ph type="title"/>
          </p:nvPr>
        </p:nvSpPr>
        <p:spPr>
          <a:xfrm>
            <a:off x="164760" y="164758"/>
            <a:ext cx="8807621" cy="6727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6"/>
          </p:nvPr>
        </p:nvSpPr>
        <p:spPr>
          <a:xfrm>
            <a:off x="164758" y="1438057"/>
            <a:ext cx="8807620" cy="369979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 defTabSz="914400" rtl="0" eaLnBrk="1" latinLnBrk="0" hangingPunct="1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pitchFamily="34" charset="0"/>
              <a:buNone/>
              <a:defRPr sz="1800" b="1" i="0" cap="none" spc="0" baseline="0">
                <a:solidFill>
                  <a:srgbClr val="000000"/>
                </a:solidFill>
                <a:latin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pitchFamily="34" charset="0"/>
              <a:buNone/>
            </a:pPr>
            <a:r>
              <a:rPr lang="en-US" dirty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64759" y="1438058"/>
            <a:ext cx="8807621" cy="3831412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164760" y="164758"/>
            <a:ext cx="8807621" cy="6727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3343275" y="6356352"/>
            <a:ext cx="24574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normalizeH="0">
                <a:solidFill>
                  <a:srgbClr val="57068C"/>
                </a:solidFill>
                <a:latin typeface="Arial"/>
              </a:defRPr>
            </a:lvl1pPr>
          </a:lstStyle>
          <a:p>
            <a:fld id="{033EEE3C-97C6-FD4F-9E61-9EAE6B7A5672}" type="datetime4">
              <a:rPr lang="en-US" smtClean="0"/>
              <a:t>March 17, 2024</a:t>
            </a:fld>
            <a:endParaRPr lang="en-US" dirty="0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38778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rgbClr val="57068C"/>
                </a:solidFill>
                <a:latin typeface="Arial"/>
              </a:defRPr>
            </a:lvl1pPr>
          </a:lstStyle>
          <a:p>
            <a:fld id="{22E9D8BC-F2AC-6145-B1C3-9E7A303D5CB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Text Placeholder 3"/>
          <p:cNvSpPr>
            <a:spLocks noGrp="1"/>
          </p:cNvSpPr>
          <p:nvPr>
            <p:ph type="body" sz="half" idx="10" hasCustomPrompt="1"/>
          </p:nvPr>
        </p:nvSpPr>
        <p:spPr>
          <a:xfrm>
            <a:off x="164759" y="5472696"/>
            <a:ext cx="8807619" cy="569839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400" b="0" i="0" cap="none" spc="0" baseline="0">
                <a:solidFill>
                  <a:srgbClr val="000000"/>
                </a:solidFill>
                <a:latin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1"/>
          <p:cNvSpPr>
            <a:spLocks noGrp="1"/>
          </p:cNvSpPr>
          <p:nvPr>
            <p:ph type="title"/>
          </p:nvPr>
        </p:nvSpPr>
        <p:spPr>
          <a:xfrm>
            <a:off x="164760" y="164758"/>
            <a:ext cx="8807621" cy="6727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idx="1"/>
          </p:nvPr>
        </p:nvSpPr>
        <p:spPr>
          <a:xfrm>
            <a:off x="164760" y="1438057"/>
            <a:ext cx="8807621" cy="46881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2"/>
          </p:nvPr>
        </p:nvSpPr>
        <p:spPr>
          <a:xfrm>
            <a:off x="3343275" y="6356352"/>
            <a:ext cx="24574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normalizeH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</a:defRPr>
            </a:lvl1pPr>
          </a:lstStyle>
          <a:p>
            <a:fld id="{7223E7C5-2A97-DE44-BDC3-364D4F4156B5}" type="datetime4">
              <a:rPr lang="en-US" smtClean="0"/>
              <a:pPr/>
              <a:t>March 17, 2024</a:t>
            </a:fld>
            <a:endParaRPr lang="en-US" dirty="0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38778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</a:defRPr>
            </a:lvl1pPr>
          </a:lstStyle>
          <a:p>
            <a:fld id="{22E9D8BC-F2AC-6145-B1C3-9E7A303D5CB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4791078" y="1026026"/>
            <a:ext cx="4352925" cy="0"/>
          </a:xfrm>
          <a:prstGeom prst="line">
            <a:avLst/>
          </a:prstGeom>
          <a:ln w="6350">
            <a:solidFill>
              <a:srgbClr val="57068C"/>
            </a:solidFill>
            <a:prstDash val="solid"/>
            <a:round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4torches-RGB-purple.emf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4787" y="882315"/>
            <a:ext cx="287421" cy="287422"/>
          </a:xfrm>
          <a:prstGeom prst="rect">
            <a:avLst/>
          </a:prstGeom>
        </p:spPr>
      </p:pic>
      <p:cxnSp>
        <p:nvCxnSpPr>
          <p:cNvPr id="17" name="Straight Connector 16"/>
          <p:cNvCxnSpPr/>
          <p:nvPr userDrawn="1"/>
        </p:nvCxnSpPr>
        <p:spPr>
          <a:xfrm>
            <a:off x="3" y="1026026"/>
            <a:ext cx="4352925" cy="0"/>
          </a:xfrm>
          <a:prstGeom prst="line">
            <a:avLst/>
          </a:prstGeom>
          <a:ln w="6350">
            <a:solidFill>
              <a:srgbClr val="57068C"/>
            </a:solidFill>
            <a:prstDash val="solid"/>
            <a:round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 descr="NYUAD-primary-black-Digital.eps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94" y="6132395"/>
            <a:ext cx="1973106" cy="726103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916" r:id="rId1"/>
    <p:sldLayoutId id="2147483917" r:id="rId2"/>
    <p:sldLayoutId id="2147483918" r:id="rId3"/>
    <p:sldLayoutId id="2147483919" r:id="rId4"/>
    <p:sldLayoutId id="2147483920" r:id="rId5"/>
    <p:sldLayoutId id="2147483921" r:id="rId6"/>
    <p:sldLayoutId id="2147483922" r:id="rId7"/>
    <p:sldLayoutId id="2147483923" r:id="rId8"/>
    <p:sldLayoutId id="2147483924" r:id="rId9"/>
    <p:sldLayoutId id="2147483925" r:id="rId10"/>
    <p:sldLayoutId id="2147483926" r:id="rId11"/>
  </p:sldLayoutIdLst>
  <p:hf hdr="0" ftr="0" dt="0"/>
  <p:txStyles>
    <p:titleStyle>
      <a:lvl1pPr algn="ctr" defTabSz="914400" rtl="0" eaLnBrk="1" latinLnBrk="0" hangingPunct="1">
        <a:spcBef>
          <a:spcPts val="0"/>
        </a:spcBef>
        <a:buNone/>
        <a:defRPr sz="2800" b="0" kern="1200" cap="all" spc="0" baseline="0">
          <a:solidFill>
            <a:srgbClr val="57068C"/>
          </a:solidFill>
          <a:latin typeface="Georgia"/>
          <a:ea typeface="+mj-ea"/>
          <a:cs typeface="Tunga" pitchFamily="2"/>
        </a:defRPr>
      </a:lvl1pPr>
    </p:titleStyle>
    <p:bodyStyle>
      <a:lvl1pPr marL="171450" indent="-173736" algn="l" defTabSz="914400" rtl="0" eaLnBrk="1" latinLnBrk="0" hangingPunct="1">
        <a:spcBef>
          <a:spcPts val="600"/>
        </a:spcBef>
        <a:spcAft>
          <a:spcPts val="0"/>
        </a:spcAft>
        <a:buClr>
          <a:schemeClr val="accent1"/>
        </a:buClr>
        <a:buFont typeface="Arial" pitchFamily="34" charset="0"/>
        <a:buChar char="•"/>
        <a:defRPr sz="1600" b="0" i="0" kern="1200" cap="none" spc="30" baseline="0">
          <a:solidFill>
            <a:srgbClr val="000000"/>
          </a:solidFill>
          <a:latin typeface="Arial"/>
          <a:ea typeface="+mn-ea"/>
          <a:cs typeface="Tahoma" pitchFamily="34" charset="0"/>
        </a:defRPr>
      </a:lvl1pPr>
      <a:lvl2pPr marL="344488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400" b="0" i="0" kern="1200">
          <a:solidFill>
            <a:srgbClr val="000000"/>
          </a:solidFill>
          <a:latin typeface="Arial"/>
          <a:ea typeface="+mn-ea"/>
          <a:cs typeface="Tahoma" pitchFamily="34" charset="0"/>
        </a:defRPr>
      </a:lvl2pPr>
      <a:lvl3pPr marL="515938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400" b="0" i="0" kern="1200">
          <a:solidFill>
            <a:srgbClr val="000000"/>
          </a:solidFill>
          <a:latin typeface="Arial"/>
          <a:ea typeface="+mn-ea"/>
          <a:cs typeface="Tahoma" pitchFamily="34" charset="0"/>
        </a:defRPr>
      </a:lvl3pPr>
      <a:lvl4pPr marL="688975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400" b="0" i="0" kern="1200">
          <a:solidFill>
            <a:srgbClr val="000000"/>
          </a:solidFill>
          <a:latin typeface="Arial"/>
          <a:ea typeface="+mn-ea"/>
          <a:cs typeface="Tahoma" pitchFamily="34" charset="0"/>
        </a:defRPr>
      </a:lvl4pPr>
      <a:lvl5pPr marL="860425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400" b="0" i="0" kern="1200" baseline="0">
          <a:solidFill>
            <a:srgbClr val="000000"/>
          </a:solidFill>
          <a:latin typeface="Arial"/>
          <a:ea typeface="+mn-ea"/>
          <a:cs typeface="Tahoma" pitchFamily="34" charset="0"/>
        </a:defRPr>
      </a:lvl5pPr>
      <a:lvl6pPr marL="1051560" indent="-173736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1234440" indent="-173736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1417320" indent="-173736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1600200" indent="-173736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nizardrou/De-novo-transcriptome-assembly-workshop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/>
          <p:cNvSpPr>
            <a:spLocks noGrp="1"/>
          </p:cNvSpPr>
          <p:nvPr>
            <p:ph type="subTitle" idx="1"/>
          </p:nvPr>
        </p:nvSpPr>
        <p:spPr>
          <a:xfrm>
            <a:off x="360615" y="965200"/>
            <a:ext cx="4495267" cy="3208867"/>
          </a:xfrm>
        </p:spPr>
        <p:txBody>
          <a:bodyPr>
            <a:normAutofit fontScale="92500"/>
          </a:bodyPr>
          <a:lstStyle>
            <a:lvl1pPr marL="0" indent="0">
              <a:buNone/>
              <a:defRPr/>
            </a:lvl1pPr>
          </a:lstStyle>
          <a:p>
            <a:pPr algn="l"/>
            <a:r>
              <a:rPr lang="en-US" sz="3400" i="1" dirty="0">
                <a:solidFill>
                  <a:schemeClr val="bg1"/>
                </a:solidFill>
                <a:latin typeface="Georgia"/>
                <a:cs typeface="Georgia"/>
              </a:rPr>
              <a:t>De novo </a:t>
            </a:r>
            <a:r>
              <a:rPr lang="en-US" sz="3400" dirty="0">
                <a:solidFill>
                  <a:schemeClr val="bg1"/>
                </a:solidFill>
                <a:latin typeface="Georgia"/>
                <a:cs typeface="Georgia"/>
              </a:rPr>
              <a:t>Transcriptome assembly &amp; Annotation</a:t>
            </a:r>
            <a:endParaRPr lang="en-US" sz="3400" i="1" dirty="0">
              <a:solidFill>
                <a:schemeClr val="bg1"/>
              </a:solidFill>
              <a:latin typeface="Georgia"/>
              <a:cs typeface="Georgia"/>
            </a:endParaRPr>
          </a:p>
          <a:p>
            <a:pPr algn="l"/>
            <a:endParaRPr lang="en-US" sz="2000" dirty="0">
              <a:solidFill>
                <a:schemeClr val="bg1"/>
              </a:solidFill>
              <a:latin typeface="Georgia"/>
              <a:cs typeface="Georgia"/>
            </a:endParaRPr>
          </a:p>
          <a:p>
            <a:pPr algn="l"/>
            <a:endParaRPr lang="en-US" sz="1400" dirty="0">
              <a:solidFill>
                <a:schemeClr val="bg1"/>
              </a:solidFill>
              <a:cs typeface="Arial"/>
            </a:endParaRPr>
          </a:p>
          <a:p>
            <a:pPr algn="l"/>
            <a:r>
              <a:rPr lang="en-US" sz="1400" dirty="0">
                <a:solidFill>
                  <a:schemeClr val="bg1"/>
                </a:solidFill>
                <a:cs typeface="Arial"/>
              </a:rPr>
              <a:t>Nizar </a:t>
            </a:r>
            <a:r>
              <a:rPr lang="en-US" sz="1400" dirty="0" err="1">
                <a:solidFill>
                  <a:schemeClr val="bg1"/>
                </a:solidFill>
                <a:cs typeface="Arial"/>
              </a:rPr>
              <a:t>Drou</a:t>
            </a:r>
            <a:endParaRPr lang="en-US" sz="1400" dirty="0">
              <a:solidFill>
                <a:schemeClr val="bg1"/>
              </a:solidFill>
              <a:cs typeface="Arial"/>
            </a:endParaRPr>
          </a:p>
          <a:p>
            <a:pPr algn="l"/>
            <a:r>
              <a:rPr lang="en-US" sz="1400" dirty="0" err="1">
                <a:solidFill>
                  <a:schemeClr val="bg1"/>
                </a:solidFill>
                <a:cs typeface="Arial"/>
              </a:rPr>
              <a:t>Neelu</a:t>
            </a:r>
            <a:r>
              <a:rPr lang="en-US" sz="1400" dirty="0">
                <a:solidFill>
                  <a:schemeClr val="bg1"/>
                </a:solidFill>
                <a:cs typeface="Arial"/>
              </a:rPr>
              <a:t> Begum</a:t>
            </a:r>
          </a:p>
          <a:p>
            <a:pPr algn="l"/>
            <a:r>
              <a:rPr lang="en-US" sz="1400" dirty="0">
                <a:solidFill>
                  <a:schemeClr val="bg1"/>
                </a:solidFill>
                <a:cs typeface="Arial"/>
              </a:rPr>
              <a:t>18-19/March/2024</a:t>
            </a:r>
            <a:endParaRPr lang="en-US" sz="140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018188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Sequencing adapter contamination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2E9D8BC-F2AC-6145-B1C3-9E7A303D5CBC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36700"/>
            <a:ext cx="9144000" cy="3762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5094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Sequencing Adapter contamination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2E9D8BC-F2AC-6145-B1C3-9E7A303D5CBC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4" name="Picture 3" descr="Screen Shot 2017-01-16 at 2.29.0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00" y="1238252"/>
            <a:ext cx="8191500" cy="5006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7544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Sequencing adapter contamination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2E9D8BC-F2AC-6145-B1C3-9E7A303D5CBC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4" name="Picture 3" descr="Screen Shot 2017-01-16 at 2.29.2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000" y="1187452"/>
            <a:ext cx="8272900" cy="5085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3768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True biological duplication</a:t>
            </a:r>
          </a:p>
          <a:p>
            <a:pPr lvl="1">
              <a:buFont typeface="Courier New"/>
              <a:buChar char="o"/>
            </a:pPr>
            <a:r>
              <a:rPr lang="en-US" dirty="0"/>
              <a:t>RNA seq (i.e. gene expression)</a:t>
            </a:r>
          </a:p>
          <a:p>
            <a:pPr lvl="1">
              <a:buFont typeface="Courier New"/>
              <a:buChar char="o"/>
            </a:pPr>
            <a:r>
              <a:rPr lang="en-US" dirty="0"/>
              <a:t>Repeats</a:t>
            </a:r>
          </a:p>
          <a:p>
            <a:pPr lvl="1">
              <a:buFont typeface="Courier New"/>
              <a:buChar char="o"/>
            </a:pPr>
            <a:r>
              <a:rPr lang="en-US" dirty="0" err="1"/>
              <a:t>Amplicons</a:t>
            </a:r>
            <a:endParaRPr lang="en-US" dirty="0"/>
          </a:p>
          <a:p>
            <a:pPr lvl="1">
              <a:buFont typeface="Courier New"/>
              <a:buChar char="o"/>
            </a:pPr>
            <a:r>
              <a:rPr lang="en-US" dirty="0" err="1"/>
              <a:t>CHiPseq</a:t>
            </a:r>
            <a:endParaRPr lang="en-US" dirty="0"/>
          </a:p>
          <a:p>
            <a:r>
              <a:rPr lang="en-US" dirty="0"/>
              <a:t>Experimental</a:t>
            </a:r>
          </a:p>
          <a:p>
            <a:pPr lvl="1">
              <a:buFont typeface="Courier New"/>
              <a:buChar char="o"/>
            </a:pPr>
            <a:r>
              <a:rPr lang="en-US" dirty="0"/>
              <a:t>Optical – Result from 1 large cluster being identified as 2 separate clusters (they come from the same tile on the </a:t>
            </a:r>
            <a:r>
              <a:rPr lang="en-US" dirty="0" err="1"/>
              <a:t>flowcell</a:t>
            </a:r>
            <a:r>
              <a:rPr lang="en-US" dirty="0"/>
              <a:t>).</a:t>
            </a:r>
          </a:p>
          <a:p>
            <a:pPr lvl="1">
              <a:buFont typeface="Courier New"/>
              <a:buChar char="o"/>
            </a:pPr>
            <a:r>
              <a:rPr lang="en-US" dirty="0"/>
              <a:t>PCR – Can arise during the amplification of DNA for sequencing (more evident when starting material is small). The more PCR cycles, the more prominent they are.</a:t>
            </a:r>
          </a:p>
          <a:p>
            <a:pPr>
              <a:buFont typeface="Arial"/>
              <a:buChar char="•"/>
            </a:pPr>
            <a:r>
              <a:rPr lang="en-US" dirty="0"/>
              <a:t>Multiple tools available to remove and/or mark duplicates, but remember,</a:t>
            </a:r>
          </a:p>
          <a:p>
            <a:pPr lvl="1">
              <a:buFont typeface="Courier New"/>
              <a:buChar char="o"/>
            </a:pPr>
            <a:r>
              <a:rPr lang="en-US" dirty="0"/>
              <a:t>Did you use a PCR free protocol?</a:t>
            </a:r>
          </a:p>
          <a:p>
            <a:pPr lvl="1">
              <a:buFont typeface="Courier New"/>
              <a:buChar char="o"/>
            </a:pPr>
            <a:r>
              <a:rPr lang="en-US" dirty="0"/>
              <a:t>Do you expect duplication?</a:t>
            </a:r>
          </a:p>
          <a:p>
            <a:pPr lvl="1">
              <a:buFont typeface="Courier New"/>
              <a:buChar char="o"/>
            </a:pPr>
            <a:r>
              <a:rPr lang="en-US" dirty="0"/>
              <a:t>What sequencing instrument did you use?</a:t>
            </a:r>
          </a:p>
          <a:p>
            <a:pPr lvl="1">
              <a:buFont typeface="Courier New"/>
              <a:buChar char="o"/>
            </a:pPr>
            <a:r>
              <a:rPr lang="en-US" dirty="0"/>
              <a:t>What software is the sequencer using?</a:t>
            </a:r>
          </a:p>
          <a:p>
            <a:pPr lvl="1">
              <a:buFont typeface="Courier New"/>
              <a:buChar char="o"/>
            </a:pPr>
            <a:r>
              <a:rPr lang="en-US" dirty="0"/>
              <a:t>Post alignment de-duplication </a:t>
            </a:r>
            <a:r>
              <a:rPr lang="en-US" dirty="0" err="1"/>
              <a:t>vs</a:t>
            </a:r>
            <a:r>
              <a:rPr lang="en-US" dirty="0"/>
              <a:t> raw read de-duplication before alignment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 duplication levels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2E9D8BC-F2AC-6145-B1C3-9E7A303D5CBC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09266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Systematic sequencing errors.</a:t>
            </a:r>
          </a:p>
          <a:p>
            <a:r>
              <a:rPr lang="en-US" dirty="0"/>
              <a:t>Barcode representation.</a:t>
            </a:r>
          </a:p>
          <a:p>
            <a:r>
              <a:rPr lang="en-US" dirty="0"/>
              <a:t>Raw sequencing output.</a:t>
            </a:r>
          </a:p>
          <a:p>
            <a:r>
              <a:rPr lang="en-US" dirty="0"/>
              <a:t>Pre and Post QT metrics,</a:t>
            </a:r>
          </a:p>
          <a:p>
            <a:pPr lvl="1">
              <a:buFont typeface="Courier New"/>
              <a:buChar char="o"/>
            </a:pPr>
            <a:r>
              <a:rPr lang="en-US" dirty="0"/>
              <a:t>Surviving reads</a:t>
            </a:r>
          </a:p>
          <a:p>
            <a:pPr lvl="1">
              <a:buFont typeface="Courier New"/>
              <a:buChar char="o"/>
            </a:pPr>
            <a:r>
              <a:rPr lang="en-US" dirty="0"/>
              <a:t>Surviving pairs</a:t>
            </a:r>
          </a:p>
          <a:p>
            <a:pPr lvl="1">
              <a:buFont typeface="Courier New"/>
              <a:buChar char="o"/>
            </a:pPr>
            <a:r>
              <a:rPr lang="en-US" dirty="0"/>
              <a:t>Quality profiles between read pairs</a:t>
            </a:r>
          </a:p>
          <a:p>
            <a:pPr lvl="1">
              <a:buFont typeface="Courier New"/>
              <a:buChar char="o"/>
            </a:pPr>
            <a:r>
              <a:rPr lang="en-US" dirty="0"/>
              <a:t>Read length distribution</a:t>
            </a:r>
          </a:p>
          <a:p>
            <a:pPr lvl="1">
              <a:buFont typeface="Courier New"/>
              <a:buChar char="o"/>
            </a:pPr>
            <a:r>
              <a:rPr lang="en-US" dirty="0"/>
              <a:t>Barcode representation</a:t>
            </a:r>
          </a:p>
          <a:p>
            <a:pPr lvl="1">
              <a:buFont typeface="Courier New"/>
              <a:buChar char="o"/>
            </a:pPr>
            <a:r>
              <a:rPr lang="en-US" dirty="0"/>
              <a:t>Duplication levels</a:t>
            </a:r>
          </a:p>
          <a:p>
            <a:pPr marL="170752" lvl="1" indent="0">
              <a:buNone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QC metrics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2E9D8BC-F2AC-6145-B1C3-9E7A303D5CBC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3578" y="2597152"/>
            <a:ext cx="5638800" cy="375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7447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Paired end reads – Pointing </a:t>
            </a:r>
            <a:r>
              <a:rPr lang="en-US" b="1" dirty="0"/>
              <a:t>towards</a:t>
            </a:r>
            <a:r>
              <a:rPr lang="en-US" dirty="0"/>
              <a:t> each other </a:t>
            </a:r>
            <a:r>
              <a:rPr lang="en-US" dirty="0">
                <a:sym typeface="Wingdings"/>
              </a:rPr>
              <a:t>  &amp; insert size 200bp-700bp.</a:t>
            </a:r>
            <a:endParaRPr lang="en-US" dirty="0"/>
          </a:p>
          <a:p>
            <a:pPr lvl="2">
              <a:buFontTx/>
              <a:buChar char="-"/>
            </a:pPr>
            <a:r>
              <a:rPr lang="en-US" dirty="0"/>
              <a:t>Insert size distribution.</a:t>
            </a:r>
          </a:p>
          <a:p>
            <a:pPr lvl="2">
              <a:buFontTx/>
              <a:buChar char="-"/>
            </a:pPr>
            <a:r>
              <a:rPr lang="en-US" dirty="0"/>
              <a:t>Orientation. </a:t>
            </a:r>
          </a:p>
          <a:p>
            <a:r>
              <a:rPr lang="en-US" dirty="0"/>
              <a:t>Mate pair reads – Pointing </a:t>
            </a:r>
            <a:r>
              <a:rPr lang="en-US" b="1" dirty="0"/>
              <a:t>away</a:t>
            </a:r>
            <a:r>
              <a:rPr lang="en-US" dirty="0"/>
              <a:t> from each other </a:t>
            </a:r>
            <a:r>
              <a:rPr lang="en-US" dirty="0">
                <a:sym typeface="Wingdings"/>
              </a:rPr>
              <a:t>  &amp; insert size 3kb-12kb.</a:t>
            </a:r>
          </a:p>
          <a:p>
            <a:pPr lvl="2">
              <a:buFontTx/>
              <a:buChar char="-"/>
            </a:pPr>
            <a:r>
              <a:rPr lang="en-US" dirty="0">
                <a:sym typeface="Wingdings"/>
              </a:rPr>
              <a:t>Insert size distribution.</a:t>
            </a:r>
          </a:p>
          <a:p>
            <a:pPr lvl="2">
              <a:buFontTx/>
              <a:buChar char="-"/>
            </a:pPr>
            <a:r>
              <a:rPr lang="en-US" dirty="0">
                <a:sym typeface="Wingdings"/>
              </a:rPr>
              <a:t>Orientation.</a:t>
            </a:r>
          </a:p>
          <a:p>
            <a:pPr lvl="2">
              <a:buFontTx/>
              <a:buChar char="-"/>
            </a:pPr>
            <a:r>
              <a:rPr lang="en-US" dirty="0">
                <a:sym typeface="Wingdings"/>
              </a:rPr>
              <a:t>Proportion of Mates within contigs/scaffolds </a:t>
            </a:r>
            <a:r>
              <a:rPr lang="en-US" dirty="0" err="1">
                <a:sym typeface="Wingdings"/>
              </a:rPr>
              <a:t>vs</a:t>
            </a:r>
            <a:r>
              <a:rPr lang="en-US" dirty="0">
                <a:sym typeface="Wingdings"/>
              </a:rPr>
              <a:t> proportion across contigs/scaffolds.</a:t>
            </a:r>
          </a:p>
          <a:p>
            <a:pPr lvl="2">
              <a:buFontTx/>
              <a:buChar char="-"/>
            </a:pPr>
            <a:r>
              <a:rPr lang="en-US" dirty="0">
                <a:sym typeface="Wingdings"/>
              </a:rPr>
              <a:t>QC and QT can affect mate pair libraries.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Insert sizes and paired data qc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2E9D8BC-F2AC-6145-B1C3-9E7A303D5CBC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2378" y="3879852"/>
            <a:ext cx="7620000" cy="24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3630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CAEA0-5538-A837-44A1-5D3490308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DNA vs RNA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5EC7E7-A864-40C7-7607-927DFB4D6F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2E9D8BC-F2AC-6145-B1C3-9E7A303D5CBC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1026" name="Picture 2" descr="DIfferences between DNA-seq vs RNA-seq">
            <a:extLst>
              <a:ext uri="{FF2B5EF4-FFF2-40B4-BE49-F238E27FC236}">
                <a16:creationId xmlns:a16="http://schemas.microsoft.com/office/drawing/2014/main" id="{BBEFFECE-5353-1ECD-9236-445431A6D5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4277" y="1270741"/>
            <a:ext cx="6195445" cy="4646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5DC3460-C3A9-C235-B802-13584CE3A71F}"/>
              </a:ext>
            </a:extLst>
          </p:cNvPr>
          <p:cNvSpPr txBox="1"/>
          <p:nvPr/>
        </p:nvSpPr>
        <p:spPr>
          <a:xfrm>
            <a:off x="1474277" y="5940648"/>
            <a:ext cx="533190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https://</a:t>
            </a:r>
            <a:r>
              <a:rPr lang="en-US" sz="1000" dirty="0" err="1"/>
              <a:t>geneticeducation.co.in</a:t>
            </a:r>
            <a:r>
              <a:rPr lang="en-US" sz="1000" dirty="0"/>
              <a:t>/wp-content/uploads/2023/03/DNA-seq-vs-RNA-seq-2.001-min.jpeg</a:t>
            </a:r>
          </a:p>
        </p:txBody>
      </p:sp>
    </p:spTree>
    <p:extLst>
      <p:ext uri="{BB962C8B-B14F-4D97-AF65-F5344CB8AC3E}">
        <p14:creationId xmlns:p14="http://schemas.microsoft.com/office/powerpoint/2010/main" val="12256803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1" u="sng" dirty="0">
                <a:solidFill>
                  <a:schemeClr val="accent2">
                    <a:lumMod val="50000"/>
                  </a:schemeClr>
                </a:solidFill>
              </a:rPr>
              <a:t>K-</a:t>
            </a:r>
            <a:r>
              <a:rPr lang="en-US" b="1" u="sng" dirty="0" err="1">
                <a:solidFill>
                  <a:schemeClr val="accent2">
                    <a:lumMod val="50000"/>
                  </a:schemeClr>
                </a:solidFill>
              </a:rPr>
              <a:t>mer</a:t>
            </a:r>
            <a:r>
              <a:rPr lang="en-US" b="1" u="sng" dirty="0">
                <a:solidFill>
                  <a:schemeClr val="accent2">
                    <a:lumMod val="50000"/>
                  </a:schemeClr>
                </a:solidFill>
              </a:rPr>
              <a:t> (</a:t>
            </a:r>
            <a:r>
              <a:rPr lang="en-US" b="1" u="sng" dirty="0" err="1">
                <a:solidFill>
                  <a:schemeClr val="accent2">
                    <a:lumMod val="50000"/>
                  </a:schemeClr>
                </a:solidFill>
              </a:rPr>
              <a:t>kmer</a:t>
            </a:r>
            <a:r>
              <a:rPr lang="en-US" b="1" u="sng" dirty="0">
                <a:solidFill>
                  <a:schemeClr val="accent2">
                    <a:lumMod val="50000"/>
                  </a:schemeClr>
                </a:solidFill>
              </a:rPr>
              <a:t>) </a:t>
            </a:r>
            <a:r>
              <a:rPr lang="en-US" dirty="0"/>
              <a:t>= A word of length </a:t>
            </a:r>
            <a:r>
              <a:rPr lang="en-US" i="1" dirty="0"/>
              <a:t>k</a:t>
            </a:r>
            <a:r>
              <a:rPr lang="en-US" dirty="0"/>
              <a:t>, or, all the possible substrings of a certain length that can be derived from a given string (or sequenced read).</a:t>
            </a:r>
          </a:p>
          <a:p>
            <a:pPr marL="0" indent="0">
              <a:buNone/>
            </a:pPr>
            <a:r>
              <a:rPr lang="en-US" dirty="0"/>
              <a:t>String = </a:t>
            </a:r>
            <a:r>
              <a:rPr lang="en-US" b="1" i="1" dirty="0" err="1"/>
              <a:t>ThisIsAnExample</a:t>
            </a:r>
            <a:endParaRPr lang="en-US" b="1" i="1" dirty="0"/>
          </a:p>
          <a:p>
            <a:pPr marL="0" indent="0">
              <a:buNone/>
            </a:pPr>
            <a:r>
              <a:rPr lang="en-US" dirty="0"/>
              <a:t>K        = 7</a:t>
            </a:r>
          </a:p>
          <a:p>
            <a:pPr marL="0" indent="0">
              <a:buNone/>
            </a:pPr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</a:t>
            </a:r>
            <a:r>
              <a:rPr lang="en-US" dirty="0" err="1"/>
              <a:t>kmer</a:t>
            </a:r>
            <a:r>
              <a:rPr lang="en-US" dirty="0"/>
              <a:t>  =        </a:t>
            </a:r>
            <a:r>
              <a:rPr lang="en-US" dirty="0" err="1"/>
              <a:t>ThisIsA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</a:t>
            </a:r>
            <a:r>
              <a:rPr lang="en-US" dirty="0" err="1"/>
              <a:t>kmer</a:t>
            </a:r>
            <a:r>
              <a:rPr lang="en-US" dirty="0"/>
              <a:t> =          </a:t>
            </a:r>
            <a:r>
              <a:rPr lang="en-US" dirty="0" err="1"/>
              <a:t>hisIsAn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</a:t>
            </a:r>
            <a:r>
              <a:rPr lang="en-US" dirty="0" err="1"/>
              <a:t>kmer</a:t>
            </a:r>
            <a:r>
              <a:rPr lang="en-US" dirty="0"/>
              <a:t> =             </a:t>
            </a:r>
            <a:r>
              <a:rPr lang="en-US" dirty="0" err="1"/>
              <a:t>isIsAnE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b="1" u="sng" dirty="0">
                <a:solidFill>
                  <a:srgbClr val="326970"/>
                </a:solidFill>
              </a:rPr>
              <a:t>Coverage</a:t>
            </a:r>
            <a:r>
              <a:rPr lang="en-US" dirty="0">
                <a:solidFill>
                  <a:srgbClr val="326970"/>
                </a:solidFill>
              </a:rPr>
              <a:t> </a:t>
            </a:r>
            <a:r>
              <a:rPr lang="en-US" dirty="0"/>
              <a:t>= The “depth” of sequencing, i.e. how many times are we (likely) covering a given genomic region, based on the total amount of sequenced reads (and their length) </a:t>
            </a:r>
            <a:r>
              <a:rPr lang="en-US" dirty="0" err="1"/>
              <a:t>vs</a:t>
            </a:r>
            <a:r>
              <a:rPr lang="en-US" dirty="0"/>
              <a:t> the organism’s genome size.</a:t>
            </a:r>
          </a:p>
          <a:p>
            <a:r>
              <a:rPr lang="en-US" b="1" u="sng" dirty="0">
                <a:solidFill>
                  <a:srgbClr val="326970"/>
                </a:solidFill>
              </a:rPr>
              <a:t>Contigs</a:t>
            </a:r>
            <a:r>
              <a:rPr lang="en-US" dirty="0">
                <a:solidFill>
                  <a:srgbClr val="326970"/>
                </a:solidFill>
              </a:rPr>
              <a:t> </a:t>
            </a:r>
            <a:r>
              <a:rPr lang="en-US" dirty="0"/>
              <a:t>= Are contiguous fragments that represent a genomic region, which have been assembled from sequenced reads.</a:t>
            </a:r>
          </a:p>
          <a:p>
            <a:r>
              <a:rPr lang="en-US" b="1" u="sng" dirty="0">
                <a:solidFill>
                  <a:srgbClr val="326970"/>
                </a:solidFill>
              </a:rPr>
              <a:t>Scaffolds</a:t>
            </a:r>
            <a:r>
              <a:rPr lang="en-US" dirty="0">
                <a:solidFill>
                  <a:srgbClr val="326970"/>
                </a:solidFill>
              </a:rPr>
              <a:t> </a:t>
            </a:r>
            <a:r>
              <a:rPr lang="en-US" dirty="0"/>
              <a:t>= Result from ordering and “piecing together” assembled contigs. They include 2 or more contigs, and contain gaps (series of N characters), which represent the distance between ordered and oriented contigs.</a:t>
            </a:r>
          </a:p>
          <a:p>
            <a:r>
              <a:rPr lang="en-US" b="1" u="sng" dirty="0">
                <a:solidFill>
                  <a:srgbClr val="326970"/>
                </a:solidFill>
              </a:rPr>
              <a:t>N50</a:t>
            </a:r>
            <a:r>
              <a:rPr lang="en-US" dirty="0">
                <a:solidFill>
                  <a:srgbClr val="326970"/>
                </a:solidFill>
              </a:rPr>
              <a:t> </a:t>
            </a:r>
            <a:r>
              <a:rPr lang="en-US" dirty="0"/>
              <a:t>= A mathematical method for assessing the performance of an assembly. It is calculated using the lengths of assembled contigs/scaffolds. When contigs/scaffolds are ordered (shortest to longest), the N50, is the shortest sequence length at which at least 50% of all assembled bases contained. It says nothing as to the validity of the assembly.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terms and definitions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2E9D8BC-F2AC-6145-B1C3-9E7A303D5CBC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64760" y="1866900"/>
            <a:ext cx="2807040" cy="1435100"/>
          </a:xfrm>
          <a:prstGeom prst="rect">
            <a:avLst/>
          </a:prstGeom>
          <a:noFill/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8574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Coverage estimation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2E9D8BC-F2AC-6145-B1C3-9E7A303D5CBC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object 3"/>
          <p:cNvSpPr/>
          <p:nvPr/>
        </p:nvSpPr>
        <p:spPr>
          <a:xfrm>
            <a:off x="2430778" y="3444037"/>
            <a:ext cx="5383530" cy="2645410"/>
          </a:xfrm>
          <a:custGeom>
            <a:avLst/>
            <a:gdLst/>
            <a:ahLst/>
            <a:cxnLst/>
            <a:rect l="l" t="t" r="r" b="b"/>
            <a:pathLst>
              <a:path w="5383530" h="2645410">
                <a:moveTo>
                  <a:pt x="0" y="2645410"/>
                </a:moveTo>
                <a:lnTo>
                  <a:pt x="0" y="2645410"/>
                </a:lnTo>
                <a:lnTo>
                  <a:pt x="1973580" y="2645410"/>
                </a:lnTo>
                <a:lnTo>
                  <a:pt x="2152650" y="2644140"/>
                </a:lnTo>
                <a:lnTo>
                  <a:pt x="2332990" y="2642870"/>
                </a:lnTo>
                <a:lnTo>
                  <a:pt x="2512060" y="2640330"/>
                </a:lnTo>
                <a:lnTo>
                  <a:pt x="2691130" y="2635250"/>
                </a:lnTo>
                <a:lnTo>
                  <a:pt x="2871470" y="2626360"/>
                </a:lnTo>
                <a:lnTo>
                  <a:pt x="3049270" y="2609850"/>
                </a:lnTo>
                <a:lnTo>
                  <a:pt x="3229610" y="2581910"/>
                </a:lnTo>
                <a:lnTo>
                  <a:pt x="3409950" y="2540000"/>
                </a:lnTo>
                <a:lnTo>
                  <a:pt x="3587750" y="2473960"/>
                </a:lnTo>
                <a:lnTo>
                  <a:pt x="3768090" y="2382520"/>
                </a:lnTo>
                <a:lnTo>
                  <a:pt x="3948429" y="2255520"/>
                </a:lnTo>
                <a:lnTo>
                  <a:pt x="4126229" y="2091689"/>
                </a:lnTo>
                <a:lnTo>
                  <a:pt x="4306570" y="1887220"/>
                </a:lnTo>
                <a:lnTo>
                  <a:pt x="4486909" y="1639570"/>
                </a:lnTo>
                <a:lnTo>
                  <a:pt x="4664709" y="1355089"/>
                </a:lnTo>
                <a:lnTo>
                  <a:pt x="4845050" y="1038860"/>
                </a:lnTo>
                <a:lnTo>
                  <a:pt x="5024120" y="699769"/>
                </a:lnTo>
                <a:lnTo>
                  <a:pt x="5203189" y="350520"/>
                </a:lnTo>
                <a:lnTo>
                  <a:pt x="5383530" y="0"/>
                </a:lnTo>
              </a:path>
            </a:pathLst>
          </a:custGeom>
          <a:ln w="934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4"/>
          <p:cNvSpPr/>
          <p:nvPr/>
        </p:nvSpPr>
        <p:spPr>
          <a:xfrm>
            <a:off x="2250437" y="6281217"/>
            <a:ext cx="5383530" cy="0"/>
          </a:xfrm>
          <a:custGeom>
            <a:avLst/>
            <a:gdLst/>
            <a:ahLst/>
            <a:cxnLst/>
            <a:rect l="l" t="t" r="r" b="b"/>
            <a:pathLst>
              <a:path w="5383530">
                <a:moveTo>
                  <a:pt x="0" y="0"/>
                </a:moveTo>
                <a:lnTo>
                  <a:pt x="5383530" y="0"/>
                </a:lnTo>
              </a:path>
            </a:pathLst>
          </a:custGeom>
          <a:ln w="93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5"/>
          <p:cNvSpPr/>
          <p:nvPr/>
        </p:nvSpPr>
        <p:spPr>
          <a:xfrm>
            <a:off x="2250437" y="6281217"/>
            <a:ext cx="0" cy="101600"/>
          </a:xfrm>
          <a:custGeom>
            <a:avLst/>
            <a:gdLst/>
            <a:ahLst/>
            <a:cxnLst/>
            <a:rect l="l" t="t" r="r" b="b"/>
            <a:pathLst>
              <a:path h="101600">
                <a:moveTo>
                  <a:pt x="0" y="0"/>
                </a:moveTo>
                <a:lnTo>
                  <a:pt x="0" y="101600"/>
                </a:lnTo>
              </a:path>
            </a:pathLst>
          </a:custGeom>
          <a:ln w="93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6"/>
          <p:cNvSpPr/>
          <p:nvPr/>
        </p:nvSpPr>
        <p:spPr>
          <a:xfrm>
            <a:off x="3148328" y="6281217"/>
            <a:ext cx="0" cy="101600"/>
          </a:xfrm>
          <a:custGeom>
            <a:avLst/>
            <a:gdLst/>
            <a:ahLst/>
            <a:cxnLst/>
            <a:rect l="l" t="t" r="r" b="b"/>
            <a:pathLst>
              <a:path h="101600">
                <a:moveTo>
                  <a:pt x="0" y="0"/>
                </a:moveTo>
                <a:lnTo>
                  <a:pt x="0" y="101600"/>
                </a:lnTo>
              </a:path>
            </a:pathLst>
          </a:custGeom>
          <a:ln w="93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7"/>
          <p:cNvSpPr/>
          <p:nvPr/>
        </p:nvSpPr>
        <p:spPr>
          <a:xfrm>
            <a:off x="4044948" y="6281217"/>
            <a:ext cx="0" cy="101600"/>
          </a:xfrm>
          <a:custGeom>
            <a:avLst/>
            <a:gdLst/>
            <a:ahLst/>
            <a:cxnLst/>
            <a:rect l="l" t="t" r="r" b="b"/>
            <a:pathLst>
              <a:path h="101600">
                <a:moveTo>
                  <a:pt x="0" y="0"/>
                </a:moveTo>
                <a:lnTo>
                  <a:pt x="0" y="101600"/>
                </a:lnTo>
              </a:path>
            </a:pathLst>
          </a:custGeom>
          <a:ln w="93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8"/>
          <p:cNvSpPr/>
          <p:nvPr/>
        </p:nvSpPr>
        <p:spPr>
          <a:xfrm>
            <a:off x="4942837" y="6281217"/>
            <a:ext cx="0" cy="101600"/>
          </a:xfrm>
          <a:custGeom>
            <a:avLst/>
            <a:gdLst/>
            <a:ahLst/>
            <a:cxnLst/>
            <a:rect l="l" t="t" r="r" b="b"/>
            <a:pathLst>
              <a:path h="101600">
                <a:moveTo>
                  <a:pt x="0" y="0"/>
                </a:moveTo>
                <a:lnTo>
                  <a:pt x="0" y="101600"/>
                </a:lnTo>
              </a:path>
            </a:pathLst>
          </a:custGeom>
          <a:ln w="93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9"/>
          <p:cNvSpPr/>
          <p:nvPr/>
        </p:nvSpPr>
        <p:spPr>
          <a:xfrm>
            <a:off x="5840728" y="6281217"/>
            <a:ext cx="0" cy="101600"/>
          </a:xfrm>
          <a:custGeom>
            <a:avLst/>
            <a:gdLst/>
            <a:ahLst/>
            <a:cxnLst/>
            <a:rect l="l" t="t" r="r" b="b"/>
            <a:pathLst>
              <a:path h="101600">
                <a:moveTo>
                  <a:pt x="0" y="0"/>
                </a:moveTo>
                <a:lnTo>
                  <a:pt x="0" y="101600"/>
                </a:lnTo>
              </a:path>
            </a:pathLst>
          </a:custGeom>
          <a:ln w="93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0"/>
          <p:cNvSpPr/>
          <p:nvPr/>
        </p:nvSpPr>
        <p:spPr>
          <a:xfrm>
            <a:off x="6737348" y="6281217"/>
            <a:ext cx="0" cy="101600"/>
          </a:xfrm>
          <a:custGeom>
            <a:avLst/>
            <a:gdLst/>
            <a:ahLst/>
            <a:cxnLst/>
            <a:rect l="l" t="t" r="r" b="b"/>
            <a:pathLst>
              <a:path h="101600">
                <a:moveTo>
                  <a:pt x="0" y="0"/>
                </a:moveTo>
                <a:lnTo>
                  <a:pt x="0" y="101600"/>
                </a:lnTo>
              </a:path>
            </a:pathLst>
          </a:custGeom>
          <a:ln w="93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1"/>
          <p:cNvSpPr/>
          <p:nvPr/>
        </p:nvSpPr>
        <p:spPr>
          <a:xfrm>
            <a:off x="7633967" y="6281217"/>
            <a:ext cx="0" cy="101600"/>
          </a:xfrm>
          <a:custGeom>
            <a:avLst/>
            <a:gdLst/>
            <a:ahLst/>
            <a:cxnLst/>
            <a:rect l="l" t="t" r="r" b="b"/>
            <a:pathLst>
              <a:path h="101600">
                <a:moveTo>
                  <a:pt x="0" y="0"/>
                </a:moveTo>
                <a:lnTo>
                  <a:pt x="0" y="101600"/>
                </a:lnTo>
              </a:path>
            </a:pathLst>
          </a:custGeom>
          <a:ln w="93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2"/>
          <p:cNvSpPr/>
          <p:nvPr/>
        </p:nvSpPr>
        <p:spPr>
          <a:xfrm>
            <a:off x="2208528" y="6528867"/>
            <a:ext cx="81280" cy="119380"/>
          </a:xfrm>
          <a:custGeom>
            <a:avLst/>
            <a:gdLst/>
            <a:ahLst/>
            <a:cxnLst/>
            <a:rect l="l" t="t" r="r" b="b"/>
            <a:pathLst>
              <a:path w="81280" h="119379">
                <a:moveTo>
                  <a:pt x="40640" y="0"/>
                </a:moveTo>
                <a:lnTo>
                  <a:pt x="5080" y="26670"/>
                </a:lnTo>
                <a:lnTo>
                  <a:pt x="0" y="60960"/>
                </a:lnTo>
                <a:lnTo>
                  <a:pt x="674" y="72846"/>
                </a:lnTo>
                <a:lnTo>
                  <a:pt x="15101" y="109200"/>
                </a:lnTo>
                <a:lnTo>
                  <a:pt x="40640" y="119380"/>
                </a:lnTo>
                <a:lnTo>
                  <a:pt x="51335" y="117971"/>
                </a:lnTo>
                <a:lnTo>
                  <a:pt x="60483" y="113823"/>
                </a:lnTo>
                <a:lnTo>
                  <a:pt x="67964" y="107057"/>
                </a:lnTo>
                <a:lnTo>
                  <a:pt x="68977" y="105410"/>
                </a:lnTo>
                <a:lnTo>
                  <a:pt x="40640" y="105410"/>
                </a:lnTo>
                <a:lnTo>
                  <a:pt x="34250" y="104437"/>
                </a:lnTo>
                <a:lnTo>
                  <a:pt x="16748" y="69254"/>
                </a:lnTo>
                <a:lnTo>
                  <a:pt x="16661" y="57150"/>
                </a:lnTo>
                <a:lnTo>
                  <a:pt x="16966" y="49490"/>
                </a:lnTo>
                <a:lnTo>
                  <a:pt x="33019" y="12700"/>
                </a:lnTo>
                <a:lnTo>
                  <a:pt x="68710" y="12700"/>
                </a:lnTo>
                <a:lnTo>
                  <a:pt x="67250" y="10179"/>
                </a:lnTo>
                <a:lnTo>
                  <a:pt x="59848" y="4286"/>
                </a:lnTo>
                <a:lnTo>
                  <a:pt x="50780" y="1012"/>
                </a:lnTo>
                <a:lnTo>
                  <a:pt x="40640" y="0"/>
                </a:lnTo>
                <a:close/>
              </a:path>
              <a:path w="81280" h="119379">
                <a:moveTo>
                  <a:pt x="68710" y="12700"/>
                </a:moveTo>
                <a:lnTo>
                  <a:pt x="50800" y="12700"/>
                </a:lnTo>
                <a:lnTo>
                  <a:pt x="57150" y="16510"/>
                </a:lnTo>
                <a:lnTo>
                  <a:pt x="60960" y="26670"/>
                </a:lnTo>
                <a:lnTo>
                  <a:pt x="62825" y="32881"/>
                </a:lnTo>
                <a:lnTo>
                  <a:pt x="64452" y="40163"/>
                </a:lnTo>
                <a:lnTo>
                  <a:pt x="65603" y="48637"/>
                </a:lnTo>
                <a:lnTo>
                  <a:pt x="66040" y="58420"/>
                </a:lnTo>
                <a:lnTo>
                  <a:pt x="65385" y="70802"/>
                </a:lnTo>
                <a:lnTo>
                  <a:pt x="48260" y="105410"/>
                </a:lnTo>
                <a:lnTo>
                  <a:pt x="68977" y="105410"/>
                </a:lnTo>
                <a:lnTo>
                  <a:pt x="80803" y="68857"/>
                </a:lnTo>
                <a:lnTo>
                  <a:pt x="81280" y="57150"/>
                </a:lnTo>
                <a:lnTo>
                  <a:pt x="80783" y="45481"/>
                </a:lnTo>
                <a:lnTo>
                  <a:pt x="79216" y="35242"/>
                </a:lnTo>
                <a:lnTo>
                  <a:pt x="76457" y="26431"/>
                </a:lnTo>
                <a:lnTo>
                  <a:pt x="72390" y="19050"/>
                </a:lnTo>
                <a:lnTo>
                  <a:pt x="68710" y="127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3"/>
          <p:cNvSpPr/>
          <p:nvPr/>
        </p:nvSpPr>
        <p:spPr>
          <a:xfrm>
            <a:off x="3106418" y="6530137"/>
            <a:ext cx="81280" cy="118110"/>
          </a:xfrm>
          <a:custGeom>
            <a:avLst/>
            <a:gdLst/>
            <a:ahLst/>
            <a:cxnLst/>
            <a:rect l="l" t="t" r="r" b="b"/>
            <a:pathLst>
              <a:path w="81279" h="118109">
                <a:moveTo>
                  <a:pt x="15239" y="85090"/>
                </a:moveTo>
                <a:lnTo>
                  <a:pt x="0" y="85090"/>
                </a:lnTo>
                <a:lnTo>
                  <a:pt x="912" y="92967"/>
                </a:lnTo>
                <a:lnTo>
                  <a:pt x="30737" y="117435"/>
                </a:lnTo>
                <a:lnTo>
                  <a:pt x="38100" y="118109"/>
                </a:lnTo>
                <a:lnTo>
                  <a:pt x="48061" y="117375"/>
                </a:lnTo>
                <a:lnTo>
                  <a:pt x="56832" y="115093"/>
                </a:lnTo>
                <a:lnTo>
                  <a:pt x="64174" y="111144"/>
                </a:lnTo>
                <a:lnTo>
                  <a:pt x="69850" y="105409"/>
                </a:lnTo>
                <a:lnTo>
                  <a:pt x="70772" y="104140"/>
                </a:lnTo>
                <a:lnTo>
                  <a:pt x="30479" y="104140"/>
                </a:lnTo>
                <a:lnTo>
                  <a:pt x="26669" y="102870"/>
                </a:lnTo>
                <a:lnTo>
                  <a:pt x="20319" y="99059"/>
                </a:lnTo>
                <a:lnTo>
                  <a:pt x="16510" y="93979"/>
                </a:lnTo>
                <a:lnTo>
                  <a:pt x="15239" y="85090"/>
                </a:lnTo>
                <a:close/>
              </a:path>
              <a:path w="81279" h="118109">
                <a:moveTo>
                  <a:pt x="72236" y="53340"/>
                </a:moveTo>
                <a:lnTo>
                  <a:pt x="45719" y="53340"/>
                </a:lnTo>
                <a:lnTo>
                  <a:pt x="52069" y="54609"/>
                </a:lnTo>
                <a:lnTo>
                  <a:pt x="57150" y="59690"/>
                </a:lnTo>
                <a:lnTo>
                  <a:pt x="62229" y="63500"/>
                </a:lnTo>
                <a:lnTo>
                  <a:pt x="64769" y="69850"/>
                </a:lnTo>
                <a:lnTo>
                  <a:pt x="64769" y="85090"/>
                </a:lnTo>
                <a:lnTo>
                  <a:pt x="62229" y="90170"/>
                </a:lnTo>
                <a:lnTo>
                  <a:pt x="54610" y="102870"/>
                </a:lnTo>
                <a:lnTo>
                  <a:pt x="48260" y="104140"/>
                </a:lnTo>
                <a:lnTo>
                  <a:pt x="70772" y="104140"/>
                </a:lnTo>
                <a:lnTo>
                  <a:pt x="74850" y="98524"/>
                </a:lnTo>
                <a:lnTo>
                  <a:pt x="78422" y="91281"/>
                </a:lnTo>
                <a:lnTo>
                  <a:pt x="80565" y="83800"/>
                </a:lnTo>
                <a:lnTo>
                  <a:pt x="81279" y="76200"/>
                </a:lnTo>
                <a:lnTo>
                  <a:pt x="80367" y="68639"/>
                </a:lnTo>
                <a:lnTo>
                  <a:pt x="77787" y="61436"/>
                </a:lnTo>
                <a:lnTo>
                  <a:pt x="73779" y="54947"/>
                </a:lnTo>
                <a:lnTo>
                  <a:pt x="72236" y="53340"/>
                </a:lnTo>
                <a:close/>
              </a:path>
              <a:path w="81279" h="118109">
                <a:moveTo>
                  <a:pt x="74929" y="0"/>
                </a:moveTo>
                <a:lnTo>
                  <a:pt x="12700" y="0"/>
                </a:lnTo>
                <a:lnTo>
                  <a:pt x="3809" y="62229"/>
                </a:lnTo>
                <a:lnTo>
                  <a:pt x="17779" y="63500"/>
                </a:lnTo>
                <a:lnTo>
                  <a:pt x="19050" y="60959"/>
                </a:lnTo>
                <a:lnTo>
                  <a:pt x="22860" y="57150"/>
                </a:lnTo>
                <a:lnTo>
                  <a:pt x="26669" y="54609"/>
                </a:lnTo>
                <a:lnTo>
                  <a:pt x="30479" y="54609"/>
                </a:lnTo>
                <a:lnTo>
                  <a:pt x="34289" y="53340"/>
                </a:lnTo>
                <a:lnTo>
                  <a:pt x="72236" y="53340"/>
                </a:lnTo>
                <a:lnTo>
                  <a:pt x="68579" y="49529"/>
                </a:lnTo>
                <a:lnTo>
                  <a:pt x="65809" y="46990"/>
                </a:lnTo>
                <a:lnTo>
                  <a:pt x="19050" y="46990"/>
                </a:lnTo>
                <a:lnTo>
                  <a:pt x="24129" y="13970"/>
                </a:lnTo>
                <a:lnTo>
                  <a:pt x="74929" y="13970"/>
                </a:lnTo>
                <a:lnTo>
                  <a:pt x="74929" y="0"/>
                </a:lnTo>
                <a:close/>
              </a:path>
              <a:path w="81279" h="118109">
                <a:moveTo>
                  <a:pt x="41910" y="39370"/>
                </a:moveTo>
                <a:lnTo>
                  <a:pt x="36829" y="39370"/>
                </a:lnTo>
                <a:lnTo>
                  <a:pt x="26669" y="41909"/>
                </a:lnTo>
                <a:lnTo>
                  <a:pt x="21589" y="44450"/>
                </a:lnTo>
                <a:lnTo>
                  <a:pt x="19050" y="46990"/>
                </a:lnTo>
                <a:lnTo>
                  <a:pt x="65809" y="46990"/>
                </a:lnTo>
                <a:lnTo>
                  <a:pt x="63341" y="44727"/>
                </a:lnTo>
                <a:lnTo>
                  <a:pt x="57150" y="41592"/>
                </a:lnTo>
                <a:lnTo>
                  <a:pt x="50006" y="39885"/>
                </a:lnTo>
                <a:lnTo>
                  <a:pt x="41910" y="3937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4"/>
          <p:cNvSpPr/>
          <p:nvPr/>
        </p:nvSpPr>
        <p:spPr>
          <a:xfrm>
            <a:off x="3967478" y="6528867"/>
            <a:ext cx="44450" cy="115570"/>
          </a:xfrm>
          <a:custGeom>
            <a:avLst/>
            <a:gdLst/>
            <a:ahLst/>
            <a:cxnLst/>
            <a:rect l="l" t="t" r="r" b="b"/>
            <a:pathLst>
              <a:path w="44450" h="115570">
                <a:moveTo>
                  <a:pt x="44450" y="0"/>
                </a:moveTo>
                <a:lnTo>
                  <a:pt x="31750" y="0"/>
                </a:lnTo>
                <a:lnTo>
                  <a:pt x="30479" y="8890"/>
                </a:lnTo>
                <a:lnTo>
                  <a:pt x="27939" y="13970"/>
                </a:lnTo>
                <a:lnTo>
                  <a:pt x="22859" y="17780"/>
                </a:lnTo>
                <a:lnTo>
                  <a:pt x="19050" y="19050"/>
                </a:lnTo>
                <a:lnTo>
                  <a:pt x="11429" y="20320"/>
                </a:lnTo>
                <a:lnTo>
                  <a:pt x="0" y="21590"/>
                </a:lnTo>
                <a:lnTo>
                  <a:pt x="0" y="33020"/>
                </a:lnTo>
                <a:lnTo>
                  <a:pt x="27939" y="33020"/>
                </a:lnTo>
                <a:lnTo>
                  <a:pt x="27939" y="115570"/>
                </a:lnTo>
                <a:lnTo>
                  <a:pt x="44450" y="115570"/>
                </a:lnTo>
                <a:lnTo>
                  <a:pt x="444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5"/>
          <p:cNvSpPr/>
          <p:nvPr/>
        </p:nvSpPr>
        <p:spPr>
          <a:xfrm>
            <a:off x="4050028" y="6528867"/>
            <a:ext cx="81280" cy="119380"/>
          </a:xfrm>
          <a:custGeom>
            <a:avLst/>
            <a:gdLst/>
            <a:ahLst/>
            <a:cxnLst/>
            <a:rect l="l" t="t" r="r" b="b"/>
            <a:pathLst>
              <a:path w="81279" h="119379">
                <a:moveTo>
                  <a:pt x="40639" y="0"/>
                </a:moveTo>
                <a:lnTo>
                  <a:pt x="5079" y="26670"/>
                </a:lnTo>
                <a:lnTo>
                  <a:pt x="0" y="60960"/>
                </a:lnTo>
                <a:lnTo>
                  <a:pt x="674" y="72846"/>
                </a:lnTo>
                <a:lnTo>
                  <a:pt x="15101" y="109200"/>
                </a:lnTo>
                <a:lnTo>
                  <a:pt x="40639" y="119380"/>
                </a:lnTo>
                <a:lnTo>
                  <a:pt x="51335" y="117971"/>
                </a:lnTo>
                <a:lnTo>
                  <a:pt x="60483" y="113823"/>
                </a:lnTo>
                <a:lnTo>
                  <a:pt x="67964" y="107057"/>
                </a:lnTo>
                <a:lnTo>
                  <a:pt x="68977" y="105410"/>
                </a:lnTo>
                <a:lnTo>
                  <a:pt x="40639" y="105410"/>
                </a:lnTo>
                <a:lnTo>
                  <a:pt x="34250" y="104437"/>
                </a:lnTo>
                <a:lnTo>
                  <a:pt x="16926" y="69254"/>
                </a:lnTo>
                <a:lnTo>
                  <a:pt x="16509" y="60960"/>
                </a:lnTo>
                <a:lnTo>
                  <a:pt x="16966" y="49490"/>
                </a:lnTo>
                <a:lnTo>
                  <a:pt x="33019" y="12700"/>
                </a:lnTo>
                <a:lnTo>
                  <a:pt x="68838" y="12700"/>
                </a:lnTo>
                <a:lnTo>
                  <a:pt x="67429" y="10179"/>
                </a:lnTo>
                <a:lnTo>
                  <a:pt x="60324" y="4286"/>
                </a:lnTo>
                <a:lnTo>
                  <a:pt x="51315" y="1012"/>
                </a:lnTo>
                <a:lnTo>
                  <a:pt x="40639" y="0"/>
                </a:lnTo>
                <a:close/>
              </a:path>
              <a:path w="81279" h="119379">
                <a:moveTo>
                  <a:pt x="68838" y="12700"/>
                </a:moveTo>
                <a:lnTo>
                  <a:pt x="50800" y="12700"/>
                </a:lnTo>
                <a:lnTo>
                  <a:pt x="57150" y="16510"/>
                </a:lnTo>
                <a:lnTo>
                  <a:pt x="60959" y="26670"/>
                </a:lnTo>
                <a:lnTo>
                  <a:pt x="62825" y="32881"/>
                </a:lnTo>
                <a:lnTo>
                  <a:pt x="64452" y="40163"/>
                </a:lnTo>
                <a:lnTo>
                  <a:pt x="65603" y="48637"/>
                </a:lnTo>
                <a:lnTo>
                  <a:pt x="65983" y="57150"/>
                </a:lnTo>
                <a:lnTo>
                  <a:pt x="65942" y="60960"/>
                </a:lnTo>
                <a:lnTo>
                  <a:pt x="54609" y="102870"/>
                </a:lnTo>
                <a:lnTo>
                  <a:pt x="48259" y="105410"/>
                </a:lnTo>
                <a:lnTo>
                  <a:pt x="68977" y="105410"/>
                </a:lnTo>
                <a:lnTo>
                  <a:pt x="80803" y="68857"/>
                </a:lnTo>
                <a:lnTo>
                  <a:pt x="81279" y="57150"/>
                </a:lnTo>
                <a:lnTo>
                  <a:pt x="80783" y="45481"/>
                </a:lnTo>
                <a:lnTo>
                  <a:pt x="79216" y="35242"/>
                </a:lnTo>
                <a:lnTo>
                  <a:pt x="76457" y="26431"/>
                </a:lnTo>
                <a:lnTo>
                  <a:pt x="72389" y="19050"/>
                </a:lnTo>
                <a:lnTo>
                  <a:pt x="68838" y="127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6"/>
          <p:cNvSpPr/>
          <p:nvPr/>
        </p:nvSpPr>
        <p:spPr>
          <a:xfrm>
            <a:off x="4865367" y="6528867"/>
            <a:ext cx="43180" cy="115570"/>
          </a:xfrm>
          <a:custGeom>
            <a:avLst/>
            <a:gdLst/>
            <a:ahLst/>
            <a:cxnLst/>
            <a:rect l="l" t="t" r="r" b="b"/>
            <a:pathLst>
              <a:path w="43179" h="115570">
                <a:moveTo>
                  <a:pt x="43179" y="0"/>
                </a:moveTo>
                <a:lnTo>
                  <a:pt x="31750" y="0"/>
                </a:lnTo>
                <a:lnTo>
                  <a:pt x="29210" y="8890"/>
                </a:lnTo>
                <a:lnTo>
                  <a:pt x="26669" y="13970"/>
                </a:lnTo>
                <a:lnTo>
                  <a:pt x="21589" y="17780"/>
                </a:lnTo>
                <a:lnTo>
                  <a:pt x="17779" y="19050"/>
                </a:lnTo>
                <a:lnTo>
                  <a:pt x="10160" y="20320"/>
                </a:lnTo>
                <a:lnTo>
                  <a:pt x="0" y="21590"/>
                </a:lnTo>
                <a:lnTo>
                  <a:pt x="0" y="33020"/>
                </a:lnTo>
                <a:lnTo>
                  <a:pt x="27939" y="33020"/>
                </a:lnTo>
                <a:lnTo>
                  <a:pt x="27939" y="115570"/>
                </a:lnTo>
                <a:lnTo>
                  <a:pt x="43179" y="115570"/>
                </a:lnTo>
                <a:lnTo>
                  <a:pt x="4317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7"/>
          <p:cNvSpPr/>
          <p:nvPr/>
        </p:nvSpPr>
        <p:spPr>
          <a:xfrm>
            <a:off x="4947917" y="6530137"/>
            <a:ext cx="81280" cy="118110"/>
          </a:xfrm>
          <a:custGeom>
            <a:avLst/>
            <a:gdLst/>
            <a:ahLst/>
            <a:cxnLst/>
            <a:rect l="l" t="t" r="r" b="b"/>
            <a:pathLst>
              <a:path w="81279" h="118109">
                <a:moveTo>
                  <a:pt x="15239" y="85090"/>
                </a:moveTo>
                <a:lnTo>
                  <a:pt x="0" y="85090"/>
                </a:lnTo>
                <a:lnTo>
                  <a:pt x="912" y="92967"/>
                </a:lnTo>
                <a:lnTo>
                  <a:pt x="30737" y="117435"/>
                </a:lnTo>
                <a:lnTo>
                  <a:pt x="38100" y="118109"/>
                </a:lnTo>
                <a:lnTo>
                  <a:pt x="48597" y="117375"/>
                </a:lnTo>
                <a:lnTo>
                  <a:pt x="57308" y="115093"/>
                </a:lnTo>
                <a:lnTo>
                  <a:pt x="64353" y="111144"/>
                </a:lnTo>
                <a:lnTo>
                  <a:pt x="69850" y="105409"/>
                </a:lnTo>
                <a:lnTo>
                  <a:pt x="70772" y="104140"/>
                </a:lnTo>
                <a:lnTo>
                  <a:pt x="30479" y="104140"/>
                </a:lnTo>
                <a:lnTo>
                  <a:pt x="26669" y="102870"/>
                </a:lnTo>
                <a:lnTo>
                  <a:pt x="20319" y="99059"/>
                </a:lnTo>
                <a:lnTo>
                  <a:pt x="16510" y="93979"/>
                </a:lnTo>
                <a:lnTo>
                  <a:pt x="15239" y="85090"/>
                </a:lnTo>
                <a:close/>
              </a:path>
              <a:path w="81279" h="118109">
                <a:moveTo>
                  <a:pt x="73366" y="53340"/>
                </a:moveTo>
                <a:lnTo>
                  <a:pt x="46989" y="53340"/>
                </a:lnTo>
                <a:lnTo>
                  <a:pt x="52069" y="54609"/>
                </a:lnTo>
                <a:lnTo>
                  <a:pt x="57150" y="59690"/>
                </a:lnTo>
                <a:lnTo>
                  <a:pt x="62229" y="63500"/>
                </a:lnTo>
                <a:lnTo>
                  <a:pt x="64769" y="69850"/>
                </a:lnTo>
                <a:lnTo>
                  <a:pt x="64769" y="85090"/>
                </a:lnTo>
                <a:lnTo>
                  <a:pt x="62229" y="90170"/>
                </a:lnTo>
                <a:lnTo>
                  <a:pt x="54610" y="102870"/>
                </a:lnTo>
                <a:lnTo>
                  <a:pt x="48260" y="104140"/>
                </a:lnTo>
                <a:lnTo>
                  <a:pt x="70772" y="104140"/>
                </a:lnTo>
                <a:lnTo>
                  <a:pt x="74850" y="98524"/>
                </a:lnTo>
                <a:lnTo>
                  <a:pt x="78422" y="91281"/>
                </a:lnTo>
                <a:lnTo>
                  <a:pt x="80565" y="83800"/>
                </a:lnTo>
                <a:lnTo>
                  <a:pt x="81279" y="76200"/>
                </a:lnTo>
                <a:lnTo>
                  <a:pt x="80565" y="68639"/>
                </a:lnTo>
                <a:lnTo>
                  <a:pt x="78422" y="61436"/>
                </a:lnTo>
                <a:lnTo>
                  <a:pt x="74850" y="54947"/>
                </a:lnTo>
                <a:lnTo>
                  <a:pt x="73366" y="53340"/>
                </a:lnTo>
                <a:close/>
              </a:path>
              <a:path w="81279" h="118109">
                <a:moveTo>
                  <a:pt x="74929" y="0"/>
                </a:moveTo>
                <a:lnTo>
                  <a:pt x="12700" y="0"/>
                </a:lnTo>
                <a:lnTo>
                  <a:pt x="5079" y="62229"/>
                </a:lnTo>
                <a:lnTo>
                  <a:pt x="17779" y="63500"/>
                </a:lnTo>
                <a:lnTo>
                  <a:pt x="19050" y="60959"/>
                </a:lnTo>
                <a:lnTo>
                  <a:pt x="22860" y="57150"/>
                </a:lnTo>
                <a:lnTo>
                  <a:pt x="26669" y="54609"/>
                </a:lnTo>
                <a:lnTo>
                  <a:pt x="30479" y="54609"/>
                </a:lnTo>
                <a:lnTo>
                  <a:pt x="34289" y="53340"/>
                </a:lnTo>
                <a:lnTo>
                  <a:pt x="73366" y="53340"/>
                </a:lnTo>
                <a:lnTo>
                  <a:pt x="69850" y="49529"/>
                </a:lnTo>
                <a:lnTo>
                  <a:pt x="66701" y="46990"/>
                </a:lnTo>
                <a:lnTo>
                  <a:pt x="19050" y="46990"/>
                </a:lnTo>
                <a:lnTo>
                  <a:pt x="25400" y="13970"/>
                </a:lnTo>
                <a:lnTo>
                  <a:pt x="74929" y="13970"/>
                </a:lnTo>
                <a:lnTo>
                  <a:pt x="74929" y="0"/>
                </a:lnTo>
                <a:close/>
              </a:path>
              <a:path w="81279" h="118109">
                <a:moveTo>
                  <a:pt x="43179" y="39370"/>
                </a:moveTo>
                <a:lnTo>
                  <a:pt x="36829" y="39370"/>
                </a:lnTo>
                <a:lnTo>
                  <a:pt x="30479" y="40640"/>
                </a:lnTo>
                <a:lnTo>
                  <a:pt x="26669" y="41909"/>
                </a:lnTo>
                <a:lnTo>
                  <a:pt x="25400" y="43179"/>
                </a:lnTo>
                <a:lnTo>
                  <a:pt x="21589" y="44450"/>
                </a:lnTo>
                <a:lnTo>
                  <a:pt x="19050" y="46990"/>
                </a:lnTo>
                <a:lnTo>
                  <a:pt x="66701" y="46990"/>
                </a:lnTo>
                <a:lnTo>
                  <a:pt x="63896" y="44727"/>
                </a:lnTo>
                <a:lnTo>
                  <a:pt x="57467" y="41592"/>
                </a:lnTo>
                <a:lnTo>
                  <a:pt x="50561" y="39885"/>
                </a:lnTo>
                <a:lnTo>
                  <a:pt x="43179" y="3937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8"/>
          <p:cNvSpPr/>
          <p:nvPr/>
        </p:nvSpPr>
        <p:spPr>
          <a:xfrm>
            <a:off x="5751828" y="6527596"/>
            <a:ext cx="81280" cy="116839"/>
          </a:xfrm>
          <a:custGeom>
            <a:avLst/>
            <a:gdLst/>
            <a:ahLst/>
            <a:cxnLst/>
            <a:rect l="l" t="t" r="r" b="b"/>
            <a:pathLst>
              <a:path w="81279" h="116840">
                <a:moveTo>
                  <a:pt x="73315" y="13970"/>
                </a:moveTo>
                <a:lnTo>
                  <a:pt x="48259" y="13970"/>
                </a:lnTo>
                <a:lnTo>
                  <a:pt x="54609" y="15240"/>
                </a:lnTo>
                <a:lnTo>
                  <a:pt x="58419" y="20320"/>
                </a:lnTo>
                <a:lnTo>
                  <a:pt x="62229" y="24130"/>
                </a:lnTo>
                <a:lnTo>
                  <a:pt x="64769" y="29210"/>
                </a:lnTo>
                <a:lnTo>
                  <a:pt x="64769" y="41910"/>
                </a:lnTo>
                <a:lnTo>
                  <a:pt x="27939" y="71120"/>
                </a:lnTo>
                <a:lnTo>
                  <a:pt x="20280" y="75366"/>
                </a:lnTo>
                <a:lnTo>
                  <a:pt x="14287" y="80327"/>
                </a:lnTo>
                <a:lnTo>
                  <a:pt x="0" y="116840"/>
                </a:lnTo>
                <a:lnTo>
                  <a:pt x="80009" y="116840"/>
                </a:lnTo>
                <a:lnTo>
                  <a:pt x="80009" y="104140"/>
                </a:lnTo>
                <a:lnTo>
                  <a:pt x="16509" y="104140"/>
                </a:lnTo>
                <a:lnTo>
                  <a:pt x="17779" y="97790"/>
                </a:lnTo>
                <a:lnTo>
                  <a:pt x="21589" y="92710"/>
                </a:lnTo>
                <a:lnTo>
                  <a:pt x="29209" y="85090"/>
                </a:lnTo>
                <a:lnTo>
                  <a:pt x="39369" y="80010"/>
                </a:lnTo>
                <a:lnTo>
                  <a:pt x="50800" y="73660"/>
                </a:lnTo>
                <a:lnTo>
                  <a:pt x="59689" y="68580"/>
                </a:lnTo>
                <a:lnTo>
                  <a:pt x="67309" y="63500"/>
                </a:lnTo>
                <a:lnTo>
                  <a:pt x="71119" y="58420"/>
                </a:lnTo>
                <a:lnTo>
                  <a:pt x="78739" y="52070"/>
                </a:lnTo>
                <a:lnTo>
                  <a:pt x="81279" y="44450"/>
                </a:lnTo>
                <a:lnTo>
                  <a:pt x="81186" y="34290"/>
                </a:lnTo>
                <a:lnTo>
                  <a:pt x="80764" y="28575"/>
                </a:lnTo>
                <a:lnTo>
                  <a:pt x="79057" y="22542"/>
                </a:lnTo>
                <a:lnTo>
                  <a:pt x="75922" y="16986"/>
                </a:lnTo>
                <a:lnTo>
                  <a:pt x="73315" y="13970"/>
                </a:lnTo>
                <a:close/>
              </a:path>
              <a:path w="81279" h="116840">
                <a:moveTo>
                  <a:pt x="43179" y="0"/>
                </a:moveTo>
                <a:lnTo>
                  <a:pt x="6488" y="22264"/>
                </a:lnTo>
                <a:lnTo>
                  <a:pt x="3809" y="41910"/>
                </a:lnTo>
                <a:lnTo>
                  <a:pt x="17779" y="41910"/>
                </a:lnTo>
                <a:lnTo>
                  <a:pt x="17779" y="34290"/>
                </a:lnTo>
                <a:lnTo>
                  <a:pt x="19050" y="29210"/>
                </a:lnTo>
                <a:lnTo>
                  <a:pt x="21589" y="25400"/>
                </a:lnTo>
                <a:lnTo>
                  <a:pt x="25400" y="17780"/>
                </a:lnTo>
                <a:lnTo>
                  <a:pt x="31750" y="13970"/>
                </a:lnTo>
                <a:lnTo>
                  <a:pt x="73315" y="13970"/>
                </a:lnTo>
                <a:lnTo>
                  <a:pt x="71119" y="11430"/>
                </a:lnTo>
                <a:lnTo>
                  <a:pt x="66397" y="6429"/>
                </a:lnTo>
                <a:lnTo>
                  <a:pt x="60007" y="2857"/>
                </a:lnTo>
                <a:lnTo>
                  <a:pt x="52189" y="714"/>
                </a:lnTo>
                <a:lnTo>
                  <a:pt x="4317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19"/>
          <p:cNvSpPr/>
          <p:nvPr/>
        </p:nvSpPr>
        <p:spPr>
          <a:xfrm>
            <a:off x="5845808" y="6528867"/>
            <a:ext cx="81280" cy="119380"/>
          </a:xfrm>
          <a:custGeom>
            <a:avLst/>
            <a:gdLst/>
            <a:ahLst/>
            <a:cxnLst/>
            <a:rect l="l" t="t" r="r" b="b"/>
            <a:pathLst>
              <a:path w="81279" h="119379">
                <a:moveTo>
                  <a:pt x="40639" y="0"/>
                </a:moveTo>
                <a:lnTo>
                  <a:pt x="5079" y="26670"/>
                </a:lnTo>
                <a:lnTo>
                  <a:pt x="0" y="60960"/>
                </a:lnTo>
                <a:lnTo>
                  <a:pt x="496" y="72846"/>
                </a:lnTo>
                <a:lnTo>
                  <a:pt x="14386" y="109200"/>
                </a:lnTo>
                <a:lnTo>
                  <a:pt x="40639" y="119380"/>
                </a:lnTo>
                <a:lnTo>
                  <a:pt x="51157" y="117971"/>
                </a:lnTo>
                <a:lnTo>
                  <a:pt x="60007" y="113823"/>
                </a:lnTo>
                <a:lnTo>
                  <a:pt x="67429" y="107057"/>
                </a:lnTo>
                <a:lnTo>
                  <a:pt x="68536" y="105410"/>
                </a:lnTo>
                <a:lnTo>
                  <a:pt x="40639" y="105410"/>
                </a:lnTo>
                <a:lnTo>
                  <a:pt x="33535" y="104437"/>
                </a:lnTo>
                <a:lnTo>
                  <a:pt x="27622" y="101441"/>
                </a:lnTo>
                <a:lnTo>
                  <a:pt x="23137" y="96301"/>
                </a:lnTo>
                <a:lnTo>
                  <a:pt x="20320" y="88900"/>
                </a:lnTo>
                <a:lnTo>
                  <a:pt x="17918" y="83462"/>
                </a:lnTo>
                <a:lnTo>
                  <a:pt x="16351" y="76835"/>
                </a:lnTo>
                <a:lnTo>
                  <a:pt x="15497" y="69254"/>
                </a:lnTo>
                <a:lnTo>
                  <a:pt x="15239" y="60960"/>
                </a:lnTo>
                <a:lnTo>
                  <a:pt x="15696" y="49490"/>
                </a:lnTo>
                <a:lnTo>
                  <a:pt x="31750" y="12700"/>
                </a:lnTo>
                <a:lnTo>
                  <a:pt x="68327" y="12700"/>
                </a:lnTo>
                <a:lnTo>
                  <a:pt x="66714" y="10179"/>
                </a:lnTo>
                <a:lnTo>
                  <a:pt x="59372" y="4286"/>
                </a:lnTo>
                <a:lnTo>
                  <a:pt x="50601" y="1012"/>
                </a:lnTo>
                <a:lnTo>
                  <a:pt x="40639" y="0"/>
                </a:lnTo>
                <a:close/>
              </a:path>
              <a:path w="81279" h="119379">
                <a:moveTo>
                  <a:pt x="68327" y="12700"/>
                </a:moveTo>
                <a:lnTo>
                  <a:pt x="49529" y="12700"/>
                </a:lnTo>
                <a:lnTo>
                  <a:pt x="57150" y="16510"/>
                </a:lnTo>
                <a:lnTo>
                  <a:pt x="59689" y="26670"/>
                </a:lnTo>
                <a:lnTo>
                  <a:pt x="64672" y="60960"/>
                </a:lnTo>
                <a:lnTo>
                  <a:pt x="64293" y="70802"/>
                </a:lnTo>
                <a:lnTo>
                  <a:pt x="46989" y="105410"/>
                </a:lnTo>
                <a:lnTo>
                  <a:pt x="68536" y="105410"/>
                </a:lnTo>
                <a:lnTo>
                  <a:pt x="80625" y="68857"/>
                </a:lnTo>
                <a:lnTo>
                  <a:pt x="81279" y="57150"/>
                </a:lnTo>
                <a:lnTo>
                  <a:pt x="80605" y="45481"/>
                </a:lnTo>
                <a:lnTo>
                  <a:pt x="78739" y="35242"/>
                </a:lnTo>
                <a:lnTo>
                  <a:pt x="75922" y="26431"/>
                </a:lnTo>
                <a:lnTo>
                  <a:pt x="72389" y="19050"/>
                </a:lnTo>
                <a:lnTo>
                  <a:pt x="68327" y="127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0"/>
          <p:cNvSpPr/>
          <p:nvPr/>
        </p:nvSpPr>
        <p:spPr>
          <a:xfrm>
            <a:off x="6648448" y="6527596"/>
            <a:ext cx="82550" cy="116839"/>
          </a:xfrm>
          <a:custGeom>
            <a:avLst/>
            <a:gdLst/>
            <a:ahLst/>
            <a:cxnLst/>
            <a:rect l="l" t="t" r="r" b="b"/>
            <a:pathLst>
              <a:path w="82550" h="116840">
                <a:moveTo>
                  <a:pt x="74340" y="13970"/>
                </a:moveTo>
                <a:lnTo>
                  <a:pt x="49529" y="13970"/>
                </a:lnTo>
                <a:lnTo>
                  <a:pt x="55879" y="15240"/>
                </a:lnTo>
                <a:lnTo>
                  <a:pt x="59689" y="20320"/>
                </a:lnTo>
                <a:lnTo>
                  <a:pt x="63500" y="24130"/>
                </a:lnTo>
                <a:lnTo>
                  <a:pt x="66039" y="29210"/>
                </a:lnTo>
                <a:lnTo>
                  <a:pt x="66039" y="41910"/>
                </a:lnTo>
                <a:lnTo>
                  <a:pt x="58419" y="52070"/>
                </a:lnTo>
                <a:lnTo>
                  <a:pt x="55879" y="54610"/>
                </a:lnTo>
                <a:lnTo>
                  <a:pt x="50800" y="57150"/>
                </a:lnTo>
                <a:lnTo>
                  <a:pt x="43179" y="62230"/>
                </a:lnTo>
                <a:lnTo>
                  <a:pt x="10973" y="85764"/>
                </a:lnTo>
                <a:lnTo>
                  <a:pt x="0" y="116840"/>
                </a:lnTo>
                <a:lnTo>
                  <a:pt x="82550" y="116840"/>
                </a:lnTo>
                <a:lnTo>
                  <a:pt x="82550" y="104140"/>
                </a:lnTo>
                <a:lnTo>
                  <a:pt x="17779" y="104140"/>
                </a:lnTo>
                <a:lnTo>
                  <a:pt x="19050" y="97790"/>
                </a:lnTo>
                <a:lnTo>
                  <a:pt x="21589" y="92710"/>
                </a:lnTo>
                <a:lnTo>
                  <a:pt x="27939" y="87630"/>
                </a:lnTo>
                <a:lnTo>
                  <a:pt x="30479" y="85090"/>
                </a:lnTo>
                <a:lnTo>
                  <a:pt x="34289" y="82550"/>
                </a:lnTo>
                <a:lnTo>
                  <a:pt x="40639" y="80010"/>
                </a:lnTo>
                <a:lnTo>
                  <a:pt x="50800" y="73660"/>
                </a:lnTo>
                <a:lnTo>
                  <a:pt x="82550" y="44450"/>
                </a:lnTo>
                <a:lnTo>
                  <a:pt x="82467" y="34726"/>
                </a:lnTo>
                <a:lnTo>
                  <a:pt x="81855" y="28575"/>
                </a:lnTo>
                <a:lnTo>
                  <a:pt x="79851" y="22542"/>
                </a:lnTo>
                <a:lnTo>
                  <a:pt x="76656" y="16986"/>
                </a:lnTo>
                <a:lnTo>
                  <a:pt x="74340" y="13970"/>
                </a:lnTo>
                <a:close/>
              </a:path>
              <a:path w="82550" h="116840">
                <a:moveTo>
                  <a:pt x="43179" y="0"/>
                </a:moveTo>
                <a:lnTo>
                  <a:pt x="7024" y="22264"/>
                </a:lnTo>
                <a:lnTo>
                  <a:pt x="3809" y="41910"/>
                </a:lnTo>
                <a:lnTo>
                  <a:pt x="19050" y="41910"/>
                </a:lnTo>
                <a:lnTo>
                  <a:pt x="19050" y="29210"/>
                </a:lnTo>
                <a:lnTo>
                  <a:pt x="21589" y="25400"/>
                </a:lnTo>
                <a:lnTo>
                  <a:pt x="25400" y="17780"/>
                </a:lnTo>
                <a:lnTo>
                  <a:pt x="33019" y="13970"/>
                </a:lnTo>
                <a:lnTo>
                  <a:pt x="74340" y="13970"/>
                </a:lnTo>
                <a:lnTo>
                  <a:pt x="72389" y="11430"/>
                </a:lnTo>
                <a:lnTo>
                  <a:pt x="66932" y="6429"/>
                </a:lnTo>
                <a:lnTo>
                  <a:pt x="60166" y="2857"/>
                </a:lnTo>
                <a:lnTo>
                  <a:pt x="52208" y="714"/>
                </a:lnTo>
                <a:lnTo>
                  <a:pt x="4317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1"/>
          <p:cNvSpPr/>
          <p:nvPr/>
        </p:nvSpPr>
        <p:spPr>
          <a:xfrm>
            <a:off x="6742427" y="6530137"/>
            <a:ext cx="81280" cy="118110"/>
          </a:xfrm>
          <a:custGeom>
            <a:avLst/>
            <a:gdLst/>
            <a:ahLst/>
            <a:cxnLst/>
            <a:rect l="l" t="t" r="r" b="b"/>
            <a:pathLst>
              <a:path w="81279" h="118109">
                <a:moveTo>
                  <a:pt x="16509" y="85090"/>
                </a:moveTo>
                <a:lnTo>
                  <a:pt x="0" y="85090"/>
                </a:lnTo>
                <a:lnTo>
                  <a:pt x="1448" y="92967"/>
                </a:lnTo>
                <a:lnTo>
                  <a:pt x="31452" y="117435"/>
                </a:lnTo>
                <a:lnTo>
                  <a:pt x="38100" y="118109"/>
                </a:lnTo>
                <a:lnTo>
                  <a:pt x="48795" y="117375"/>
                </a:lnTo>
                <a:lnTo>
                  <a:pt x="57943" y="115093"/>
                </a:lnTo>
                <a:lnTo>
                  <a:pt x="65424" y="111144"/>
                </a:lnTo>
                <a:lnTo>
                  <a:pt x="71120" y="105409"/>
                </a:lnTo>
                <a:lnTo>
                  <a:pt x="71906" y="104140"/>
                </a:lnTo>
                <a:lnTo>
                  <a:pt x="30479" y="104140"/>
                </a:lnTo>
                <a:lnTo>
                  <a:pt x="20320" y="99059"/>
                </a:lnTo>
                <a:lnTo>
                  <a:pt x="16509" y="93979"/>
                </a:lnTo>
                <a:lnTo>
                  <a:pt x="16509" y="85090"/>
                </a:lnTo>
                <a:close/>
              </a:path>
              <a:path w="81279" h="118109">
                <a:moveTo>
                  <a:pt x="73366" y="53340"/>
                </a:moveTo>
                <a:lnTo>
                  <a:pt x="46989" y="53340"/>
                </a:lnTo>
                <a:lnTo>
                  <a:pt x="53339" y="54609"/>
                </a:lnTo>
                <a:lnTo>
                  <a:pt x="62229" y="63500"/>
                </a:lnTo>
                <a:lnTo>
                  <a:pt x="64770" y="69850"/>
                </a:lnTo>
                <a:lnTo>
                  <a:pt x="64770" y="85090"/>
                </a:lnTo>
                <a:lnTo>
                  <a:pt x="63500" y="90170"/>
                </a:lnTo>
                <a:lnTo>
                  <a:pt x="59689" y="96520"/>
                </a:lnTo>
                <a:lnTo>
                  <a:pt x="54609" y="102870"/>
                </a:lnTo>
                <a:lnTo>
                  <a:pt x="48259" y="104140"/>
                </a:lnTo>
                <a:lnTo>
                  <a:pt x="71906" y="104140"/>
                </a:lnTo>
                <a:lnTo>
                  <a:pt x="75386" y="98524"/>
                </a:lnTo>
                <a:lnTo>
                  <a:pt x="78581" y="91281"/>
                </a:lnTo>
                <a:lnTo>
                  <a:pt x="80585" y="83800"/>
                </a:lnTo>
                <a:lnTo>
                  <a:pt x="81279" y="76200"/>
                </a:lnTo>
                <a:lnTo>
                  <a:pt x="80565" y="68639"/>
                </a:lnTo>
                <a:lnTo>
                  <a:pt x="78422" y="61436"/>
                </a:lnTo>
                <a:lnTo>
                  <a:pt x="74850" y="54947"/>
                </a:lnTo>
                <a:lnTo>
                  <a:pt x="73366" y="53340"/>
                </a:lnTo>
                <a:close/>
              </a:path>
              <a:path w="81279" h="118109">
                <a:moveTo>
                  <a:pt x="74929" y="0"/>
                </a:moveTo>
                <a:lnTo>
                  <a:pt x="13970" y="0"/>
                </a:lnTo>
                <a:lnTo>
                  <a:pt x="5079" y="62229"/>
                </a:lnTo>
                <a:lnTo>
                  <a:pt x="16509" y="63500"/>
                </a:lnTo>
                <a:lnTo>
                  <a:pt x="20320" y="60959"/>
                </a:lnTo>
                <a:lnTo>
                  <a:pt x="26670" y="54609"/>
                </a:lnTo>
                <a:lnTo>
                  <a:pt x="30479" y="54609"/>
                </a:lnTo>
                <a:lnTo>
                  <a:pt x="35559" y="53340"/>
                </a:lnTo>
                <a:lnTo>
                  <a:pt x="73366" y="53340"/>
                </a:lnTo>
                <a:lnTo>
                  <a:pt x="69850" y="49529"/>
                </a:lnTo>
                <a:lnTo>
                  <a:pt x="66690" y="46990"/>
                </a:lnTo>
                <a:lnTo>
                  <a:pt x="20320" y="46990"/>
                </a:lnTo>
                <a:lnTo>
                  <a:pt x="24129" y="13970"/>
                </a:lnTo>
                <a:lnTo>
                  <a:pt x="74929" y="13970"/>
                </a:lnTo>
                <a:lnTo>
                  <a:pt x="74929" y="0"/>
                </a:lnTo>
                <a:close/>
              </a:path>
              <a:path w="81279" h="118109">
                <a:moveTo>
                  <a:pt x="41909" y="39370"/>
                </a:moveTo>
                <a:lnTo>
                  <a:pt x="36829" y="39370"/>
                </a:lnTo>
                <a:lnTo>
                  <a:pt x="31750" y="40640"/>
                </a:lnTo>
                <a:lnTo>
                  <a:pt x="27939" y="41909"/>
                </a:lnTo>
                <a:lnTo>
                  <a:pt x="22859" y="44450"/>
                </a:lnTo>
                <a:lnTo>
                  <a:pt x="20320" y="46990"/>
                </a:lnTo>
                <a:lnTo>
                  <a:pt x="66690" y="46990"/>
                </a:lnTo>
                <a:lnTo>
                  <a:pt x="63877" y="44727"/>
                </a:lnTo>
                <a:lnTo>
                  <a:pt x="57308" y="41592"/>
                </a:lnTo>
                <a:lnTo>
                  <a:pt x="50026" y="39885"/>
                </a:lnTo>
                <a:lnTo>
                  <a:pt x="41909" y="3937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2"/>
          <p:cNvSpPr/>
          <p:nvPr/>
        </p:nvSpPr>
        <p:spPr>
          <a:xfrm>
            <a:off x="7545067" y="6528867"/>
            <a:ext cx="82550" cy="119380"/>
          </a:xfrm>
          <a:custGeom>
            <a:avLst/>
            <a:gdLst/>
            <a:ahLst/>
            <a:cxnLst/>
            <a:rect l="l" t="t" r="r" b="b"/>
            <a:pathLst>
              <a:path w="82550" h="119379">
                <a:moveTo>
                  <a:pt x="15240" y="80010"/>
                </a:moveTo>
                <a:lnTo>
                  <a:pt x="0" y="80010"/>
                </a:lnTo>
                <a:lnTo>
                  <a:pt x="674" y="88126"/>
                </a:lnTo>
                <a:lnTo>
                  <a:pt x="30142" y="118665"/>
                </a:lnTo>
                <a:lnTo>
                  <a:pt x="39370" y="119380"/>
                </a:lnTo>
                <a:lnTo>
                  <a:pt x="49331" y="118685"/>
                </a:lnTo>
                <a:lnTo>
                  <a:pt x="58102" y="116681"/>
                </a:lnTo>
                <a:lnTo>
                  <a:pt x="65444" y="113486"/>
                </a:lnTo>
                <a:lnTo>
                  <a:pt x="71120" y="109220"/>
                </a:lnTo>
                <a:lnTo>
                  <a:pt x="74309" y="105410"/>
                </a:lnTo>
                <a:lnTo>
                  <a:pt x="30480" y="105410"/>
                </a:lnTo>
                <a:lnTo>
                  <a:pt x="24130" y="102870"/>
                </a:lnTo>
                <a:lnTo>
                  <a:pt x="20320" y="96520"/>
                </a:lnTo>
                <a:lnTo>
                  <a:pt x="17780" y="92710"/>
                </a:lnTo>
                <a:lnTo>
                  <a:pt x="16510" y="87630"/>
                </a:lnTo>
                <a:lnTo>
                  <a:pt x="15240" y="80010"/>
                </a:lnTo>
                <a:close/>
              </a:path>
              <a:path w="82550" h="119379">
                <a:moveTo>
                  <a:pt x="34290" y="49530"/>
                </a:moveTo>
                <a:lnTo>
                  <a:pt x="33020" y="49530"/>
                </a:lnTo>
                <a:lnTo>
                  <a:pt x="33020" y="62230"/>
                </a:lnTo>
                <a:lnTo>
                  <a:pt x="46990" y="62230"/>
                </a:lnTo>
                <a:lnTo>
                  <a:pt x="53340" y="63500"/>
                </a:lnTo>
                <a:lnTo>
                  <a:pt x="58420" y="67310"/>
                </a:lnTo>
                <a:lnTo>
                  <a:pt x="64770" y="69850"/>
                </a:lnTo>
                <a:lnTo>
                  <a:pt x="66040" y="74930"/>
                </a:lnTo>
                <a:lnTo>
                  <a:pt x="66040" y="90170"/>
                </a:lnTo>
                <a:lnTo>
                  <a:pt x="64770" y="95250"/>
                </a:lnTo>
                <a:lnTo>
                  <a:pt x="58420" y="99060"/>
                </a:lnTo>
                <a:lnTo>
                  <a:pt x="54610" y="104140"/>
                </a:lnTo>
                <a:lnTo>
                  <a:pt x="48260" y="105410"/>
                </a:lnTo>
                <a:lnTo>
                  <a:pt x="74309" y="105410"/>
                </a:lnTo>
                <a:lnTo>
                  <a:pt x="76120" y="103247"/>
                </a:lnTo>
                <a:lnTo>
                  <a:pt x="79692" y="96678"/>
                </a:lnTo>
                <a:lnTo>
                  <a:pt x="81835" y="89396"/>
                </a:lnTo>
                <a:lnTo>
                  <a:pt x="82550" y="81280"/>
                </a:lnTo>
                <a:lnTo>
                  <a:pt x="82550" y="73660"/>
                </a:lnTo>
                <a:lnTo>
                  <a:pt x="80010" y="68580"/>
                </a:lnTo>
                <a:lnTo>
                  <a:pt x="76200" y="63500"/>
                </a:lnTo>
                <a:lnTo>
                  <a:pt x="73660" y="59690"/>
                </a:lnTo>
                <a:lnTo>
                  <a:pt x="68580" y="55880"/>
                </a:lnTo>
                <a:lnTo>
                  <a:pt x="62230" y="54610"/>
                </a:lnTo>
                <a:lnTo>
                  <a:pt x="66040" y="52070"/>
                </a:lnTo>
                <a:lnTo>
                  <a:pt x="69850" y="50800"/>
                </a:lnTo>
                <a:lnTo>
                  <a:pt x="34290" y="50800"/>
                </a:lnTo>
                <a:lnTo>
                  <a:pt x="34290" y="49530"/>
                </a:lnTo>
                <a:close/>
              </a:path>
              <a:path w="82550" h="119379">
                <a:moveTo>
                  <a:pt x="74930" y="12700"/>
                </a:moveTo>
                <a:lnTo>
                  <a:pt x="46990" y="12700"/>
                </a:lnTo>
                <a:lnTo>
                  <a:pt x="52070" y="13970"/>
                </a:lnTo>
                <a:lnTo>
                  <a:pt x="55880" y="17780"/>
                </a:lnTo>
                <a:lnTo>
                  <a:pt x="59690" y="20320"/>
                </a:lnTo>
                <a:lnTo>
                  <a:pt x="62230" y="24130"/>
                </a:lnTo>
                <a:lnTo>
                  <a:pt x="62230" y="38100"/>
                </a:lnTo>
                <a:lnTo>
                  <a:pt x="58420" y="43180"/>
                </a:lnTo>
                <a:lnTo>
                  <a:pt x="52070" y="46990"/>
                </a:lnTo>
                <a:lnTo>
                  <a:pt x="49530" y="49530"/>
                </a:lnTo>
                <a:lnTo>
                  <a:pt x="45720" y="50800"/>
                </a:lnTo>
                <a:lnTo>
                  <a:pt x="69850" y="50800"/>
                </a:lnTo>
                <a:lnTo>
                  <a:pt x="71120" y="48260"/>
                </a:lnTo>
                <a:lnTo>
                  <a:pt x="76200" y="43180"/>
                </a:lnTo>
                <a:lnTo>
                  <a:pt x="77470" y="38100"/>
                </a:lnTo>
                <a:lnTo>
                  <a:pt x="77470" y="20320"/>
                </a:lnTo>
                <a:lnTo>
                  <a:pt x="74930" y="12700"/>
                </a:lnTo>
                <a:close/>
              </a:path>
              <a:path w="82550" h="119379">
                <a:moveTo>
                  <a:pt x="39370" y="0"/>
                </a:moveTo>
                <a:lnTo>
                  <a:pt x="5080" y="21590"/>
                </a:lnTo>
                <a:lnTo>
                  <a:pt x="3810" y="29210"/>
                </a:lnTo>
                <a:lnTo>
                  <a:pt x="3810" y="38100"/>
                </a:lnTo>
                <a:lnTo>
                  <a:pt x="17780" y="38100"/>
                </a:lnTo>
                <a:lnTo>
                  <a:pt x="17780" y="31750"/>
                </a:lnTo>
                <a:lnTo>
                  <a:pt x="19050" y="26670"/>
                </a:lnTo>
                <a:lnTo>
                  <a:pt x="20320" y="22860"/>
                </a:lnTo>
                <a:lnTo>
                  <a:pt x="25400" y="15240"/>
                </a:lnTo>
                <a:lnTo>
                  <a:pt x="31750" y="12700"/>
                </a:lnTo>
                <a:lnTo>
                  <a:pt x="74930" y="12700"/>
                </a:lnTo>
                <a:lnTo>
                  <a:pt x="67310" y="7620"/>
                </a:lnTo>
                <a:lnTo>
                  <a:pt x="62051" y="3750"/>
                </a:lnTo>
                <a:lnTo>
                  <a:pt x="55721" y="1428"/>
                </a:lnTo>
                <a:lnTo>
                  <a:pt x="48200" y="297"/>
                </a:lnTo>
                <a:lnTo>
                  <a:pt x="3937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3"/>
          <p:cNvSpPr/>
          <p:nvPr/>
        </p:nvSpPr>
        <p:spPr>
          <a:xfrm>
            <a:off x="7640317" y="6528867"/>
            <a:ext cx="80010" cy="119380"/>
          </a:xfrm>
          <a:custGeom>
            <a:avLst/>
            <a:gdLst/>
            <a:ahLst/>
            <a:cxnLst/>
            <a:rect l="l" t="t" r="r" b="b"/>
            <a:pathLst>
              <a:path w="80009" h="119379">
                <a:moveTo>
                  <a:pt x="40640" y="0"/>
                </a:moveTo>
                <a:lnTo>
                  <a:pt x="5080" y="26670"/>
                </a:lnTo>
                <a:lnTo>
                  <a:pt x="0" y="60960"/>
                </a:lnTo>
                <a:lnTo>
                  <a:pt x="496" y="72846"/>
                </a:lnTo>
                <a:lnTo>
                  <a:pt x="14366" y="109200"/>
                </a:lnTo>
                <a:lnTo>
                  <a:pt x="39370" y="119380"/>
                </a:lnTo>
                <a:lnTo>
                  <a:pt x="50264" y="117971"/>
                </a:lnTo>
                <a:lnTo>
                  <a:pt x="59848" y="113823"/>
                </a:lnTo>
                <a:lnTo>
                  <a:pt x="67766" y="107057"/>
                </a:lnTo>
                <a:lnTo>
                  <a:pt x="68813" y="105410"/>
                </a:lnTo>
                <a:lnTo>
                  <a:pt x="39370" y="105410"/>
                </a:lnTo>
                <a:lnTo>
                  <a:pt x="33158" y="104437"/>
                </a:lnTo>
                <a:lnTo>
                  <a:pt x="16606" y="70802"/>
                </a:lnTo>
                <a:lnTo>
                  <a:pt x="16655" y="57150"/>
                </a:lnTo>
                <a:lnTo>
                  <a:pt x="25400" y="16510"/>
                </a:lnTo>
                <a:lnTo>
                  <a:pt x="31750" y="12700"/>
                </a:lnTo>
                <a:lnTo>
                  <a:pt x="69071" y="12700"/>
                </a:lnTo>
                <a:lnTo>
                  <a:pt x="67250" y="10179"/>
                </a:lnTo>
                <a:lnTo>
                  <a:pt x="59531" y="4286"/>
                </a:lnTo>
                <a:lnTo>
                  <a:pt x="50621" y="1012"/>
                </a:lnTo>
                <a:lnTo>
                  <a:pt x="40640" y="0"/>
                </a:lnTo>
                <a:close/>
              </a:path>
              <a:path w="80009" h="119379">
                <a:moveTo>
                  <a:pt x="69071" y="12700"/>
                </a:moveTo>
                <a:lnTo>
                  <a:pt x="49530" y="12700"/>
                </a:lnTo>
                <a:lnTo>
                  <a:pt x="55880" y="16510"/>
                </a:lnTo>
                <a:lnTo>
                  <a:pt x="59690" y="26670"/>
                </a:lnTo>
                <a:lnTo>
                  <a:pt x="64676" y="60960"/>
                </a:lnTo>
                <a:lnTo>
                  <a:pt x="64313" y="70802"/>
                </a:lnTo>
                <a:lnTo>
                  <a:pt x="48260" y="105410"/>
                </a:lnTo>
                <a:lnTo>
                  <a:pt x="68813" y="105410"/>
                </a:lnTo>
                <a:lnTo>
                  <a:pt x="79732" y="68857"/>
                </a:lnTo>
                <a:lnTo>
                  <a:pt x="80010" y="57150"/>
                </a:lnTo>
                <a:lnTo>
                  <a:pt x="79732" y="45481"/>
                </a:lnTo>
                <a:lnTo>
                  <a:pt x="78740" y="35242"/>
                </a:lnTo>
                <a:lnTo>
                  <a:pt x="76795" y="26431"/>
                </a:lnTo>
                <a:lnTo>
                  <a:pt x="73660" y="19050"/>
                </a:lnTo>
                <a:lnTo>
                  <a:pt x="69071" y="127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4"/>
          <p:cNvSpPr/>
          <p:nvPr/>
        </p:nvSpPr>
        <p:spPr>
          <a:xfrm>
            <a:off x="2035808" y="1264717"/>
            <a:ext cx="0" cy="4824730"/>
          </a:xfrm>
          <a:custGeom>
            <a:avLst/>
            <a:gdLst/>
            <a:ahLst/>
            <a:cxnLst/>
            <a:rect l="l" t="t" r="r" b="b"/>
            <a:pathLst>
              <a:path h="4824730">
                <a:moveTo>
                  <a:pt x="0" y="4824730"/>
                </a:moveTo>
                <a:lnTo>
                  <a:pt x="0" y="0"/>
                </a:lnTo>
              </a:path>
            </a:pathLst>
          </a:custGeom>
          <a:ln w="93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5"/>
          <p:cNvSpPr/>
          <p:nvPr/>
        </p:nvSpPr>
        <p:spPr>
          <a:xfrm>
            <a:off x="1934208" y="6089446"/>
            <a:ext cx="101600" cy="0"/>
          </a:xfrm>
          <a:custGeom>
            <a:avLst/>
            <a:gdLst/>
            <a:ahLst/>
            <a:cxnLst/>
            <a:rect l="l" t="t" r="r" b="b"/>
            <a:pathLst>
              <a:path w="101600">
                <a:moveTo>
                  <a:pt x="101600" y="0"/>
                </a:moveTo>
                <a:lnTo>
                  <a:pt x="0" y="0"/>
                </a:lnTo>
              </a:path>
            </a:pathLst>
          </a:custGeom>
          <a:ln w="93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6"/>
          <p:cNvSpPr/>
          <p:nvPr/>
        </p:nvSpPr>
        <p:spPr>
          <a:xfrm>
            <a:off x="1934208" y="5124246"/>
            <a:ext cx="101600" cy="0"/>
          </a:xfrm>
          <a:custGeom>
            <a:avLst/>
            <a:gdLst/>
            <a:ahLst/>
            <a:cxnLst/>
            <a:rect l="l" t="t" r="r" b="b"/>
            <a:pathLst>
              <a:path w="101600">
                <a:moveTo>
                  <a:pt x="101600" y="0"/>
                </a:moveTo>
                <a:lnTo>
                  <a:pt x="0" y="0"/>
                </a:lnTo>
              </a:path>
            </a:pathLst>
          </a:custGeom>
          <a:ln w="93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7"/>
          <p:cNvSpPr/>
          <p:nvPr/>
        </p:nvSpPr>
        <p:spPr>
          <a:xfrm>
            <a:off x="1934208" y="4159046"/>
            <a:ext cx="101600" cy="0"/>
          </a:xfrm>
          <a:custGeom>
            <a:avLst/>
            <a:gdLst/>
            <a:ahLst/>
            <a:cxnLst/>
            <a:rect l="l" t="t" r="r" b="b"/>
            <a:pathLst>
              <a:path w="101600">
                <a:moveTo>
                  <a:pt x="101600" y="0"/>
                </a:moveTo>
                <a:lnTo>
                  <a:pt x="0" y="0"/>
                </a:lnTo>
              </a:path>
            </a:pathLst>
          </a:custGeom>
          <a:ln w="93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8"/>
          <p:cNvSpPr/>
          <p:nvPr/>
        </p:nvSpPr>
        <p:spPr>
          <a:xfrm>
            <a:off x="1934208" y="3195116"/>
            <a:ext cx="101600" cy="0"/>
          </a:xfrm>
          <a:custGeom>
            <a:avLst/>
            <a:gdLst/>
            <a:ahLst/>
            <a:cxnLst/>
            <a:rect l="l" t="t" r="r" b="b"/>
            <a:pathLst>
              <a:path w="101600">
                <a:moveTo>
                  <a:pt x="101600" y="0"/>
                </a:moveTo>
                <a:lnTo>
                  <a:pt x="0" y="0"/>
                </a:lnTo>
              </a:path>
            </a:pathLst>
          </a:custGeom>
          <a:ln w="93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29"/>
          <p:cNvSpPr/>
          <p:nvPr/>
        </p:nvSpPr>
        <p:spPr>
          <a:xfrm>
            <a:off x="1934208" y="2229916"/>
            <a:ext cx="101600" cy="0"/>
          </a:xfrm>
          <a:custGeom>
            <a:avLst/>
            <a:gdLst/>
            <a:ahLst/>
            <a:cxnLst/>
            <a:rect l="l" t="t" r="r" b="b"/>
            <a:pathLst>
              <a:path w="101600">
                <a:moveTo>
                  <a:pt x="101600" y="0"/>
                </a:moveTo>
                <a:lnTo>
                  <a:pt x="0" y="0"/>
                </a:lnTo>
              </a:path>
            </a:pathLst>
          </a:custGeom>
          <a:ln w="93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0"/>
          <p:cNvSpPr/>
          <p:nvPr/>
        </p:nvSpPr>
        <p:spPr>
          <a:xfrm>
            <a:off x="1934208" y="1264717"/>
            <a:ext cx="101600" cy="0"/>
          </a:xfrm>
          <a:custGeom>
            <a:avLst/>
            <a:gdLst/>
            <a:ahLst/>
            <a:cxnLst/>
            <a:rect l="l" t="t" r="r" b="b"/>
            <a:pathLst>
              <a:path w="101600">
                <a:moveTo>
                  <a:pt x="101600" y="0"/>
                </a:moveTo>
                <a:lnTo>
                  <a:pt x="0" y="0"/>
                </a:lnTo>
              </a:path>
            </a:pathLst>
          </a:custGeom>
          <a:ln w="93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1"/>
          <p:cNvSpPr/>
          <p:nvPr/>
        </p:nvSpPr>
        <p:spPr>
          <a:xfrm>
            <a:off x="1675128" y="6118657"/>
            <a:ext cx="120650" cy="81280"/>
          </a:xfrm>
          <a:custGeom>
            <a:avLst/>
            <a:gdLst/>
            <a:ahLst/>
            <a:cxnLst/>
            <a:rect l="l" t="t" r="r" b="b"/>
            <a:pathLst>
              <a:path w="120650" h="81279">
                <a:moveTo>
                  <a:pt x="59690" y="0"/>
                </a:moveTo>
                <a:lnTo>
                  <a:pt x="19050" y="8889"/>
                </a:lnTo>
                <a:lnTo>
                  <a:pt x="0" y="41909"/>
                </a:lnTo>
                <a:lnTo>
                  <a:pt x="1845" y="53339"/>
                </a:lnTo>
                <a:lnTo>
                  <a:pt x="35083" y="78601"/>
                </a:lnTo>
                <a:lnTo>
                  <a:pt x="62230" y="81279"/>
                </a:lnTo>
                <a:lnTo>
                  <a:pt x="74116" y="80803"/>
                </a:lnTo>
                <a:lnTo>
                  <a:pt x="111005" y="67448"/>
                </a:lnTo>
                <a:lnTo>
                  <a:pt x="112073" y="66039"/>
                </a:lnTo>
                <a:lnTo>
                  <a:pt x="63500" y="66039"/>
                </a:lnTo>
                <a:lnTo>
                  <a:pt x="51315" y="65583"/>
                </a:lnTo>
                <a:lnTo>
                  <a:pt x="13969" y="49529"/>
                </a:lnTo>
                <a:lnTo>
                  <a:pt x="13969" y="30479"/>
                </a:lnTo>
                <a:lnTo>
                  <a:pt x="49887" y="16767"/>
                </a:lnTo>
                <a:lnTo>
                  <a:pt x="59690" y="16509"/>
                </a:lnTo>
                <a:lnTo>
                  <a:pt x="110285" y="16509"/>
                </a:lnTo>
                <a:lnTo>
                  <a:pt x="107791" y="13870"/>
                </a:lnTo>
                <a:lnTo>
                  <a:pt x="97790" y="7619"/>
                </a:lnTo>
                <a:lnTo>
                  <a:pt x="89693" y="4822"/>
                </a:lnTo>
                <a:lnTo>
                  <a:pt x="80644" y="2381"/>
                </a:lnTo>
                <a:lnTo>
                  <a:pt x="70643" y="654"/>
                </a:lnTo>
                <a:lnTo>
                  <a:pt x="59690" y="0"/>
                </a:lnTo>
                <a:close/>
              </a:path>
              <a:path w="120650" h="81279">
                <a:moveTo>
                  <a:pt x="110285" y="16509"/>
                </a:moveTo>
                <a:lnTo>
                  <a:pt x="59690" y="16509"/>
                </a:lnTo>
                <a:lnTo>
                  <a:pt x="72786" y="16986"/>
                </a:lnTo>
                <a:lnTo>
                  <a:pt x="83502" y="18414"/>
                </a:lnTo>
                <a:lnTo>
                  <a:pt x="91836" y="20796"/>
                </a:lnTo>
                <a:lnTo>
                  <a:pt x="97790" y="24129"/>
                </a:lnTo>
                <a:lnTo>
                  <a:pt x="104140" y="27939"/>
                </a:lnTo>
                <a:lnTo>
                  <a:pt x="107950" y="34289"/>
                </a:lnTo>
                <a:lnTo>
                  <a:pt x="107950" y="50799"/>
                </a:lnTo>
                <a:lnTo>
                  <a:pt x="101600" y="58419"/>
                </a:lnTo>
                <a:lnTo>
                  <a:pt x="91440" y="60959"/>
                </a:lnTo>
                <a:lnTo>
                  <a:pt x="85467" y="63361"/>
                </a:lnTo>
                <a:lnTo>
                  <a:pt x="78898" y="64928"/>
                </a:lnTo>
                <a:lnTo>
                  <a:pt x="71616" y="65782"/>
                </a:lnTo>
                <a:lnTo>
                  <a:pt x="63500" y="66039"/>
                </a:lnTo>
                <a:lnTo>
                  <a:pt x="112073" y="66039"/>
                </a:lnTo>
                <a:lnTo>
                  <a:pt x="116522" y="60166"/>
                </a:lnTo>
                <a:lnTo>
                  <a:pt x="119657" y="51692"/>
                </a:lnTo>
                <a:lnTo>
                  <a:pt x="120650" y="41909"/>
                </a:lnTo>
                <a:lnTo>
                  <a:pt x="119221" y="30658"/>
                </a:lnTo>
                <a:lnTo>
                  <a:pt x="114935" y="21431"/>
                </a:lnTo>
                <a:lnTo>
                  <a:pt x="110285" y="1650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2"/>
          <p:cNvSpPr/>
          <p:nvPr/>
        </p:nvSpPr>
        <p:spPr>
          <a:xfrm>
            <a:off x="1774187" y="6088812"/>
            <a:ext cx="19050" cy="0"/>
          </a:xfrm>
          <a:custGeom>
            <a:avLst/>
            <a:gdLst/>
            <a:ahLst/>
            <a:cxnLst/>
            <a:rect l="l" t="t" r="r" b="b"/>
            <a:pathLst>
              <a:path w="19050">
                <a:moveTo>
                  <a:pt x="0" y="0"/>
                </a:moveTo>
                <a:lnTo>
                  <a:pt x="19050" y="0"/>
                </a:lnTo>
              </a:path>
            </a:pathLst>
          </a:custGeom>
          <a:ln w="1651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3"/>
          <p:cNvSpPr/>
          <p:nvPr/>
        </p:nvSpPr>
        <p:spPr>
          <a:xfrm>
            <a:off x="1675128" y="5978957"/>
            <a:ext cx="120650" cy="81280"/>
          </a:xfrm>
          <a:custGeom>
            <a:avLst/>
            <a:gdLst/>
            <a:ahLst/>
            <a:cxnLst/>
            <a:rect l="l" t="t" r="r" b="b"/>
            <a:pathLst>
              <a:path w="120650" h="81279">
                <a:moveTo>
                  <a:pt x="59690" y="0"/>
                </a:moveTo>
                <a:lnTo>
                  <a:pt x="19050" y="7619"/>
                </a:lnTo>
                <a:lnTo>
                  <a:pt x="0" y="41909"/>
                </a:lnTo>
                <a:lnTo>
                  <a:pt x="1845" y="53339"/>
                </a:lnTo>
                <a:lnTo>
                  <a:pt x="35083" y="78601"/>
                </a:lnTo>
                <a:lnTo>
                  <a:pt x="62230" y="81279"/>
                </a:lnTo>
                <a:lnTo>
                  <a:pt x="74116" y="80783"/>
                </a:lnTo>
                <a:lnTo>
                  <a:pt x="111005" y="66734"/>
                </a:lnTo>
                <a:lnTo>
                  <a:pt x="112510" y="64769"/>
                </a:lnTo>
                <a:lnTo>
                  <a:pt x="63500" y="64769"/>
                </a:lnTo>
                <a:lnTo>
                  <a:pt x="51315" y="64512"/>
                </a:lnTo>
                <a:lnTo>
                  <a:pt x="13969" y="49529"/>
                </a:lnTo>
                <a:lnTo>
                  <a:pt x="13969" y="30479"/>
                </a:lnTo>
                <a:lnTo>
                  <a:pt x="19050" y="24129"/>
                </a:lnTo>
                <a:lnTo>
                  <a:pt x="26669" y="21589"/>
                </a:lnTo>
                <a:lnTo>
                  <a:pt x="33615" y="19188"/>
                </a:lnTo>
                <a:lnTo>
                  <a:pt x="41275" y="17621"/>
                </a:lnTo>
                <a:lnTo>
                  <a:pt x="49887" y="16767"/>
                </a:lnTo>
                <a:lnTo>
                  <a:pt x="59690" y="16509"/>
                </a:lnTo>
                <a:lnTo>
                  <a:pt x="110767" y="16509"/>
                </a:lnTo>
                <a:lnTo>
                  <a:pt x="107791" y="13334"/>
                </a:lnTo>
                <a:lnTo>
                  <a:pt x="97790" y="7619"/>
                </a:lnTo>
                <a:lnTo>
                  <a:pt x="89693" y="4286"/>
                </a:lnTo>
                <a:lnTo>
                  <a:pt x="80644" y="1904"/>
                </a:lnTo>
                <a:lnTo>
                  <a:pt x="70643" y="476"/>
                </a:lnTo>
                <a:lnTo>
                  <a:pt x="59690" y="0"/>
                </a:lnTo>
                <a:close/>
              </a:path>
              <a:path w="120650" h="81279">
                <a:moveTo>
                  <a:pt x="110767" y="16509"/>
                </a:moveTo>
                <a:lnTo>
                  <a:pt x="59690" y="16509"/>
                </a:lnTo>
                <a:lnTo>
                  <a:pt x="72786" y="16787"/>
                </a:lnTo>
                <a:lnTo>
                  <a:pt x="83502" y="17779"/>
                </a:lnTo>
                <a:lnTo>
                  <a:pt x="91836" y="19724"/>
                </a:lnTo>
                <a:lnTo>
                  <a:pt x="97790" y="22859"/>
                </a:lnTo>
                <a:lnTo>
                  <a:pt x="104140" y="27939"/>
                </a:lnTo>
                <a:lnTo>
                  <a:pt x="107950" y="33019"/>
                </a:lnTo>
                <a:lnTo>
                  <a:pt x="107950" y="50799"/>
                </a:lnTo>
                <a:lnTo>
                  <a:pt x="71616" y="64531"/>
                </a:lnTo>
                <a:lnTo>
                  <a:pt x="63500" y="64769"/>
                </a:lnTo>
                <a:lnTo>
                  <a:pt x="112510" y="64769"/>
                </a:lnTo>
                <a:lnTo>
                  <a:pt x="116522" y="59531"/>
                </a:lnTo>
                <a:lnTo>
                  <a:pt x="119657" y="51137"/>
                </a:lnTo>
                <a:lnTo>
                  <a:pt x="120650" y="41909"/>
                </a:lnTo>
                <a:lnTo>
                  <a:pt x="119221" y="30479"/>
                </a:lnTo>
                <a:lnTo>
                  <a:pt x="114935" y="20954"/>
                </a:lnTo>
                <a:lnTo>
                  <a:pt x="110767" y="1650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4"/>
          <p:cNvSpPr/>
          <p:nvPr/>
        </p:nvSpPr>
        <p:spPr>
          <a:xfrm>
            <a:off x="1675128" y="5154727"/>
            <a:ext cx="120650" cy="81280"/>
          </a:xfrm>
          <a:custGeom>
            <a:avLst/>
            <a:gdLst/>
            <a:ahLst/>
            <a:cxnLst/>
            <a:rect l="l" t="t" r="r" b="b"/>
            <a:pathLst>
              <a:path w="120650" h="81279">
                <a:moveTo>
                  <a:pt x="59690" y="0"/>
                </a:moveTo>
                <a:lnTo>
                  <a:pt x="19050" y="7620"/>
                </a:lnTo>
                <a:lnTo>
                  <a:pt x="0" y="40640"/>
                </a:lnTo>
                <a:lnTo>
                  <a:pt x="1845" y="52804"/>
                </a:lnTo>
                <a:lnTo>
                  <a:pt x="35083" y="78065"/>
                </a:lnTo>
                <a:lnTo>
                  <a:pt x="62230" y="81280"/>
                </a:lnTo>
                <a:lnTo>
                  <a:pt x="74116" y="80605"/>
                </a:lnTo>
                <a:lnTo>
                  <a:pt x="111005" y="66178"/>
                </a:lnTo>
                <a:lnTo>
                  <a:pt x="112073" y="64770"/>
                </a:lnTo>
                <a:lnTo>
                  <a:pt x="63500" y="64770"/>
                </a:lnTo>
                <a:lnTo>
                  <a:pt x="51315" y="64492"/>
                </a:lnTo>
                <a:lnTo>
                  <a:pt x="13969" y="48260"/>
                </a:lnTo>
                <a:lnTo>
                  <a:pt x="13969" y="30480"/>
                </a:lnTo>
                <a:lnTo>
                  <a:pt x="19050" y="24130"/>
                </a:lnTo>
                <a:lnTo>
                  <a:pt x="26669" y="21590"/>
                </a:lnTo>
                <a:lnTo>
                  <a:pt x="33615" y="19188"/>
                </a:lnTo>
                <a:lnTo>
                  <a:pt x="41275" y="17621"/>
                </a:lnTo>
                <a:lnTo>
                  <a:pt x="49887" y="16767"/>
                </a:lnTo>
                <a:lnTo>
                  <a:pt x="59690" y="16510"/>
                </a:lnTo>
                <a:lnTo>
                  <a:pt x="110842" y="16510"/>
                </a:lnTo>
                <a:lnTo>
                  <a:pt x="107791" y="13315"/>
                </a:lnTo>
                <a:lnTo>
                  <a:pt x="97790" y="7620"/>
                </a:lnTo>
                <a:lnTo>
                  <a:pt x="89693" y="4286"/>
                </a:lnTo>
                <a:lnTo>
                  <a:pt x="80644" y="1905"/>
                </a:lnTo>
                <a:lnTo>
                  <a:pt x="70643" y="476"/>
                </a:lnTo>
                <a:lnTo>
                  <a:pt x="59690" y="0"/>
                </a:lnTo>
                <a:close/>
              </a:path>
              <a:path w="120650" h="81279">
                <a:moveTo>
                  <a:pt x="110842" y="16510"/>
                </a:moveTo>
                <a:lnTo>
                  <a:pt x="59690" y="16510"/>
                </a:lnTo>
                <a:lnTo>
                  <a:pt x="72786" y="16787"/>
                </a:lnTo>
                <a:lnTo>
                  <a:pt x="83502" y="17780"/>
                </a:lnTo>
                <a:lnTo>
                  <a:pt x="91836" y="19724"/>
                </a:lnTo>
                <a:lnTo>
                  <a:pt x="97790" y="22860"/>
                </a:lnTo>
                <a:lnTo>
                  <a:pt x="104140" y="27940"/>
                </a:lnTo>
                <a:lnTo>
                  <a:pt x="107950" y="34290"/>
                </a:lnTo>
                <a:lnTo>
                  <a:pt x="107950" y="40640"/>
                </a:lnTo>
                <a:lnTo>
                  <a:pt x="71616" y="64531"/>
                </a:lnTo>
                <a:lnTo>
                  <a:pt x="63500" y="64770"/>
                </a:lnTo>
                <a:lnTo>
                  <a:pt x="112073" y="64770"/>
                </a:lnTo>
                <a:lnTo>
                  <a:pt x="116522" y="58896"/>
                </a:lnTo>
                <a:lnTo>
                  <a:pt x="119657" y="50422"/>
                </a:lnTo>
                <a:lnTo>
                  <a:pt x="120650" y="40640"/>
                </a:lnTo>
                <a:lnTo>
                  <a:pt x="119221" y="29944"/>
                </a:lnTo>
                <a:lnTo>
                  <a:pt x="114935" y="20796"/>
                </a:lnTo>
                <a:lnTo>
                  <a:pt x="110842" y="1651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5"/>
          <p:cNvSpPr/>
          <p:nvPr/>
        </p:nvSpPr>
        <p:spPr>
          <a:xfrm>
            <a:off x="1774187" y="5124882"/>
            <a:ext cx="19050" cy="0"/>
          </a:xfrm>
          <a:custGeom>
            <a:avLst/>
            <a:gdLst/>
            <a:ahLst/>
            <a:cxnLst/>
            <a:rect l="l" t="t" r="r" b="b"/>
            <a:pathLst>
              <a:path w="19050">
                <a:moveTo>
                  <a:pt x="0" y="0"/>
                </a:moveTo>
                <a:lnTo>
                  <a:pt x="19050" y="0"/>
                </a:lnTo>
              </a:path>
            </a:pathLst>
          </a:custGeom>
          <a:ln w="1651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6"/>
          <p:cNvSpPr/>
          <p:nvPr/>
        </p:nvSpPr>
        <p:spPr>
          <a:xfrm>
            <a:off x="1675128" y="5013757"/>
            <a:ext cx="118110" cy="81280"/>
          </a:xfrm>
          <a:custGeom>
            <a:avLst/>
            <a:gdLst/>
            <a:ahLst/>
            <a:cxnLst/>
            <a:rect l="l" t="t" r="r" b="b"/>
            <a:pathLst>
              <a:path w="118110" h="81279">
                <a:moveTo>
                  <a:pt x="66039" y="17779"/>
                </a:moveTo>
                <a:lnTo>
                  <a:pt x="41910" y="17779"/>
                </a:lnTo>
                <a:lnTo>
                  <a:pt x="46990" y="19049"/>
                </a:lnTo>
                <a:lnTo>
                  <a:pt x="54610" y="26669"/>
                </a:lnTo>
                <a:lnTo>
                  <a:pt x="57150" y="31749"/>
                </a:lnTo>
                <a:lnTo>
                  <a:pt x="62230" y="38099"/>
                </a:lnTo>
                <a:lnTo>
                  <a:pt x="71119" y="53339"/>
                </a:lnTo>
                <a:lnTo>
                  <a:pt x="103346" y="79533"/>
                </a:lnTo>
                <a:lnTo>
                  <a:pt x="118110" y="81279"/>
                </a:lnTo>
                <a:lnTo>
                  <a:pt x="118110" y="66039"/>
                </a:lnTo>
                <a:lnTo>
                  <a:pt x="104140" y="66039"/>
                </a:lnTo>
                <a:lnTo>
                  <a:pt x="97790" y="63499"/>
                </a:lnTo>
                <a:lnTo>
                  <a:pt x="93980" y="59689"/>
                </a:lnTo>
                <a:lnTo>
                  <a:pt x="87630" y="54609"/>
                </a:lnTo>
                <a:lnTo>
                  <a:pt x="86360" y="52069"/>
                </a:lnTo>
                <a:lnTo>
                  <a:pt x="82550" y="48259"/>
                </a:lnTo>
                <a:lnTo>
                  <a:pt x="80010" y="41909"/>
                </a:lnTo>
                <a:lnTo>
                  <a:pt x="73660" y="30479"/>
                </a:lnTo>
                <a:lnTo>
                  <a:pt x="68580" y="21589"/>
                </a:lnTo>
                <a:lnTo>
                  <a:pt x="66039" y="17779"/>
                </a:lnTo>
                <a:close/>
              </a:path>
              <a:path w="118110" h="81279">
                <a:moveTo>
                  <a:pt x="35560" y="0"/>
                </a:moveTo>
                <a:lnTo>
                  <a:pt x="2857" y="21907"/>
                </a:lnTo>
                <a:lnTo>
                  <a:pt x="0" y="39369"/>
                </a:lnTo>
                <a:lnTo>
                  <a:pt x="1170" y="50065"/>
                </a:lnTo>
                <a:lnTo>
                  <a:pt x="29051" y="77469"/>
                </a:lnTo>
                <a:lnTo>
                  <a:pt x="43180" y="78739"/>
                </a:lnTo>
                <a:lnTo>
                  <a:pt x="43180" y="63499"/>
                </a:lnTo>
                <a:lnTo>
                  <a:pt x="35560" y="63499"/>
                </a:lnTo>
                <a:lnTo>
                  <a:pt x="29210" y="62229"/>
                </a:lnTo>
                <a:lnTo>
                  <a:pt x="25400" y="59689"/>
                </a:lnTo>
                <a:lnTo>
                  <a:pt x="17780" y="55879"/>
                </a:lnTo>
                <a:lnTo>
                  <a:pt x="13969" y="49529"/>
                </a:lnTo>
                <a:lnTo>
                  <a:pt x="13969" y="33019"/>
                </a:lnTo>
                <a:lnTo>
                  <a:pt x="15240" y="27939"/>
                </a:lnTo>
                <a:lnTo>
                  <a:pt x="19050" y="22859"/>
                </a:lnTo>
                <a:lnTo>
                  <a:pt x="24130" y="19049"/>
                </a:lnTo>
                <a:lnTo>
                  <a:pt x="29210" y="17779"/>
                </a:lnTo>
                <a:lnTo>
                  <a:pt x="66039" y="17779"/>
                </a:lnTo>
                <a:lnTo>
                  <a:pt x="63500" y="13969"/>
                </a:lnTo>
                <a:lnTo>
                  <a:pt x="59690" y="11429"/>
                </a:lnTo>
                <a:lnTo>
                  <a:pt x="54669" y="6429"/>
                </a:lnTo>
                <a:lnTo>
                  <a:pt x="49053" y="2857"/>
                </a:lnTo>
                <a:lnTo>
                  <a:pt x="42723" y="714"/>
                </a:lnTo>
                <a:lnTo>
                  <a:pt x="35560" y="0"/>
                </a:lnTo>
                <a:close/>
              </a:path>
              <a:path w="118110" h="81279">
                <a:moveTo>
                  <a:pt x="118110" y="1269"/>
                </a:moveTo>
                <a:lnTo>
                  <a:pt x="104140" y="1269"/>
                </a:lnTo>
                <a:lnTo>
                  <a:pt x="104140" y="66039"/>
                </a:lnTo>
                <a:lnTo>
                  <a:pt x="118110" y="66039"/>
                </a:lnTo>
                <a:lnTo>
                  <a:pt x="118110" y="12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7"/>
          <p:cNvSpPr/>
          <p:nvPr/>
        </p:nvSpPr>
        <p:spPr>
          <a:xfrm>
            <a:off x="1675128" y="4190796"/>
            <a:ext cx="120650" cy="80010"/>
          </a:xfrm>
          <a:custGeom>
            <a:avLst/>
            <a:gdLst/>
            <a:ahLst/>
            <a:cxnLst/>
            <a:rect l="l" t="t" r="r" b="b"/>
            <a:pathLst>
              <a:path w="120650" h="80010">
                <a:moveTo>
                  <a:pt x="59690" y="0"/>
                </a:moveTo>
                <a:lnTo>
                  <a:pt x="19050" y="7619"/>
                </a:lnTo>
                <a:lnTo>
                  <a:pt x="0" y="39369"/>
                </a:lnTo>
                <a:lnTo>
                  <a:pt x="1845" y="51534"/>
                </a:lnTo>
                <a:lnTo>
                  <a:pt x="35083" y="77331"/>
                </a:lnTo>
                <a:lnTo>
                  <a:pt x="62230" y="80009"/>
                </a:lnTo>
                <a:lnTo>
                  <a:pt x="74116" y="79513"/>
                </a:lnTo>
                <a:lnTo>
                  <a:pt x="111005" y="65623"/>
                </a:lnTo>
                <a:lnTo>
                  <a:pt x="112668" y="63500"/>
                </a:lnTo>
                <a:lnTo>
                  <a:pt x="63500" y="63500"/>
                </a:lnTo>
                <a:lnTo>
                  <a:pt x="51315" y="63242"/>
                </a:lnTo>
                <a:lnTo>
                  <a:pt x="13969" y="48259"/>
                </a:lnTo>
                <a:lnTo>
                  <a:pt x="13969" y="30479"/>
                </a:lnTo>
                <a:lnTo>
                  <a:pt x="49887" y="15497"/>
                </a:lnTo>
                <a:lnTo>
                  <a:pt x="59690" y="15239"/>
                </a:lnTo>
                <a:lnTo>
                  <a:pt x="110086" y="15239"/>
                </a:lnTo>
                <a:lnTo>
                  <a:pt x="107791" y="12759"/>
                </a:lnTo>
                <a:lnTo>
                  <a:pt x="97790" y="6350"/>
                </a:lnTo>
                <a:lnTo>
                  <a:pt x="89693" y="3214"/>
                </a:lnTo>
                <a:lnTo>
                  <a:pt x="80644" y="1269"/>
                </a:lnTo>
                <a:lnTo>
                  <a:pt x="70643" y="277"/>
                </a:lnTo>
                <a:lnTo>
                  <a:pt x="59690" y="0"/>
                </a:lnTo>
                <a:close/>
              </a:path>
              <a:path w="120650" h="80010">
                <a:moveTo>
                  <a:pt x="110086" y="15239"/>
                </a:moveTo>
                <a:lnTo>
                  <a:pt x="59690" y="15239"/>
                </a:lnTo>
                <a:lnTo>
                  <a:pt x="72786" y="15696"/>
                </a:lnTo>
                <a:lnTo>
                  <a:pt x="83502" y="16986"/>
                </a:lnTo>
                <a:lnTo>
                  <a:pt x="91836" y="18990"/>
                </a:lnTo>
                <a:lnTo>
                  <a:pt x="97790" y="21589"/>
                </a:lnTo>
                <a:lnTo>
                  <a:pt x="104140" y="27939"/>
                </a:lnTo>
                <a:lnTo>
                  <a:pt x="107950" y="33019"/>
                </a:lnTo>
                <a:lnTo>
                  <a:pt x="107950" y="40639"/>
                </a:lnTo>
                <a:lnTo>
                  <a:pt x="71616" y="63460"/>
                </a:lnTo>
                <a:lnTo>
                  <a:pt x="63500" y="63500"/>
                </a:lnTo>
                <a:lnTo>
                  <a:pt x="112668" y="63500"/>
                </a:lnTo>
                <a:lnTo>
                  <a:pt x="116522" y="58578"/>
                </a:lnTo>
                <a:lnTo>
                  <a:pt x="119657" y="49867"/>
                </a:lnTo>
                <a:lnTo>
                  <a:pt x="120650" y="39369"/>
                </a:lnTo>
                <a:lnTo>
                  <a:pt x="119221" y="29388"/>
                </a:lnTo>
                <a:lnTo>
                  <a:pt x="114935" y="20478"/>
                </a:lnTo>
                <a:lnTo>
                  <a:pt x="110086" y="1523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8"/>
          <p:cNvSpPr/>
          <p:nvPr/>
        </p:nvSpPr>
        <p:spPr>
          <a:xfrm>
            <a:off x="1774187" y="4159682"/>
            <a:ext cx="19050" cy="0"/>
          </a:xfrm>
          <a:custGeom>
            <a:avLst/>
            <a:gdLst/>
            <a:ahLst/>
            <a:cxnLst/>
            <a:rect l="l" t="t" r="r" b="b"/>
            <a:pathLst>
              <a:path w="19050">
                <a:moveTo>
                  <a:pt x="0" y="0"/>
                </a:moveTo>
                <a:lnTo>
                  <a:pt x="19050" y="0"/>
                </a:lnTo>
              </a:path>
            </a:pathLst>
          </a:custGeom>
          <a:ln w="1651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39"/>
          <p:cNvSpPr/>
          <p:nvPr/>
        </p:nvSpPr>
        <p:spPr>
          <a:xfrm>
            <a:off x="1675128" y="4048557"/>
            <a:ext cx="118110" cy="83820"/>
          </a:xfrm>
          <a:custGeom>
            <a:avLst/>
            <a:gdLst/>
            <a:ahLst/>
            <a:cxnLst/>
            <a:rect l="l" t="t" r="r" b="b"/>
            <a:pathLst>
              <a:path w="118110" h="83820">
                <a:moveTo>
                  <a:pt x="118110" y="16509"/>
                </a:moveTo>
                <a:lnTo>
                  <a:pt x="0" y="16509"/>
                </a:lnTo>
                <a:lnTo>
                  <a:pt x="0" y="29209"/>
                </a:lnTo>
                <a:lnTo>
                  <a:pt x="74930" y="83819"/>
                </a:lnTo>
                <a:lnTo>
                  <a:pt x="88900" y="83819"/>
                </a:lnTo>
                <a:lnTo>
                  <a:pt x="88900" y="69849"/>
                </a:lnTo>
                <a:lnTo>
                  <a:pt x="76200" y="69849"/>
                </a:lnTo>
                <a:lnTo>
                  <a:pt x="24130" y="31749"/>
                </a:lnTo>
                <a:lnTo>
                  <a:pt x="118110" y="31749"/>
                </a:lnTo>
                <a:lnTo>
                  <a:pt x="118110" y="16509"/>
                </a:lnTo>
                <a:close/>
              </a:path>
              <a:path w="118110" h="83820">
                <a:moveTo>
                  <a:pt x="88900" y="31749"/>
                </a:moveTo>
                <a:lnTo>
                  <a:pt x="76200" y="31749"/>
                </a:lnTo>
                <a:lnTo>
                  <a:pt x="76200" y="69849"/>
                </a:lnTo>
                <a:lnTo>
                  <a:pt x="88900" y="69849"/>
                </a:lnTo>
                <a:lnTo>
                  <a:pt x="88900" y="31749"/>
                </a:lnTo>
                <a:close/>
              </a:path>
              <a:path w="118110" h="83820">
                <a:moveTo>
                  <a:pt x="88900" y="0"/>
                </a:moveTo>
                <a:lnTo>
                  <a:pt x="76200" y="0"/>
                </a:lnTo>
                <a:lnTo>
                  <a:pt x="76200" y="16509"/>
                </a:lnTo>
                <a:lnTo>
                  <a:pt x="88900" y="16509"/>
                </a:lnTo>
                <a:lnTo>
                  <a:pt x="889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0"/>
          <p:cNvSpPr/>
          <p:nvPr/>
        </p:nvSpPr>
        <p:spPr>
          <a:xfrm>
            <a:off x="1675128" y="3225596"/>
            <a:ext cx="120650" cy="81280"/>
          </a:xfrm>
          <a:custGeom>
            <a:avLst/>
            <a:gdLst/>
            <a:ahLst/>
            <a:cxnLst/>
            <a:rect l="l" t="t" r="r" b="b"/>
            <a:pathLst>
              <a:path w="120650" h="81279">
                <a:moveTo>
                  <a:pt x="59690" y="0"/>
                </a:moveTo>
                <a:lnTo>
                  <a:pt x="19050" y="7619"/>
                </a:lnTo>
                <a:lnTo>
                  <a:pt x="0" y="40639"/>
                </a:lnTo>
                <a:lnTo>
                  <a:pt x="1845" y="52070"/>
                </a:lnTo>
                <a:lnTo>
                  <a:pt x="35083" y="77529"/>
                </a:lnTo>
                <a:lnTo>
                  <a:pt x="62230" y="81279"/>
                </a:lnTo>
                <a:lnTo>
                  <a:pt x="74116" y="80605"/>
                </a:lnTo>
                <a:lnTo>
                  <a:pt x="111005" y="66178"/>
                </a:lnTo>
                <a:lnTo>
                  <a:pt x="112073" y="64769"/>
                </a:lnTo>
                <a:lnTo>
                  <a:pt x="63500" y="64769"/>
                </a:lnTo>
                <a:lnTo>
                  <a:pt x="51315" y="64313"/>
                </a:lnTo>
                <a:lnTo>
                  <a:pt x="13969" y="48260"/>
                </a:lnTo>
                <a:lnTo>
                  <a:pt x="13969" y="30479"/>
                </a:lnTo>
                <a:lnTo>
                  <a:pt x="49887" y="15676"/>
                </a:lnTo>
                <a:lnTo>
                  <a:pt x="59690" y="15239"/>
                </a:lnTo>
                <a:lnTo>
                  <a:pt x="110284" y="15239"/>
                </a:lnTo>
                <a:lnTo>
                  <a:pt x="107791" y="12600"/>
                </a:lnTo>
                <a:lnTo>
                  <a:pt x="97790" y="6350"/>
                </a:lnTo>
                <a:lnTo>
                  <a:pt x="89693" y="3750"/>
                </a:lnTo>
                <a:lnTo>
                  <a:pt x="80644" y="1746"/>
                </a:lnTo>
                <a:lnTo>
                  <a:pt x="70643" y="456"/>
                </a:lnTo>
                <a:lnTo>
                  <a:pt x="59690" y="0"/>
                </a:lnTo>
                <a:close/>
              </a:path>
              <a:path w="120650" h="81279">
                <a:moveTo>
                  <a:pt x="110284" y="15239"/>
                </a:moveTo>
                <a:lnTo>
                  <a:pt x="59690" y="15239"/>
                </a:lnTo>
                <a:lnTo>
                  <a:pt x="72786" y="15894"/>
                </a:lnTo>
                <a:lnTo>
                  <a:pt x="83502" y="17621"/>
                </a:lnTo>
                <a:lnTo>
                  <a:pt x="91836" y="20062"/>
                </a:lnTo>
                <a:lnTo>
                  <a:pt x="97790" y="22860"/>
                </a:lnTo>
                <a:lnTo>
                  <a:pt x="104140" y="26669"/>
                </a:lnTo>
                <a:lnTo>
                  <a:pt x="107950" y="33019"/>
                </a:lnTo>
                <a:lnTo>
                  <a:pt x="107950" y="40639"/>
                </a:lnTo>
                <a:lnTo>
                  <a:pt x="71616" y="64531"/>
                </a:lnTo>
                <a:lnTo>
                  <a:pt x="63500" y="64769"/>
                </a:lnTo>
                <a:lnTo>
                  <a:pt x="112073" y="64769"/>
                </a:lnTo>
                <a:lnTo>
                  <a:pt x="116522" y="58896"/>
                </a:lnTo>
                <a:lnTo>
                  <a:pt x="119657" y="50422"/>
                </a:lnTo>
                <a:lnTo>
                  <a:pt x="120650" y="40639"/>
                </a:lnTo>
                <a:lnTo>
                  <a:pt x="119221" y="29388"/>
                </a:lnTo>
                <a:lnTo>
                  <a:pt x="114935" y="20161"/>
                </a:lnTo>
                <a:lnTo>
                  <a:pt x="110284" y="1523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1"/>
          <p:cNvSpPr/>
          <p:nvPr/>
        </p:nvSpPr>
        <p:spPr>
          <a:xfrm>
            <a:off x="1774187" y="3194482"/>
            <a:ext cx="19050" cy="0"/>
          </a:xfrm>
          <a:custGeom>
            <a:avLst/>
            <a:gdLst/>
            <a:ahLst/>
            <a:cxnLst/>
            <a:rect l="l" t="t" r="r" b="b"/>
            <a:pathLst>
              <a:path w="19050">
                <a:moveTo>
                  <a:pt x="0" y="0"/>
                </a:moveTo>
                <a:lnTo>
                  <a:pt x="19050" y="0"/>
                </a:lnTo>
              </a:path>
            </a:pathLst>
          </a:custGeom>
          <a:ln w="1651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2"/>
          <p:cNvSpPr/>
          <p:nvPr/>
        </p:nvSpPr>
        <p:spPr>
          <a:xfrm>
            <a:off x="1675128" y="3084627"/>
            <a:ext cx="120650" cy="80010"/>
          </a:xfrm>
          <a:custGeom>
            <a:avLst/>
            <a:gdLst/>
            <a:ahLst/>
            <a:cxnLst/>
            <a:rect l="l" t="t" r="r" b="b"/>
            <a:pathLst>
              <a:path w="120650" h="80010">
                <a:moveTo>
                  <a:pt x="30480" y="2539"/>
                </a:moveTo>
                <a:lnTo>
                  <a:pt x="24130" y="2539"/>
                </a:lnTo>
                <a:lnTo>
                  <a:pt x="17780" y="5080"/>
                </a:lnTo>
                <a:lnTo>
                  <a:pt x="0" y="38100"/>
                </a:lnTo>
                <a:lnTo>
                  <a:pt x="1885" y="50462"/>
                </a:lnTo>
                <a:lnTo>
                  <a:pt x="37286" y="77331"/>
                </a:lnTo>
                <a:lnTo>
                  <a:pt x="66040" y="80010"/>
                </a:lnTo>
                <a:lnTo>
                  <a:pt x="79910" y="79295"/>
                </a:lnTo>
                <a:lnTo>
                  <a:pt x="91281" y="77152"/>
                </a:lnTo>
                <a:lnTo>
                  <a:pt x="100508" y="73580"/>
                </a:lnTo>
                <a:lnTo>
                  <a:pt x="107950" y="68580"/>
                </a:lnTo>
                <a:lnTo>
                  <a:pt x="111595" y="64770"/>
                </a:lnTo>
                <a:lnTo>
                  <a:pt x="57150" y="64770"/>
                </a:lnTo>
                <a:lnTo>
                  <a:pt x="47367" y="64095"/>
                </a:lnTo>
                <a:lnTo>
                  <a:pt x="38893" y="62230"/>
                </a:lnTo>
                <a:lnTo>
                  <a:pt x="31611" y="59412"/>
                </a:lnTo>
                <a:lnTo>
                  <a:pt x="25400" y="55880"/>
                </a:lnTo>
                <a:lnTo>
                  <a:pt x="17780" y="52070"/>
                </a:lnTo>
                <a:lnTo>
                  <a:pt x="13969" y="45720"/>
                </a:lnTo>
                <a:lnTo>
                  <a:pt x="13969" y="30480"/>
                </a:lnTo>
                <a:lnTo>
                  <a:pt x="15240" y="25400"/>
                </a:lnTo>
                <a:lnTo>
                  <a:pt x="21590" y="21589"/>
                </a:lnTo>
                <a:lnTo>
                  <a:pt x="22860" y="20320"/>
                </a:lnTo>
                <a:lnTo>
                  <a:pt x="26669" y="17780"/>
                </a:lnTo>
                <a:lnTo>
                  <a:pt x="30480" y="17780"/>
                </a:lnTo>
                <a:lnTo>
                  <a:pt x="30480" y="2539"/>
                </a:lnTo>
                <a:close/>
              </a:path>
              <a:path w="120650" h="80010">
                <a:moveTo>
                  <a:pt x="81280" y="0"/>
                </a:moveTo>
                <a:lnTo>
                  <a:pt x="45243" y="23177"/>
                </a:lnTo>
                <a:lnTo>
                  <a:pt x="43180" y="36830"/>
                </a:lnTo>
                <a:lnTo>
                  <a:pt x="43180" y="43180"/>
                </a:lnTo>
                <a:lnTo>
                  <a:pt x="44450" y="48260"/>
                </a:lnTo>
                <a:lnTo>
                  <a:pt x="45719" y="52070"/>
                </a:lnTo>
                <a:lnTo>
                  <a:pt x="49530" y="57150"/>
                </a:lnTo>
                <a:lnTo>
                  <a:pt x="52069" y="60960"/>
                </a:lnTo>
                <a:lnTo>
                  <a:pt x="57150" y="64770"/>
                </a:lnTo>
                <a:lnTo>
                  <a:pt x="111595" y="64770"/>
                </a:lnTo>
                <a:lnTo>
                  <a:pt x="112811" y="63500"/>
                </a:lnTo>
                <a:lnTo>
                  <a:pt x="73660" y="63500"/>
                </a:lnTo>
                <a:lnTo>
                  <a:pt x="67310" y="60960"/>
                </a:lnTo>
                <a:lnTo>
                  <a:pt x="63500" y="55880"/>
                </a:lnTo>
                <a:lnTo>
                  <a:pt x="58419" y="52070"/>
                </a:lnTo>
                <a:lnTo>
                  <a:pt x="57150" y="45720"/>
                </a:lnTo>
                <a:lnTo>
                  <a:pt x="57150" y="30480"/>
                </a:lnTo>
                <a:lnTo>
                  <a:pt x="58419" y="24130"/>
                </a:lnTo>
                <a:lnTo>
                  <a:pt x="64769" y="20320"/>
                </a:lnTo>
                <a:lnTo>
                  <a:pt x="74930" y="15239"/>
                </a:lnTo>
                <a:lnTo>
                  <a:pt x="112811" y="15239"/>
                </a:lnTo>
                <a:lnTo>
                  <a:pt x="107950" y="10160"/>
                </a:lnTo>
                <a:lnTo>
                  <a:pt x="101996" y="5893"/>
                </a:lnTo>
                <a:lnTo>
                  <a:pt x="95567" y="2698"/>
                </a:lnTo>
                <a:lnTo>
                  <a:pt x="88661" y="694"/>
                </a:lnTo>
                <a:lnTo>
                  <a:pt x="81280" y="0"/>
                </a:lnTo>
                <a:close/>
              </a:path>
              <a:path w="120650" h="80010">
                <a:moveTo>
                  <a:pt x="112811" y="15239"/>
                </a:moveTo>
                <a:lnTo>
                  <a:pt x="88900" y="15239"/>
                </a:lnTo>
                <a:lnTo>
                  <a:pt x="93980" y="17780"/>
                </a:lnTo>
                <a:lnTo>
                  <a:pt x="99060" y="21589"/>
                </a:lnTo>
                <a:lnTo>
                  <a:pt x="105410" y="25400"/>
                </a:lnTo>
                <a:lnTo>
                  <a:pt x="107950" y="31750"/>
                </a:lnTo>
                <a:lnTo>
                  <a:pt x="107950" y="45720"/>
                </a:lnTo>
                <a:lnTo>
                  <a:pt x="105410" y="52070"/>
                </a:lnTo>
                <a:lnTo>
                  <a:pt x="100330" y="55880"/>
                </a:lnTo>
                <a:lnTo>
                  <a:pt x="95250" y="60960"/>
                </a:lnTo>
                <a:lnTo>
                  <a:pt x="88900" y="63500"/>
                </a:lnTo>
                <a:lnTo>
                  <a:pt x="112811" y="63500"/>
                </a:lnTo>
                <a:lnTo>
                  <a:pt x="113684" y="62587"/>
                </a:lnTo>
                <a:lnTo>
                  <a:pt x="117633" y="55879"/>
                </a:lnTo>
                <a:lnTo>
                  <a:pt x="119915" y="48220"/>
                </a:lnTo>
                <a:lnTo>
                  <a:pt x="120650" y="39370"/>
                </a:lnTo>
                <a:lnTo>
                  <a:pt x="119903" y="30480"/>
                </a:lnTo>
                <a:lnTo>
                  <a:pt x="117633" y="22860"/>
                </a:lnTo>
                <a:lnTo>
                  <a:pt x="113684" y="16152"/>
                </a:lnTo>
                <a:lnTo>
                  <a:pt x="112811" y="1523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3"/>
          <p:cNvSpPr/>
          <p:nvPr/>
        </p:nvSpPr>
        <p:spPr>
          <a:xfrm>
            <a:off x="1675128" y="2261666"/>
            <a:ext cx="120650" cy="80010"/>
          </a:xfrm>
          <a:custGeom>
            <a:avLst/>
            <a:gdLst/>
            <a:ahLst/>
            <a:cxnLst/>
            <a:rect l="l" t="t" r="r" b="b"/>
            <a:pathLst>
              <a:path w="120650" h="80010">
                <a:moveTo>
                  <a:pt x="59690" y="0"/>
                </a:moveTo>
                <a:lnTo>
                  <a:pt x="19050" y="6350"/>
                </a:lnTo>
                <a:lnTo>
                  <a:pt x="0" y="40640"/>
                </a:lnTo>
                <a:lnTo>
                  <a:pt x="1845" y="52070"/>
                </a:lnTo>
                <a:lnTo>
                  <a:pt x="35083" y="76795"/>
                </a:lnTo>
                <a:lnTo>
                  <a:pt x="62230" y="80010"/>
                </a:lnTo>
                <a:lnTo>
                  <a:pt x="74116" y="79513"/>
                </a:lnTo>
                <a:lnTo>
                  <a:pt x="111005" y="65464"/>
                </a:lnTo>
                <a:lnTo>
                  <a:pt x="111537" y="64770"/>
                </a:lnTo>
                <a:lnTo>
                  <a:pt x="63500" y="64770"/>
                </a:lnTo>
                <a:lnTo>
                  <a:pt x="51315" y="64313"/>
                </a:lnTo>
                <a:lnTo>
                  <a:pt x="13969" y="46990"/>
                </a:lnTo>
                <a:lnTo>
                  <a:pt x="13969" y="29210"/>
                </a:lnTo>
                <a:lnTo>
                  <a:pt x="49887" y="15676"/>
                </a:lnTo>
                <a:lnTo>
                  <a:pt x="59690" y="15240"/>
                </a:lnTo>
                <a:lnTo>
                  <a:pt x="110767" y="15240"/>
                </a:lnTo>
                <a:lnTo>
                  <a:pt x="107791" y="12064"/>
                </a:lnTo>
                <a:lnTo>
                  <a:pt x="97790" y="6350"/>
                </a:lnTo>
                <a:lnTo>
                  <a:pt x="89693" y="3214"/>
                </a:lnTo>
                <a:lnTo>
                  <a:pt x="80644" y="1270"/>
                </a:lnTo>
                <a:lnTo>
                  <a:pt x="70643" y="277"/>
                </a:lnTo>
                <a:lnTo>
                  <a:pt x="59690" y="0"/>
                </a:lnTo>
                <a:close/>
              </a:path>
              <a:path w="120650" h="80010">
                <a:moveTo>
                  <a:pt x="110767" y="15240"/>
                </a:moveTo>
                <a:lnTo>
                  <a:pt x="59690" y="15240"/>
                </a:lnTo>
                <a:lnTo>
                  <a:pt x="72786" y="15716"/>
                </a:lnTo>
                <a:lnTo>
                  <a:pt x="83502" y="17145"/>
                </a:lnTo>
                <a:lnTo>
                  <a:pt x="91836" y="19526"/>
                </a:lnTo>
                <a:lnTo>
                  <a:pt x="97790" y="22860"/>
                </a:lnTo>
                <a:lnTo>
                  <a:pt x="104140" y="26670"/>
                </a:lnTo>
                <a:lnTo>
                  <a:pt x="107950" y="33020"/>
                </a:lnTo>
                <a:lnTo>
                  <a:pt x="107950" y="49530"/>
                </a:lnTo>
                <a:lnTo>
                  <a:pt x="71616" y="64333"/>
                </a:lnTo>
                <a:lnTo>
                  <a:pt x="63500" y="64770"/>
                </a:lnTo>
                <a:lnTo>
                  <a:pt x="111537" y="64770"/>
                </a:lnTo>
                <a:lnTo>
                  <a:pt x="116522" y="58261"/>
                </a:lnTo>
                <a:lnTo>
                  <a:pt x="119657" y="49867"/>
                </a:lnTo>
                <a:lnTo>
                  <a:pt x="120650" y="40640"/>
                </a:lnTo>
                <a:lnTo>
                  <a:pt x="119221" y="29210"/>
                </a:lnTo>
                <a:lnTo>
                  <a:pt x="114935" y="19685"/>
                </a:lnTo>
                <a:lnTo>
                  <a:pt x="110767" y="1524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4"/>
          <p:cNvSpPr/>
          <p:nvPr/>
        </p:nvSpPr>
        <p:spPr>
          <a:xfrm>
            <a:off x="1774187" y="2230551"/>
            <a:ext cx="19050" cy="0"/>
          </a:xfrm>
          <a:custGeom>
            <a:avLst/>
            <a:gdLst/>
            <a:ahLst/>
            <a:cxnLst/>
            <a:rect l="l" t="t" r="r" b="b"/>
            <a:pathLst>
              <a:path w="19050">
                <a:moveTo>
                  <a:pt x="0" y="0"/>
                </a:moveTo>
                <a:lnTo>
                  <a:pt x="19050" y="0"/>
                </a:lnTo>
              </a:path>
            </a:pathLst>
          </a:custGeom>
          <a:ln w="1651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5"/>
          <p:cNvSpPr/>
          <p:nvPr/>
        </p:nvSpPr>
        <p:spPr>
          <a:xfrm>
            <a:off x="1675128" y="2120697"/>
            <a:ext cx="120650" cy="80010"/>
          </a:xfrm>
          <a:custGeom>
            <a:avLst/>
            <a:gdLst/>
            <a:ahLst/>
            <a:cxnLst/>
            <a:rect l="l" t="t" r="r" b="b"/>
            <a:pathLst>
              <a:path w="120650" h="80010">
                <a:moveTo>
                  <a:pt x="69850" y="59689"/>
                </a:moveTo>
                <a:lnTo>
                  <a:pt x="55880" y="59689"/>
                </a:lnTo>
                <a:lnTo>
                  <a:pt x="58419" y="66039"/>
                </a:lnTo>
                <a:lnTo>
                  <a:pt x="62230" y="72389"/>
                </a:lnTo>
                <a:lnTo>
                  <a:pt x="67310" y="74929"/>
                </a:lnTo>
                <a:lnTo>
                  <a:pt x="72390" y="78739"/>
                </a:lnTo>
                <a:lnTo>
                  <a:pt x="78740" y="80010"/>
                </a:lnTo>
                <a:lnTo>
                  <a:pt x="85090" y="80010"/>
                </a:lnTo>
                <a:lnTo>
                  <a:pt x="114923" y="64769"/>
                </a:lnTo>
                <a:lnTo>
                  <a:pt x="78740" y="64769"/>
                </a:lnTo>
                <a:lnTo>
                  <a:pt x="72390" y="62229"/>
                </a:lnTo>
                <a:lnTo>
                  <a:pt x="69850" y="59689"/>
                </a:lnTo>
                <a:close/>
              </a:path>
              <a:path w="120650" h="80010">
                <a:moveTo>
                  <a:pt x="43180" y="5079"/>
                </a:moveTo>
                <a:lnTo>
                  <a:pt x="21590" y="5079"/>
                </a:lnTo>
                <a:lnTo>
                  <a:pt x="15240" y="7619"/>
                </a:lnTo>
                <a:lnTo>
                  <a:pt x="0" y="40639"/>
                </a:lnTo>
                <a:lnTo>
                  <a:pt x="694" y="48537"/>
                </a:lnTo>
                <a:lnTo>
                  <a:pt x="24130" y="76200"/>
                </a:lnTo>
                <a:lnTo>
                  <a:pt x="39369" y="76200"/>
                </a:lnTo>
                <a:lnTo>
                  <a:pt x="45719" y="73660"/>
                </a:lnTo>
                <a:lnTo>
                  <a:pt x="49530" y="69850"/>
                </a:lnTo>
                <a:lnTo>
                  <a:pt x="50800" y="67310"/>
                </a:lnTo>
                <a:lnTo>
                  <a:pt x="53340" y="64769"/>
                </a:lnTo>
                <a:lnTo>
                  <a:pt x="55244" y="60960"/>
                </a:lnTo>
                <a:lnTo>
                  <a:pt x="26669" y="60960"/>
                </a:lnTo>
                <a:lnTo>
                  <a:pt x="22860" y="59689"/>
                </a:lnTo>
                <a:lnTo>
                  <a:pt x="19050" y="55879"/>
                </a:lnTo>
                <a:lnTo>
                  <a:pt x="15240" y="53339"/>
                </a:lnTo>
                <a:lnTo>
                  <a:pt x="14039" y="48537"/>
                </a:lnTo>
                <a:lnTo>
                  <a:pt x="13969" y="34289"/>
                </a:lnTo>
                <a:lnTo>
                  <a:pt x="15240" y="29210"/>
                </a:lnTo>
                <a:lnTo>
                  <a:pt x="19050" y="24129"/>
                </a:lnTo>
                <a:lnTo>
                  <a:pt x="26669" y="19050"/>
                </a:lnTo>
                <a:lnTo>
                  <a:pt x="55880" y="19050"/>
                </a:lnTo>
                <a:lnTo>
                  <a:pt x="50800" y="11429"/>
                </a:lnTo>
                <a:lnTo>
                  <a:pt x="48260" y="10160"/>
                </a:lnTo>
                <a:lnTo>
                  <a:pt x="43180" y="5079"/>
                </a:lnTo>
                <a:close/>
              </a:path>
              <a:path w="120650" h="80010">
                <a:moveTo>
                  <a:pt x="115467" y="16510"/>
                </a:moveTo>
                <a:lnTo>
                  <a:pt x="93980" y="16510"/>
                </a:lnTo>
                <a:lnTo>
                  <a:pt x="97790" y="19050"/>
                </a:lnTo>
                <a:lnTo>
                  <a:pt x="102869" y="22860"/>
                </a:lnTo>
                <a:lnTo>
                  <a:pt x="105410" y="26669"/>
                </a:lnTo>
                <a:lnTo>
                  <a:pt x="107759" y="32543"/>
                </a:lnTo>
                <a:lnTo>
                  <a:pt x="107838" y="48537"/>
                </a:lnTo>
                <a:lnTo>
                  <a:pt x="105410" y="54610"/>
                </a:lnTo>
                <a:lnTo>
                  <a:pt x="100330" y="58419"/>
                </a:lnTo>
                <a:lnTo>
                  <a:pt x="96519" y="62229"/>
                </a:lnTo>
                <a:lnTo>
                  <a:pt x="91440" y="64769"/>
                </a:lnTo>
                <a:lnTo>
                  <a:pt x="114923" y="64769"/>
                </a:lnTo>
                <a:lnTo>
                  <a:pt x="116363" y="61872"/>
                </a:lnTo>
                <a:lnTo>
                  <a:pt x="118745" y="54927"/>
                </a:lnTo>
                <a:lnTo>
                  <a:pt x="120173" y="47505"/>
                </a:lnTo>
                <a:lnTo>
                  <a:pt x="120650" y="39369"/>
                </a:lnTo>
                <a:lnTo>
                  <a:pt x="120134" y="30360"/>
                </a:lnTo>
                <a:lnTo>
                  <a:pt x="118427" y="22542"/>
                </a:lnTo>
                <a:lnTo>
                  <a:pt x="115467" y="16510"/>
                </a:lnTo>
                <a:close/>
              </a:path>
              <a:path w="120650" h="80010">
                <a:moveTo>
                  <a:pt x="83819" y="0"/>
                </a:moveTo>
                <a:lnTo>
                  <a:pt x="74930" y="0"/>
                </a:lnTo>
                <a:lnTo>
                  <a:pt x="68580" y="2539"/>
                </a:lnTo>
                <a:lnTo>
                  <a:pt x="57150" y="13969"/>
                </a:lnTo>
                <a:lnTo>
                  <a:pt x="55880" y="19050"/>
                </a:lnTo>
                <a:lnTo>
                  <a:pt x="36830" y="19050"/>
                </a:lnTo>
                <a:lnTo>
                  <a:pt x="40640" y="21589"/>
                </a:lnTo>
                <a:lnTo>
                  <a:pt x="45719" y="25400"/>
                </a:lnTo>
                <a:lnTo>
                  <a:pt x="48260" y="29210"/>
                </a:lnTo>
                <a:lnTo>
                  <a:pt x="50800" y="34289"/>
                </a:lnTo>
                <a:lnTo>
                  <a:pt x="50800" y="45719"/>
                </a:lnTo>
                <a:lnTo>
                  <a:pt x="48260" y="50800"/>
                </a:lnTo>
                <a:lnTo>
                  <a:pt x="45719" y="54610"/>
                </a:lnTo>
                <a:lnTo>
                  <a:pt x="41910" y="59689"/>
                </a:lnTo>
                <a:lnTo>
                  <a:pt x="38100" y="60960"/>
                </a:lnTo>
                <a:lnTo>
                  <a:pt x="55244" y="60960"/>
                </a:lnTo>
                <a:lnTo>
                  <a:pt x="55880" y="59689"/>
                </a:lnTo>
                <a:lnTo>
                  <a:pt x="69850" y="59689"/>
                </a:lnTo>
                <a:lnTo>
                  <a:pt x="68580" y="58419"/>
                </a:lnTo>
                <a:lnTo>
                  <a:pt x="64769" y="53339"/>
                </a:lnTo>
                <a:lnTo>
                  <a:pt x="63569" y="48537"/>
                </a:lnTo>
                <a:lnTo>
                  <a:pt x="63619" y="32543"/>
                </a:lnTo>
                <a:lnTo>
                  <a:pt x="64769" y="27939"/>
                </a:lnTo>
                <a:lnTo>
                  <a:pt x="68580" y="22860"/>
                </a:lnTo>
                <a:lnTo>
                  <a:pt x="72390" y="19050"/>
                </a:lnTo>
                <a:lnTo>
                  <a:pt x="78740" y="16510"/>
                </a:lnTo>
                <a:lnTo>
                  <a:pt x="115467" y="16510"/>
                </a:lnTo>
                <a:lnTo>
                  <a:pt x="115292" y="16152"/>
                </a:lnTo>
                <a:lnTo>
                  <a:pt x="110490" y="11429"/>
                </a:lnTo>
                <a:lnTo>
                  <a:pt x="104536" y="6429"/>
                </a:lnTo>
                <a:lnTo>
                  <a:pt x="98107" y="2857"/>
                </a:lnTo>
                <a:lnTo>
                  <a:pt x="91201" y="714"/>
                </a:lnTo>
                <a:lnTo>
                  <a:pt x="8381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6"/>
          <p:cNvSpPr/>
          <p:nvPr/>
        </p:nvSpPr>
        <p:spPr>
          <a:xfrm>
            <a:off x="1677668" y="1323137"/>
            <a:ext cx="115570" cy="43180"/>
          </a:xfrm>
          <a:custGeom>
            <a:avLst/>
            <a:gdLst/>
            <a:ahLst/>
            <a:cxnLst/>
            <a:rect l="l" t="t" r="r" b="b"/>
            <a:pathLst>
              <a:path w="115569" h="43180">
                <a:moveTo>
                  <a:pt x="115569" y="0"/>
                </a:moveTo>
                <a:lnTo>
                  <a:pt x="0" y="0"/>
                </a:lnTo>
                <a:lnTo>
                  <a:pt x="0" y="11429"/>
                </a:lnTo>
                <a:lnTo>
                  <a:pt x="7619" y="12700"/>
                </a:lnTo>
                <a:lnTo>
                  <a:pt x="13969" y="16510"/>
                </a:lnTo>
                <a:lnTo>
                  <a:pt x="16509" y="20320"/>
                </a:lnTo>
                <a:lnTo>
                  <a:pt x="19050" y="25400"/>
                </a:lnTo>
                <a:lnTo>
                  <a:pt x="20319" y="31750"/>
                </a:lnTo>
                <a:lnTo>
                  <a:pt x="21589" y="43179"/>
                </a:lnTo>
                <a:lnTo>
                  <a:pt x="33019" y="43179"/>
                </a:lnTo>
                <a:lnTo>
                  <a:pt x="33019" y="15239"/>
                </a:lnTo>
                <a:lnTo>
                  <a:pt x="115569" y="15239"/>
                </a:lnTo>
                <a:lnTo>
                  <a:pt x="11556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7"/>
          <p:cNvSpPr/>
          <p:nvPr/>
        </p:nvSpPr>
        <p:spPr>
          <a:xfrm>
            <a:off x="1774187" y="1265987"/>
            <a:ext cx="19050" cy="0"/>
          </a:xfrm>
          <a:custGeom>
            <a:avLst/>
            <a:gdLst/>
            <a:ahLst/>
            <a:cxnLst/>
            <a:rect l="l" t="t" r="r" b="b"/>
            <a:pathLst>
              <a:path w="19050">
                <a:moveTo>
                  <a:pt x="0" y="0"/>
                </a:moveTo>
                <a:lnTo>
                  <a:pt x="19050" y="0"/>
                </a:lnTo>
              </a:path>
            </a:pathLst>
          </a:custGeom>
          <a:ln w="177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8"/>
          <p:cNvSpPr/>
          <p:nvPr/>
        </p:nvSpPr>
        <p:spPr>
          <a:xfrm>
            <a:off x="1675128" y="1155497"/>
            <a:ext cx="120650" cy="81280"/>
          </a:xfrm>
          <a:custGeom>
            <a:avLst/>
            <a:gdLst/>
            <a:ahLst/>
            <a:cxnLst/>
            <a:rect l="l" t="t" r="r" b="b"/>
            <a:pathLst>
              <a:path w="120650" h="81280">
                <a:moveTo>
                  <a:pt x="59690" y="0"/>
                </a:moveTo>
                <a:lnTo>
                  <a:pt x="19050" y="8889"/>
                </a:lnTo>
                <a:lnTo>
                  <a:pt x="0" y="40639"/>
                </a:lnTo>
                <a:lnTo>
                  <a:pt x="1845" y="52804"/>
                </a:lnTo>
                <a:lnTo>
                  <a:pt x="35083" y="78065"/>
                </a:lnTo>
                <a:lnTo>
                  <a:pt x="62230" y="81279"/>
                </a:lnTo>
                <a:lnTo>
                  <a:pt x="74116" y="80605"/>
                </a:lnTo>
                <a:lnTo>
                  <a:pt x="111005" y="66178"/>
                </a:lnTo>
                <a:lnTo>
                  <a:pt x="112073" y="64769"/>
                </a:lnTo>
                <a:lnTo>
                  <a:pt x="63500" y="64769"/>
                </a:lnTo>
                <a:lnTo>
                  <a:pt x="51315" y="64512"/>
                </a:lnTo>
                <a:lnTo>
                  <a:pt x="13969" y="48260"/>
                </a:lnTo>
                <a:lnTo>
                  <a:pt x="13969" y="30479"/>
                </a:lnTo>
                <a:lnTo>
                  <a:pt x="19050" y="24129"/>
                </a:lnTo>
                <a:lnTo>
                  <a:pt x="26669" y="21589"/>
                </a:lnTo>
                <a:lnTo>
                  <a:pt x="33615" y="18990"/>
                </a:lnTo>
                <a:lnTo>
                  <a:pt x="41275" y="16986"/>
                </a:lnTo>
                <a:lnTo>
                  <a:pt x="49887" y="15696"/>
                </a:lnTo>
                <a:lnTo>
                  <a:pt x="59690" y="15239"/>
                </a:lnTo>
                <a:lnTo>
                  <a:pt x="109128" y="15239"/>
                </a:lnTo>
                <a:lnTo>
                  <a:pt x="107791" y="13850"/>
                </a:lnTo>
                <a:lnTo>
                  <a:pt x="97790" y="7619"/>
                </a:lnTo>
                <a:lnTo>
                  <a:pt x="89693" y="4822"/>
                </a:lnTo>
                <a:lnTo>
                  <a:pt x="80644" y="2381"/>
                </a:lnTo>
                <a:lnTo>
                  <a:pt x="70643" y="654"/>
                </a:lnTo>
                <a:lnTo>
                  <a:pt x="59690" y="0"/>
                </a:lnTo>
                <a:close/>
              </a:path>
              <a:path w="120650" h="81280">
                <a:moveTo>
                  <a:pt x="109128" y="15239"/>
                </a:moveTo>
                <a:lnTo>
                  <a:pt x="59690" y="15239"/>
                </a:lnTo>
                <a:lnTo>
                  <a:pt x="72786" y="15716"/>
                </a:lnTo>
                <a:lnTo>
                  <a:pt x="83502" y="17144"/>
                </a:lnTo>
                <a:lnTo>
                  <a:pt x="91836" y="19526"/>
                </a:lnTo>
                <a:lnTo>
                  <a:pt x="97790" y="22860"/>
                </a:lnTo>
                <a:lnTo>
                  <a:pt x="104140" y="26669"/>
                </a:lnTo>
                <a:lnTo>
                  <a:pt x="107950" y="34289"/>
                </a:lnTo>
                <a:lnTo>
                  <a:pt x="107950" y="40639"/>
                </a:lnTo>
                <a:lnTo>
                  <a:pt x="71616" y="64710"/>
                </a:lnTo>
                <a:lnTo>
                  <a:pt x="63500" y="64769"/>
                </a:lnTo>
                <a:lnTo>
                  <a:pt x="112073" y="64769"/>
                </a:lnTo>
                <a:lnTo>
                  <a:pt x="116522" y="58896"/>
                </a:lnTo>
                <a:lnTo>
                  <a:pt x="119657" y="50422"/>
                </a:lnTo>
                <a:lnTo>
                  <a:pt x="120650" y="40639"/>
                </a:lnTo>
                <a:lnTo>
                  <a:pt x="119221" y="30122"/>
                </a:lnTo>
                <a:lnTo>
                  <a:pt x="114935" y="21272"/>
                </a:lnTo>
                <a:lnTo>
                  <a:pt x="109128" y="1523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49"/>
          <p:cNvSpPr/>
          <p:nvPr/>
        </p:nvSpPr>
        <p:spPr>
          <a:xfrm>
            <a:off x="2035808" y="1072947"/>
            <a:ext cx="5814060" cy="5208270"/>
          </a:xfrm>
          <a:custGeom>
            <a:avLst/>
            <a:gdLst/>
            <a:ahLst/>
            <a:cxnLst/>
            <a:rect l="l" t="t" r="r" b="b"/>
            <a:pathLst>
              <a:path w="5814059" h="5208270">
                <a:moveTo>
                  <a:pt x="0" y="5208270"/>
                </a:moveTo>
                <a:lnTo>
                  <a:pt x="5814059" y="5208270"/>
                </a:lnTo>
                <a:lnTo>
                  <a:pt x="5814059" y="0"/>
                </a:lnTo>
                <a:lnTo>
                  <a:pt x="0" y="0"/>
                </a:lnTo>
                <a:lnTo>
                  <a:pt x="0" y="5208270"/>
                </a:lnTo>
                <a:close/>
              </a:path>
            </a:pathLst>
          </a:custGeom>
          <a:ln w="93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0"/>
          <p:cNvSpPr/>
          <p:nvPr/>
        </p:nvSpPr>
        <p:spPr>
          <a:xfrm>
            <a:off x="4636767" y="6926377"/>
            <a:ext cx="39370" cy="156210"/>
          </a:xfrm>
          <a:custGeom>
            <a:avLst/>
            <a:gdLst/>
            <a:ahLst/>
            <a:cxnLst/>
            <a:rect l="l" t="t" r="r" b="b"/>
            <a:pathLst>
              <a:path w="39370" h="156209">
                <a:moveTo>
                  <a:pt x="36829" y="0"/>
                </a:moveTo>
                <a:lnTo>
                  <a:pt x="27939" y="0"/>
                </a:lnTo>
                <a:lnTo>
                  <a:pt x="20994" y="11628"/>
                </a:lnTo>
                <a:lnTo>
                  <a:pt x="15239" y="21589"/>
                </a:lnTo>
                <a:lnTo>
                  <a:pt x="10437" y="29646"/>
                </a:lnTo>
                <a:lnTo>
                  <a:pt x="456" y="68064"/>
                </a:lnTo>
                <a:lnTo>
                  <a:pt x="0" y="92709"/>
                </a:lnTo>
                <a:lnTo>
                  <a:pt x="1170" y="99893"/>
                </a:lnTo>
                <a:lnTo>
                  <a:pt x="11429" y="128269"/>
                </a:lnTo>
                <a:lnTo>
                  <a:pt x="12700" y="133349"/>
                </a:lnTo>
                <a:lnTo>
                  <a:pt x="15081" y="136386"/>
                </a:lnTo>
                <a:lnTo>
                  <a:pt x="18414" y="141446"/>
                </a:lnTo>
                <a:lnTo>
                  <a:pt x="22701" y="148173"/>
                </a:lnTo>
                <a:lnTo>
                  <a:pt x="27939" y="156209"/>
                </a:lnTo>
                <a:lnTo>
                  <a:pt x="39369" y="156209"/>
                </a:lnTo>
                <a:lnTo>
                  <a:pt x="32662" y="146030"/>
                </a:lnTo>
                <a:lnTo>
                  <a:pt x="27622" y="136683"/>
                </a:lnTo>
                <a:lnTo>
                  <a:pt x="15696" y="90130"/>
                </a:lnTo>
                <a:lnTo>
                  <a:pt x="15239" y="78739"/>
                </a:lnTo>
                <a:lnTo>
                  <a:pt x="15676" y="67032"/>
                </a:lnTo>
                <a:lnTo>
                  <a:pt x="31571" y="12203"/>
                </a:lnTo>
                <a:lnTo>
                  <a:pt x="3682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1"/>
          <p:cNvSpPr/>
          <p:nvPr/>
        </p:nvSpPr>
        <p:spPr>
          <a:xfrm>
            <a:off x="4693917" y="6928917"/>
            <a:ext cx="95250" cy="119380"/>
          </a:xfrm>
          <a:custGeom>
            <a:avLst/>
            <a:gdLst/>
            <a:ahLst/>
            <a:cxnLst/>
            <a:rect l="l" t="t" r="r" b="b"/>
            <a:pathLst>
              <a:path w="95250" h="119379">
                <a:moveTo>
                  <a:pt x="19050" y="0"/>
                </a:moveTo>
                <a:lnTo>
                  <a:pt x="0" y="0"/>
                </a:lnTo>
                <a:lnTo>
                  <a:pt x="0" y="119380"/>
                </a:lnTo>
                <a:lnTo>
                  <a:pt x="15239" y="119380"/>
                </a:lnTo>
                <a:lnTo>
                  <a:pt x="15239" y="24130"/>
                </a:lnTo>
                <a:lnTo>
                  <a:pt x="33972" y="24130"/>
                </a:lnTo>
                <a:lnTo>
                  <a:pt x="19050" y="0"/>
                </a:lnTo>
                <a:close/>
              </a:path>
              <a:path w="95250" h="119379">
                <a:moveTo>
                  <a:pt x="33972" y="24130"/>
                </a:moveTo>
                <a:lnTo>
                  <a:pt x="15239" y="24130"/>
                </a:lnTo>
                <a:lnTo>
                  <a:pt x="77469" y="119380"/>
                </a:lnTo>
                <a:lnTo>
                  <a:pt x="95250" y="119380"/>
                </a:lnTo>
                <a:lnTo>
                  <a:pt x="95250" y="96520"/>
                </a:lnTo>
                <a:lnTo>
                  <a:pt x="78739" y="96520"/>
                </a:lnTo>
                <a:lnTo>
                  <a:pt x="33972" y="24130"/>
                </a:lnTo>
                <a:close/>
              </a:path>
              <a:path w="95250" h="119379">
                <a:moveTo>
                  <a:pt x="95250" y="0"/>
                </a:moveTo>
                <a:lnTo>
                  <a:pt x="78739" y="0"/>
                </a:lnTo>
                <a:lnTo>
                  <a:pt x="78739" y="96520"/>
                </a:lnTo>
                <a:lnTo>
                  <a:pt x="95250" y="96520"/>
                </a:lnTo>
                <a:lnTo>
                  <a:pt x="952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2"/>
          <p:cNvSpPr/>
          <p:nvPr/>
        </p:nvSpPr>
        <p:spPr>
          <a:xfrm>
            <a:off x="4803137" y="6961937"/>
            <a:ext cx="80010" cy="86360"/>
          </a:xfrm>
          <a:custGeom>
            <a:avLst/>
            <a:gdLst/>
            <a:ahLst/>
            <a:cxnLst/>
            <a:rect l="l" t="t" r="r" b="b"/>
            <a:pathLst>
              <a:path w="80010" h="86359">
                <a:moveTo>
                  <a:pt x="20320" y="0"/>
                </a:moveTo>
                <a:lnTo>
                  <a:pt x="1270" y="0"/>
                </a:lnTo>
                <a:lnTo>
                  <a:pt x="30480" y="41910"/>
                </a:lnTo>
                <a:lnTo>
                  <a:pt x="0" y="86360"/>
                </a:lnTo>
                <a:lnTo>
                  <a:pt x="19050" y="86360"/>
                </a:lnTo>
                <a:lnTo>
                  <a:pt x="40640" y="54610"/>
                </a:lnTo>
                <a:lnTo>
                  <a:pt x="58238" y="54610"/>
                </a:lnTo>
                <a:lnTo>
                  <a:pt x="49530" y="41910"/>
                </a:lnTo>
                <a:lnTo>
                  <a:pt x="57496" y="30479"/>
                </a:lnTo>
                <a:lnTo>
                  <a:pt x="41910" y="30479"/>
                </a:lnTo>
                <a:lnTo>
                  <a:pt x="20320" y="0"/>
                </a:lnTo>
                <a:close/>
              </a:path>
              <a:path w="80010" h="86359">
                <a:moveTo>
                  <a:pt x="58238" y="54610"/>
                </a:moveTo>
                <a:lnTo>
                  <a:pt x="40640" y="54610"/>
                </a:lnTo>
                <a:lnTo>
                  <a:pt x="60960" y="86360"/>
                </a:lnTo>
                <a:lnTo>
                  <a:pt x="80010" y="86360"/>
                </a:lnTo>
                <a:lnTo>
                  <a:pt x="58238" y="54610"/>
                </a:lnTo>
                <a:close/>
              </a:path>
              <a:path w="80010" h="86359">
                <a:moveTo>
                  <a:pt x="78740" y="0"/>
                </a:moveTo>
                <a:lnTo>
                  <a:pt x="60960" y="0"/>
                </a:lnTo>
                <a:lnTo>
                  <a:pt x="41910" y="30479"/>
                </a:lnTo>
                <a:lnTo>
                  <a:pt x="57496" y="30479"/>
                </a:lnTo>
                <a:lnTo>
                  <a:pt x="7874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3"/>
          <p:cNvSpPr/>
          <p:nvPr/>
        </p:nvSpPr>
        <p:spPr>
          <a:xfrm>
            <a:off x="4899658" y="7041312"/>
            <a:ext cx="76200" cy="0"/>
          </a:xfrm>
          <a:custGeom>
            <a:avLst/>
            <a:gdLst/>
            <a:ahLst/>
            <a:cxnLst/>
            <a:rect l="l" t="t" r="r" b="b"/>
            <a:pathLst>
              <a:path w="76200">
                <a:moveTo>
                  <a:pt x="0" y="0"/>
                </a:moveTo>
                <a:lnTo>
                  <a:pt x="76200" y="0"/>
                </a:lnTo>
              </a:path>
            </a:pathLst>
          </a:custGeom>
          <a:ln w="139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4"/>
          <p:cNvSpPr/>
          <p:nvPr/>
        </p:nvSpPr>
        <p:spPr>
          <a:xfrm>
            <a:off x="4907912" y="6928917"/>
            <a:ext cx="0" cy="105410"/>
          </a:xfrm>
          <a:custGeom>
            <a:avLst/>
            <a:gdLst/>
            <a:ahLst/>
            <a:cxnLst/>
            <a:rect l="l" t="t" r="r" b="b"/>
            <a:pathLst>
              <a:path h="105409">
                <a:moveTo>
                  <a:pt x="0" y="0"/>
                </a:moveTo>
                <a:lnTo>
                  <a:pt x="0" y="105410"/>
                </a:lnTo>
              </a:path>
            </a:pathLst>
          </a:custGeom>
          <a:ln w="1651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5"/>
          <p:cNvSpPr/>
          <p:nvPr/>
        </p:nvSpPr>
        <p:spPr>
          <a:xfrm>
            <a:off x="4986017" y="6926377"/>
            <a:ext cx="38100" cy="156210"/>
          </a:xfrm>
          <a:custGeom>
            <a:avLst/>
            <a:gdLst/>
            <a:ahLst/>
            <a:cxnLst/>
            <a:rect l="l" t="t" r="r" b="b"/>
            <a:pathLst>
              <a:path w="38100" h="156209">
                <a:moveTo>
                  <a:pt x="10160" y="0"/>
                </a:moveTo>
                <a:lnTo>
                  <a:pt x="0" y="0"/>
                </a:lnTo>
                <a:lnTo>
                  <a:pt x="5258" y="10735"/>
                </a:lnTo>
                <a:lnTo>
                  <a:pt x="9683" y="20161"/>
                </a:lnTo>
                <a:lnTo>
                  <a:pt x="22403" y="66813"/>
                </a:lnTo>
                <a:lnTo>
                  <a:pt x="22860" y="78739"/>
                </a:lnTo>
                <a:lnTo>
                  <a:pt x="22403" y="89912"/>
                </a:lnTo>
                <a:lnTo>
                  <a:pt x="10636" y="134937"/>
                </a:lnTo>
                <a:lnTo>
                  <a:pt x="0" y="156209"/>
                </a:lnTo>
                <a:lnTo>
                  <a:pt x="10160" y="156209"/>
                </a:lnTo>
                <a:lnTo>
                  <a:pt x="30479" y="120649"/>
                </a:lnTo>
                <a:lnTo>
                  <a:pt x="38049" y="78739"/>
                </a:lnTo>
                <a:lnTo>
                  <a:pt x="38100" y="71119"/>
                </a:lnTo>
                <a:lnTo>
                  <a:pt x="36829" y="64769"/>
                </a:lnTo>
                <a:lnTo>
                  <a:pt x="36829" y="58419"/>
                </a:lnTo>
                <a:lnTo>
                  <a:pt x="35560" y="52069"/>
                </a:lnTo>
                <a:lnTo>
                  <a:pt x="33019" y="45719"/>
                </a:lnTo>
                <a:lnTo>
                  <a:pt x="30479" y="38099"/>
                </a:lnTo>
                <a:lnTo>
                  <a:pt x="29210" y="33019"/>
                </a:lnTo>
                <a:lnTo>
                  <a:pt x="26669" y="29209"/>
                </a:lnTo>
                <a:lnTo>
                  <a:pt x="24129" y="26669"/>
                </a:lnTo>
                <a:lnTo>
                  <a:pt x="22661" y="22859"/>
                </a:lnTo>
                <a:lnTo>
                  <a:pt x="20002" y="17144"/>
                </a:lnTo>
                <a:lnTo>
                  <a:pt x="15914" y="9524"/>
                </a:lnTo>
                <a:lnTo>
                  <a:pt x="1016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6"/>
          <p:cNvSpPr/>
          <p:nvPr/>
        </p:nvSpPr>
        <p:spPr>
          <a:xfrm>
            <a:off x="5035548" y="6928917"/>
            <a:ext cx="50800" cy="119380"/>
          </a:xfrm>
          <a:custGeom>
            <a:avLst/>
            <a:gdLst/>
            <a:ahLst/>
            <a:cxnLst/>
            <a:rect l="l" t="t" r="r" b="b"/>
            <a:pathLst>
              <a:path w="50800" h="119379">
                <a:moveTo>
                  <a:pt x="50800" y="0"/>
                </a:moveTo>
                <a:lnTo>
                  <a:pt x="38100" y="0"/>
                </a:lnTo>
                <a:lnTo>
                  <a:pt x="0" y="119380"/>
                </a:lnTo>
                <a:lnTo>
                  <a:pt x="12700" y="119380"/>
                </a:lnTo>
                <a:lnTo>
                  <a:pt x="508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7"/>
          <p:cNvSpPr/>
          <p:nvPr/>
        </p:nvSpPr>
        <p:spPr>
          <a:xfrm>
            <a:off x="5090158" y="6926377"/>
            <a:ext cx="110489" cy="125730"/>
          </a:xfrm>
          <a:custGeom>
            <a:avLst/>
            <a:gdLst/>
            <a:ahLst/>
            <a:cxnLst/>
            <a:rect l="l" t="t" r="r" b="b"/>
            <a:pathLst>
              <a:path w="110489" h="125729">
                <a:moveTo>
                  <a:pt x="57150" y="0"/>
                </a:moveTo>
                <a:lnTo>
                  <a:pt x="17779" y="16509"/>
                </a:lnTo>
                <a:lnTo>
                  <a:pt x="1170" y="50799"/>
                </a:lnTo>
                <a:lnTo>
                  <a:pt x="0" y="64769"/>
                </a:lnTo>
                <a:lnTo>
                  <a:pt x="1170" y="79077"/>
                </a:lnTo>
                <a:lnTo>
                  <a:pt x="25856" y="118229"/>
                </a:lnTo>
                <a:lnTo>
                  <a:pt x="54610" y="125729"/>
                </a:lnTo>
                <a:lnTo>
                  <a:pt x="62527" y="125273"/>
                </a:lnTo>
                <a:lnTo>
                  <a:pt x="91186" y="111759"/>
                </a:lnTo>
                <a:lnTo>
                  <a:pt x="57150" y="111759"/>
                </a:lnTo>
                <a:lnTo>
                  <a:pt x="47386" y="110827"/>
                </a:lnTo>
                <a:lnTo>
                  <a:pt x="19843" y="82549"/>
                </a:lnTo>
                <a:lnTo>
                  <a:pt x="17779" y="63499"/>
                </a:lnTo>
                <a:lnTo>
                  <a:pt x="18494" y="51851"/>
                </a:lnTo>
                <a:lnTo>
                  <a:pt x="41751" y="16351"/>
                </a:lnTo>
                <a:lnTo>
                  <a:pt x="57150" y="12699"/>
                </a:lnTo>
                <a:lnTo>
                  <a:pt x="95475" y="12699"/>
                </a:lnTo>
                <a:lnTo>
                  <a:pt x="94218" y="11310"/>
                </a:lnTo>
                <a:lnTo>
                  <a:pt x="86360" y="6349"/>
                </a:lnTo>
                <a:lnTo>
                  <a:pt x="80188" y="3214"/>
                </a:lnTo>
                <a:lnTo>
                  <a:pt x="73183" y="1269"/>
                </a:lnTo>
                <a:lnTo>
                  <a:pt x="65464" y="277"/>
                </a:lnTo>
                <a:lnTo>
                  <a:pt x="57150" y="0"/>
                </a:lnTo>
                <a:close/>
              </a:path>
              <a:path w="110489" h="125729">
                <a:moveTo>
                  <a:pt x="110489" y="106679"/>
                </a:moveTo>
                <a:lnTo>
                  <a:pt x="95250" y="106679"/>
                </a:lnTo>
                <a:lnTo>
                  <a:pt x="100329" y="121919"/>
                </a:lnTo>
                <a:lnTo>
                  <a:pt x="110489" y="121919"/>
                </a:lnTo>
                <a:lnTo>
                  <a:pt x="110489" y="106679"/>
                </a:lnTo>
                <a:close/>
              </a:path>
              <a:path w="110489" h="125729">
                <a:moveTo>
                  <a:pt x="110489" y="58419"/>
                </a:moveTo>
                <a:lnTo>
                  <a:pt x="58420" y="58419"/>
                </a:lnTo>
                <a:lnTo>
                  <a:pt x="58420" y="72389"/>
                </a:lnTo>
                <a:lnTo>
                  <a:pt x="95250" y="72389"/>
                </a:lnTo>
                <a:lnTo>
                  <a:pt x="94535" y="82153"/>
                </a:lnTo>
                <a:lnTo>
                  <a:pt x="65246" y="111263"/>
                </a:lnTo>
                <a:lnTo>
                  <a:pt x="57150" y="111759"/>
                </a:lnTo>
                <a:lnTo>
                  <a:pt x="91186" y="111759"/>
                </a:lnTo>
                <a:lnTo>
                  <a:pt x="95250" y="106679"/>
                </a:lnTo>
                <a:lnTo>
                  <a:pt x="110489" y="106679"/>
                </a:lnTo>
                <a:lnTo>
                  <a:pt x="110489" y="58419"/>
                </a:lnTo>
                <a:close/>
              </a:path>
              <a:path w="110489" h="125729">
                <a:moveTo>
                  <a:pt x="95475" y="12699"/>
                </a:moveTo>
                <a:lnTo>
                  <a:pt x="66039" y="12699"/>
                </a:lnTo>
                <a:lnTo>
                  <a:pt x="73660" y="15239"/>
                </a:lnTo>
                <a:lnTo>
                  <a:pt x="80010" y="19049"/>
                </a:lnTo>
                <a:lnTo>
                  <a:pt x="86360" y="24129"/>
                </a:lnTo>
                <a:lnTo>
                  <a:pt x="90170" y="30479"/>
                </a:lnTo>
                <a:lnTo>
                  <a:pt x="91439" y="38099"/>
                </a:lnTo>
                <a:lnTo>
                  <a:pt x="109220" y="38099"/>
                </a:lnTo>
                <a:lnTo>
                  <a:pt x="105648" y="27424"/>
                </a:lnTo>
                <a:lnTo>
                  <a:pt x="100647" y="18414"/>
                </a:lnTo>
                <a:lnTo>
                  <a:pt x="95475" y="126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8"/>
          <p:cNvSpPr/>
          <p:nvPr/>
        </p:nvSpPr>
        <p:spPr>
          <a:xfrm>
            <a:off x="5228587" y="7039406"/>
            <a:ext cx="16510" cy="0"/>
          </a:xfrm>
          <a:custGeom>
            <a:avLst/>
            <a:gdLst/>
            <a:ahLst/>
            <a:cxnLst/>
            <a:rect l="l" t="t" r="r" b="b"/>
            <a:pathLst>
              <a:path w="16510">
                <a:moveTo>
                  <a:pt x="0" y="0"/>
                </a:moveTo>
                <a:lnTo>
                  <a:pt x="16510" y="0"/>
                </a:lnTo>
              </a:path>
            </a:pathLst>
          </a:custGeom>
          <a:ln w="1778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59"/>
          <p:cNvSpPr/>
          <p:nvPr/>
        </p:nvSpPr>
        <p:spPr>
          <a:xfrm>
            <a:off x="1268727" y="3837737"/>
            <a:ext cx="119380" cy="88900"/>
          </a:xfrm>
          <a:custGeom>
            <a:avLst/>
            <a:gdLst/>
            <a:ahLst/>
            <a:cxnLst/>
            <a:rect l="l" t="t" r="r" b="b"/>
            <a:pathLst>
              <a:path w="119380" h="88900">
                <a:moveTo>
                  <a:pt x="44450" y="0"/>
                </a:moveTo>
                <a:lnTo>
                  <a:pt x="35560" y="0"/>
                </a:lnTo>
                <a:lnTo>
                  <a:pt x="27642" y="496"/>
                </a:lnTo>
                <a:lnTo>
                  <a:pt x="674" y="27999"/>
                </a:lnTo>
                <a:lnTo>
                  <a:pt x="0" y="35560"/>
                </a:lnTo>
                <a:lnTo>
                  <a:pt x="0" y="88900"/>
                </a:lnTo>
                <a:lnTo>
                  <a:pt x="119380" y="88900"/>
                </a:lnTo>
                <a:lnTo>
                  <a:pt x="119380" y="73660"/>
                </a:lnTo>
                <a:lnTo>
                  <a:pt x="15240" y="73660"/>
                </a:lnTo>
                <a:lnTo>
                  <a:pt x="15240" y="29210"/>
                </a:lnTo>
                <a:lnTo>
                  <a:pt x="16510" y="25400"/>
                </a:lnTo>
                <a:lnTo>
                  <a:pt x="20320" y="19050"/>
                </a:lnTo>
                <a:lnTo>
                  <a:pt x="26670" y="16510"/>
                </a:lnTo>
                <a:lnTo>
                  <a:pt x="65789" y="16510"/>
                </a:lnTo>
                <a:lnTo>
                  <a:pt x="63956" y="12878"/>
                </a:lnTo>
                <a:lnTo>
                  <a:pt x="59690" y="7620"/>
                </a:lnTo>
                <a:lnTo>
                  <a:pt x="53340" y="2539"/>
                </a:lnTo>
                <a:lnTo>
                  <a:pt x="44450" y="0"/>
                </a:lnTo>
                <a:close/>
              </a:path>
              <a:path w="119380" h="88900">
                <a:moveTo>
                  <a:pt x="65789" y="16510"/>
                </a:moveTo>
                <a:lnTo>
                  <a:pt x="41910" y="16510"/>
                </a:lnTo>
                <a:lnTo>
                  <a:pt x="48260" y="17779"/>
                </a:lnTo>
                <a:lnTo>
                  <a:pt x="52070" y="22860"/>
                </a:lnTo>
                <a:lnTo>
                  <a:pt x="54610" y="26670"/>
                </a:lnTo>
                <a:lnTo>
                  <a:pt x="55880" y="33020"/>
                </a:lnTo>
                <a:lnTo>
                  <a:pt x="55880" y="73660"/>
                </a:lnTo>
                <a:lnTo>
                  <a:pt x="69850" y="73660"/>
                </a:lnTo>
                <a:lnTo>
                  <a:pt x="69850" y="35560"/>
                </a:lnTo>
                <a:lnTo>
                  <a:pt x="69139" y="26670"/>
                </a:lnTo>
                <a:lnTo>
                  <a:pt x="67151" y="19208"/>
                </a:lnTo>
                <a:lnTo>
                  <a:pt x="65789" y="1651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0"/>
          <p:cNvSpPr/>
          <p:nvPr/>
        </p:nvSpPr>
        <p:spPr>
          <a:xfrm>
            <a:off x="1266188" y="3779316"/>
            <a:ext cx="157480" cy="38100"/>
          </a:xfrm>
          <a:custGeom>
            <a:avLst/>
            <a:gdLst/>
            <a:ahLst/>
            <a:cxnLst/>
            <a:rect l="l" t="t" r="r" b="b"/>
            <a:pathLst>
              <a:path w="157480" h="38100">
                <a:moveTo>
                  <a:pt x="0" y="0"/>
                </a:moveTo>
                <a:lnTo>
                  <a:pt x="0" y="11430"/>
                </a:lnTo>
                <a:lnTo>
                  <a:pt x="12203" y="17799"/>
                </a:lnTo>
                <a:lnTo>
                  <a:pt x="22383" y="23336"/>
                </a:lnTo>
                <a:lnTo>
                  <a:pt x="68103" y="37623"/>
                </a:lnTo>
                <a:lnTo>
                  <a:pt x="80009" y="38100"/>
                </a:lnTo>
                <a:lnTo>
                  <a:pt x="88900" y="38100"/>
                </a:lnTo>
                <a:lnTo>
                  <a:pt x="93979" y="36830"/>
                </a:lnTo>
                <a:lnTo>
                  <a:pt x="100449" y="35837"/>
                </a:lnTo>
                <a:lnTo>
                  <a:pt x="106679" y="34607"/>
                </a:lnTo>
                <a:lnTo>
                  <a:pt x="112910" y="32900"/>
                </a:lnTo>
                <a:lnTo>
                  <a:pt x="119379" y="30480"/>
                </a:lnTo>
                <a:lnTo>
                  <a:pt x="124459" y="27940"/>
                </a:lnTo>
                <a:lnTo>
                  <a:pt x="129539" y="26670"/>
                </a:lnTo>
                <a:lnTo>
                  <a:pt x="133350" y="24130"/>
                </a:lnTo>
                <a:lnTo>
                  <a:pt x="135678" y="22860"/>
                </a:lnTo>
                <a:lnTo>
                  <a:pt x="80009" y="22860"/>
                </a:lnTo>
                <a:lnTo>
                  <a:pt x="38100" y="16510"/>
                </a:lnTo>
                <a:lnTo>
                  <a:pt x="12382" y="5972"/>
                </a:lnTo>
                <a:lnTo>
                  <a:pt x="0" y="0"/>
                </a:lnTo>
                <a:close/>
              </a:path>
              <a:path w="157480" h="38100">
                <a:moveTo>
                  <a:pt x="157479" y="0"/>
                </a:moveTo>
                <a:lnTo>
                  <a:pt x="128369" y="13394"/>
                </a:lnTo>
                <a:lnTo>
                  <a:pt x="121919" y="16510"/>
                </a:lnTo>
                <a:lnTo>
                  <a:pt x="112156" y="19109"/>
                </a:lnTo>
                <a:lnTo>
                  <a:pt x="101917" y="21113"/>
                </a:lnTo>
                <a:lnTo>
                  <a:pt x="91201" y="22403"/>
                </a:lnTo>
                <a:lnTo>
                  <a:pt x="80009" y="22860"/>
                </a:lnTo>
                <a:lnTo>
                  <a:pt x="135678" y="22860"/>
                </a:lnTo>
                <a:lnTo>
                  <a:pt x="136505" y="22403"/>
                </a:lnTo>
                <a:lnTo>
                  <a:pt x="141604" y="19367"/>
                </a:lnTo>
                <a:lnTo>
                  <a:pt x="148709" y="14843"/>
                </a:lnTo>
                <a:lnTo>
                  <a:pt x="157479" y="8890"/>
                </a:lnTo>
                <a:lnTo>
                  <a:pt x="15747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1"/>
          <p:cNvSpPr/>
          <p:nvPr/>
        </p:nvSpPr>
        <p:spPr>
          <a:xfrm>
            <a:off x="1268727" y="3691687"/>
            <a:ext cx="123189" cy="76200"/>
          </a:xfrm>
          <a:custGeom>
            <a:avLst/>
            <a:gdLst/>
            <a:ahLst/>
            <a:cxnLst/>
            <a:rect l="l" t="t" r="r" b="b"/>
            <a:pathLst>
              <a:path w="123190" h="76200">
                <a:moveTo>
                  <a:pt x="77470" y="12700"/>
                </a:moveTo>
                <a:lnTo>
                  <a:pt x="44450" y="12700"/>
                </a:lnTo>
                <a:lnTo>
                  <a:pt x="40640" y="16510"/>
                </a:lnTo>
                <a:lnTo>
                  <a:pt x="36830" y="19050"/>
                </a:lnTo>
                <a:lnTo>
                  <a:pt x="35560" y="22860"/>
                </a:lnTo>
                <a:lnTo>
                  <a:pt x="33020" y="26670"/>
                </a:lnTo>
                <a:lnTo>
                  <a:pt x="31750" y="31750"/>
                </a:lnTo>
                <a:lnTo>
                  <a:pt x="52824" y="70306"/>
                </a:lnTo>
                <a:lnTo>
                  <a:pt x="77470" y="76200"/>
                </a:lnTo>
                <a:lnTo>
                  <a:pt x="87471" y="75505"/>
                </a:lnTo>
                <a:lnTo>
                  <a:pt x="96520" y="73501"/>
                </a:lnTo>
                <a:lnTo>
                  <a:pt x="104616" y="70306"/>
                </a:lnTo>
                <a:lnTo>
                  <a:pt x="111760" y="66039"/>
                </a:lnTo>
                <a:lnTo>
                  <a:pt x="116041" y="60960"/>
                </a:lnTo>
                <a:lnTo>
                  <a:pt x="66040" y="60960"/>
                </a:lnTo>
                <a:lnTo>
                  <a:pt x="58420" y="58420"/>
                </a:lnTo>
                <a:lnTo>
                  <a:pt x="53340" y="54610"/>
                </a:lnTo>
                <a:lnTo>
                  <a:pt x="46990" y="49529"/>
                </a:lnTo>
                <a:lnTo>
                  <a:pt x="44450" y="43179"/>
                </a:lnTo>
                <a:lnTo>
                  <a:pt x="44450" y="30479"/>
                </a:lnTo>
                <a:lnTo>
                  <a:pt x="69393" y="13156"/>
                </a:lnTo>
                <a:lnTo>
                  <a:pt x="77470" y="12700"/>
                </a:lnTo>
                <a:close/>
              </a:path>
              <a:path w="123190" h="76200">
                <a:moveTo>
                  <a:pt x="107950" y="12700"/>
                </a:moveTo>
                <a:lnTo>
                  <a:pt x="77470" y="12700"/>
                </a:lnTo>
                <a:lnTo>
                  <a:pt x="84653" y="13156"/>
                </a:lnTo>
                <a:lnTo>
                  <a:pt x="91122" y="14446"/>
                </a:lnTo>
                <a:lnTo>
                  <a:pt x="97115" y="16450"/>
                </a:lnTo>
                <a:lnTo>
                  <a:pt x="102870" y="19050"/>
                </a:lnTo>
                <a:lnTo>
                  <a:pt x="107950" y="24129"/>
                </a:lnTo>
                <a:lnTo>
                  <a:pt x="110490" y="29210"/>
                </a:lnTo>
                <a:lnTo>
                  <a:pt x="110490" y="44450"/>
                </a:lnTo>
                <a:lnTo>
                  <a:pt x="107950" y="50800"/>
                </a:lnTo>
                <a:lnTo>
                  <a:pt x="100330" y="54610"/>
                </a:lnTo>
                <a:lnTo>
                  <a:pt x="95250" y="59689"/>
                </a:lnTo>
                <a:lnTo>
                  <a:pt x="87630" y="60960"/>
                </a:lnTo>
                <a:lnTo>
                  <a:pt x="116041" y="60960"/>
                </a:lnTo>
                <a:lnTo>
                  <a:pt x="116760" y="60106"/>
                </a:lnTo>
                <a:lnTo>
                  <a:pt x="120332" y="53816"/>
                </a:lnTo>
                <a:lnTo>
                  <a:pt x="122475" y="47287"/>
                </a:lnTo>
                <a:lnTo>
                  <a:pt x="123190" y="40639"/>
                </a:lnTo>
                <a:lnTo>
                  <a:pt x="123190" y="34289"/>
                </a:lnTo>
                <a:lnTo>
                  <a:pt x="121920" y="29210"/>
                </a:lnTo>
                <a:lnTo>
                  <a:pt x="119380" y="24129"/>
                </a:lnTo>
                <a:lnTo>
                  <a:pt x="118110" y="19050"/>
                </a:lnTo>
                <a:lnTo>
                  <a:pt x="114200" y="16450"/>
                </a:lnTo>
                <a:lnTo>
                  <a:pt x="107950" y="12700"/>
                </a:lnTo>
                <a:close/>
              </a:path>
              <a:path w="123190" h="76200">
                <a:moveTo>
                  <a:pt x="119380" y="0"/>
                </a:moveTo>
                <a:lnTo>
                  <a:pt x="0" y="0"/>
                </a:lnTo>
                <a:lnTo>
                  <a:pt x="0" y="12700"/>
                </a:lnTo>
                <a:lnTo>
                  <a:pt x="119380" y="12700"/>
                </a:lnTo>
                <a:lnTo>
                  <a:pt x="11938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2"/>
          <p:cNvSpPr/>
          <p:nvPr/>
        </p:nvSpPr>
        <p:spPr>
          <a:xfrm>
            <a:off x="1303018" y="3581196"/>
            <a:ext cx="87630" cy="96520"/>
          </a:xfrm>
          <a:custGeom>
            <a:avLst/>
            <a:gdLst/>
            <a:ahLst/>
            <a:cxnLst/>
            <a:rect l="l" t="t" r="r" b="b"/>
            <a:pathLst>
              <a:path w="87630" h="96520">
                <a:moveTo>
                  <a:pt x="49530" y="0"/>
                </a:moveTo>
                <a:lnTo>
                  <a:pt x="36830" y="0"/>
                </a:lnTo>
                <a:lnTo>
                  <a:pt x="0" y="96519"/>
                </a:lnTo>
                <a:lnTo>
                  <a:pt x="13970" y="96519"/>
                </a:lnTo>
                <a:lnTo>
                  <a:pt x="43180" y="17779"/>
                </a:lnTo>
                <a:lnTo>
                  <a:pt x="56548" y="17779"/>
                </a:lnTo>
                <a:lnTo>
                  <a:pt x="49530" y="0"/>
                </a:lnTo>
                <a:close/>
              </a:path>
              <a:path w="87630" h="96520">
                <a:moveTo>
                  <a:pt x="56548" y="17779"/>
                </a:moveTo>
                <a:lnTo>
                  <a:pt x="43180" y="17779"/>
                </a:lnTo>
                <a:lnTo>
                  <a:pt x="73659" y="96519"/>
                </a:lnTo>
                <a:lnTo>
                  <a:pt x="87630" y="96519"/>
                </a:lnTo>
                <a:lnTo>
                  <a:pt x="56548" y="177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3"/>
          <p:cNvSpPr/>
          <p:nvPr/>
        </p:nvSpPr>
        <p:spPr>
          <a:xfrm>
            <a:off x="1268727" y="3470707"/>
            <a:ext cx="119380" cy="97790"/>
          </a:xfrm>
          <a:custGeom>
            <a:avLst/>
            <a:gdLst/>
            <a:ahLst/>
            <a:cxnLst/>
            <a:rect l="l" t="t" r="r" b="b"/>
            <a:pathLst>
              <a:path w="119380" h="97789">
                <a:moveTo>
                  <a:pt x="119380" y="81279"/>
                </a:moveTo>
                <a:lnTo>
                  <a:pt x="0" y="81279"/>
                </a:lnTo>
                <a:lnTo>
                  <a:pt x="0" y="97789"/>
                </a:lnTo>
                <a:lnTo>
                  <a:pt x="119380" y="97789"/>
                </a:lnTo>
                <a:lnTo>
                  <a:pt x="119380" y="81279"/>
                </a:lnTo>
                <a:close/>
              </a:path>
              <a:path w="119380" h="97789">
                <a:moveTo>
                  <a:pt x="0" y="0"/>
                </a:moveTo>
                <a:lnTo>
                  <a:pt x="0" y="24129"/>
                </a:lnTo>
                <a:lnTo>
                  <a:pt x="59690" y="81279"/>
                </a:lnTo>
                <a:lnTo>
                  <a:pt x="78740" y="81279"/>
                </a:lnTo>
                <a:lnTo>
                  <a:pt x="59690" y="62229"/>
                </a:lnTo>
                <a:lnTo>
                  <a:pt x="75969" y="50800"/>
                </a:lnTo>
                <a:lnTo>
                  <a:pt x="48260" y="50800"/>
                </a:lnTo>
                <a:lnTo>
                  <a:pt x="0" y="0"/>
                </a:lnTo>
                <a:close/>
              </a:path>
              <a:path w="119380" h="97789">
                <a:moveTo>
                  <a:pt x="119380" y="0"/>
                </a:moveTo>
                <a:lnTo>
                  <a:pt x="48260" y="50800"/>
                </a:lnTo>
                <a:lnTo>
                  <a:pt x="75969" y="50800"/>
                </a:lnTo>
                <a:lnTo>
                  <a:pt x="119380" y="20319"/>
                </a:lnTo>
                <a:lnTo>
                  <a:pt x="11938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4"/>
          <p:cNvSpPr/>
          <p:nvPr/>
        </p:nvSpPr>
        <p:spPr>
          <a:xfrm>
            <a:off x="1266188" y="3424987"/>
            <a:ext cx="157480" cy="38100"/>
          </a:xfrm>
          <a:custGeom>
            <a:avLst/>
            <a:gdLst/>
            <a:ahLst/>
            <a:cxnLst/>
            <a:rect l="l" t="t" r="r" b="b"/>
            <a:pathLst>
              <a:path w="157480" h="38100">
                <a:moveTo>
                  <a:pt x="78739" y="0"/>
                </a:moveTo>
                <a:lnTo>
                  <a:pt x="72389" y="0"/>
                </a:lnTo>
                <a:lnTo>
                  <a:pt x="66039" y="1270"/>
                </a:lnTo>
                <a:lnTo>
                  <a:pt x="58419" y="2539"/>
                </a:lnTo>
                <a:lnTo>
                  <a:pt x="52069" y="2539"/>
                </a:lnTo>
                <a:lnTo>
                  <a:pt x="45719" y="3810"/>
                </a:lnTo>
                <a:lnTo>
                  <a:pt x="38100" y="7620"/>
                </a:lnTo>
                <a:lnTo>
                  <a:pt x="33019" y="8889"/>
                </a:lnTo>
                <a:lnTo>
                  <a:pt x="29209" y="11429"/>
                </a:lnTo>
                <a:lnTo>
                  <a:pt x="26669" y="12700"/>
                </a:lnTo>
                <a:lnTo>
                  <a:pt x="22859" y="15101"/>
                </a:lnTo>
                <a:lnTo>
                  <a:pt x="9525" y="23237"/>
                </a:lnTo>
                <a:lnTo>
                  <a:pt x="0" y="29210"/>
                </a:lnTo>
                <a:lnTo>
                  <a:pt x="0" y="38100"/>
                </a:lnTo>
                <a:lnTo>
                  <a:pt x="29110" y="24705"/>
                </a:lnTo>
                <a:lnTo>
                  <a:pt x="35559" y="21589"/>
                </a:lnTo>
                <a:lnTo>
                  <a:pt x="46077" y="18990"/>
                </a:lnTo>
                <a:lnTo>
                  <a:pt x="56832" y="16986"/>
                </a:lnTo>
                <a:lnTo>
                  <a:pt x="68064" y="15696"/>
                </a:lnTo>
                <a:lnTo>
                  <a:pt x="80009" y="15239"/>
                </a:lnTo>
                <a:lnTo>
                  <a:pt x="137197" y="15239"/>
                </a:lnTo>
                <a:lnTo>
                  <a:pt x="136366" y="14763"/>
                </a:lnTo>
                <a:lnTo>
                  <a:pt x="90130" y="476"/>
                </a:lnTo>
                <a:lnTo>
                  <a:pt x="78739" y="0"/>
                </a:lnTo>
                <a:close/>
              </a:path>
              <a:path w="157480" h="38100">
                <a:moveTo>
                  <a:pt x="137197" y="15239"/>
                </a:moveTo>
                <a:lnTo>
                  <a:pt x="80009" y="15239"/>
                </a:lnTo>
                <a:lnTo>
                  <a:pt x="91182" y="15696"/>
                </a:lnTo>
                <a:lnTo>
                  <a:pt x="101758" y="16986"/>
                </a:lnTo>
                <a:lnTo>
                  <a:pt x="145831" y="32127"/>
                </a:lnTo>
                <a:lnTo>
                  <a:pt x="157479" y="38100"/>
                </a:lnTo>
                <a:lnTo>
                  <a:pt x="157479" y="26670"/>
                </a:lnTo>
                <a:lnTo>
                  <a:pt x="146030" y="20300"/>
                </a:lnTo>
                <a:lnTo>
                  <a:pt x="137197" y="1523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5"/>
          <p:cNvSpPr/>
          <p:nvPr/>
        </p:nvSpPr>
        <p:spPr>
          <a:xfrm>
            <a:off x="2426105" y="1260044"/>
            <a:ext cx="5392874" cy="48840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635702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 novo assembly - overview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2E9D8BC-F2AC-6145-B1C3-9E7A303D5CBC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6" name="object 3"/>
          <p:cNvSpPr/>
          <p:nvPr/>
        </p:nvSpPr>
        <p:spPr>
          <a:xfrm>
            <a:off x="1405889" y="1321437"/>
            <a:ext cx="5896611" cy="47999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064194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5684199-1D8F-EF52-4C57-5914BBEC49D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Understand the concept of assembling RNAseq short reads.</a:t>
            </a:r>
          </a:p>
          <a:p>
            <a:r>
              <a:rPr lang="en-US" dirty="0"/>
              <a:t>Assemble a transcriptome using Trinity.</a:t>
            </a:r>
          </a:p>
          <a:p>
            <a:r>
              <a:rPr lang="en-US" dirty="0"/>
              <a:t>Be able to assess a de novo assembly using multiple methods.</a:t>
            </a:r>
          </a:p>
          <a:p>
            <a:r>
              <a:rPr lang="en-US" dirty="0"/>
              <a:t>Be able to annotate the assembly using </a:t>
            </a:r>
            <a:r>
              <a:rPr lang="en-US" dirty="0" err="1"/>
              <a:t>Trinotate</a:t>
            </a:r>
            <a:r>
              <a:rPr lang="en-US" dirty="0"/>
              <a:t>.</a:t>
            </a:r>
          </a:p>
          <a:p>
            <a:r>
              <a:rPr lang="en-US" dirty="0"/>
              <a:t>Be able to estimate Transcript expression levels and perform Differential Gene Expression analysis using the annotated assembly.</a:t>
            </a:r>
          </a:p>
          <a:p>
            <a:r>
              <a:rPr lang="en-US" dirty="0"/>
              <a:t>Visualize the assembly and the expressed transcripts.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F07E45D-71B6-E12F-DC77-9A7B9DF50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Expectations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989490-8CA3-6271-5568-B122EEE765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2E9D8BC-F2AC-6145-B1C3-9E7A303D5CBC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0417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 novo assembly - overview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2E9D8BC-F2AC-6145-B1C3-9E7A303D5CBC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" name="object 3"/>
          <p:cNvSpPr/>
          <p:nvPr/>
        </p:nvSpPr>
        <p:spPr>
          <a:xfrm>
            <a:off x="1499870" y="1339851"/>
            <a:ext cx="5142230" cy="47180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880872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Makes more sense within a “de novo assembly” context rather than mapping.</a:t>
            </a:r>
          </a:p>
          <a:p>
            <a:r>
              <a:rPr lang="en-US" dirty="0"/>
              <a:t>Works at the </a:t>
            </a:r>
            <a:r>
              <a:rPr lang="en-US" dirty="0" err="1"/>
              <a:t>kmer</a:t>
            </a:r>
            <a:r>
              <a:rPr lang="en-US" dirty="0"/>
              <a:t> level, rather than the whole read (alignment) level.</a:t>
            </a:r>
          </a:p>
          <a:p>
            <a:r>
              <a:rPr lang="en-US" dirty="0"/>
              <a:t>In a de novo context, we are not looking for variation compared to a reference.</a:t>
            </a:r>
          </a:p>
          <a:p>
            <a:r>
              <a:rPr lang="en-US" dirty="0"/>
              <a:t>Examining read </a:t>
            </a:r>
            <a:r>
              <a:rPr lang="en-US" dirty="0" err="1"/>
              <a:t>kmers</a:t>
            </a:r>
            <a:r>
              <a:rPr lang="en-US" dirty="0"/>
              <a:t> of sufficient coverage can enable error correction.</a:t>
            </a:r>
          </a:p>
          <a:p>
            <a:r>
              <a:rPr lang="en-US" dirty="0"/>
              <a:t>Multiple tools available and some assemblers already incorporate read error correction before assembling.</a:t>
            </a:r>
          </a:p>
          <a:p>
            <a:r>
              <a:rPr lang="en-US" dirty="0"/>
              <a:t>Can reduce computational resource requirements during the assembly stage.</a:t>
            </a:r>
          </a:p>
          <a:p>
            <a:r>
              <a:rPr lang="en-US" dirty="0"/>
              <a:t>Improves resulting assemblies.</a:t>
            </a:r>
          </a:p>
          <a:p>
            <a:r>
              <a:rPr lang="en-US" dirty="0"/>
              <a:t>Some tools use multiple alignments at the read level rather than </a:t>
            </a:r>
            <a:r>
              <a:rPr lang="en-US" dirty="0" err="1"/>
              <a:t>kmer</a:t>
            </a:r>
            <a:r>
              <a:rPr lang="en-US" dirty="0"/>
              <a:t> multiplicities.</a:t>
            </a:r>
          </a:p>
          <a:p>
            <a:r>
              <a:rPr lang="en-US" dirty="0"/>
              <a:t>Understanding sequencing errors is key, hence most of the tools are geared towards </a:t>
            </a:r>
            <a:r>
              <a:rPr lang="en-US" dirty="0" err="1"/>
              <a:t>Illumina</a:t>
            </a:r>
            <a:r>
              <a:rPr lang="en-US" dirty="0"/>
              <a:t> data.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 error correction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2E9D8BC-F2AC-6145-B1C3-9E7A303D5CBC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35131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794AF43-42BD-AEE9-C094-A106DFDF4DD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The bigger the dataset size, the more resources and time we need! What can we do?</a:t>
            </a:r>
          </a:p>
          <a:p>
            <a:r>
              <a:rPr lang="en-US" dirty="0"/>
              <a:t>Digital normalization aims to remove redundant reads pre-assembly, thus reducing the computational burden.</a:t>
            </a:r>
          </a:p>
          <a:p>
            <a:r>
              <a:rPr lang="en-US" dirty="0"/>
              <a:t>At it core, digital normalization counts </a:t>
            </a:r>
            <a:r>
              <a:rPr lang="en-US" dirty="0" err="1"/>
              <a:t>kmer</a:t>
            </a:r>
            <a:r>
              <a:rPr lang="en-US" dirty="0"/>
              <a:t> profiles, and either accepts or rejects a read based on its </a:t>
            </a:r>
            <a:r>
              <a:rPr lang="en-US" dirty="0" err="1"/>
              <a:t>kmer</a:t>
            </a:r>
            <a:r>
              <a:rPr lang="en-US" dirty="0"/>
              <a:t> content.</a:t>
            </a:r>
          </a:p>
          <a:p>
            <a:r>
              <a:rPr lang="en-US" dirty="0"/>
              <a:t>Help remove sequence variants that further complicate the assembly and cause assembly breaks.</a:t>
            </a:r>
          </a:p>
          <a:p>
            <a:r>
              <a:rPr lang="en-US" dirty="0"/>
              <a:t>It can also help remove sequence errors that were missed during QC.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B4C63CE-2FEF-417F-FE09-D8B59989D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Digital normalization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5CD596-EA7E-AC85-68AD-D245E2BCFF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2E9D8BC-F2AC-6145-B1C3-9E7A303D5CBC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01624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err="1"/>
              <a:t>Kmer</a:t>
            </a:r>
            <a:r>
              <a:rPr lang="en-US" dirty="0"/>
              <a:t> profiling can be very useful in assessing and validating assemblies as well as sequencing bias, levels of </a:t>
            </a:r>
            <a:r>
              <a:rPr lang="en-US" dirty="0" err="1"/>
              <a:t>heterozygosity</a:t>
            </a:r>
            <a:r>
              <a:rPr lang="en-US" dirty="0"/>
              <a:t>, and contamination.</a:t>
            </a:r>
          </a:p>
          <a:p>
            <a:r>
              <a:rPr lang="en-US" dirty="0"/>
              <a:t>For example,</a:t>
            </a:r>
          </a:p>
          <a:p>
            <a:pPr lvl="1"/>
            <a:r>
              <a:rPr lang="en-US" dirty="0"/>
              <a:t>Profile all Read1’s and Read2’s in a paired end sequenced library, and the assembly of the reads.</a:t>
            </a:r>
          </a:p>
          <a:p>
            <a:pPr lvl="1"/>
            <a:r>
              <a:rPr lang="en-US" dirty="0"/>
              <a:t>Compare Read1 profiles to Read2 profiles, there shouldn’t be any differences.</a:t>
            </a:r>
          </a:p>
          <a:p>
            <a:pPr lvl="1"/>
            <a:r>
              <a:rPr lang="en-US" dirty="0"/>
              <a:t>Compare the assembly profile to the reads, there shouldn’t be any unique profiles (</a:t>
            </a:r>
            <a:r>
              <a:rPr lang="en-US" dirty="0" err="1"/>
              <a:t>kmers</a:t>
            </a:r>
            <a:r>
              <a:rPr lang="en-US" dirty="0"/>
              <a:t>) in the assembly.</a:t>
            </a:r>
          </a:p>
          <a:p>
            <a:pPr lvl="1"/>
            <a:r>
              <a:rPr lang="en-US" dirty="0"/>
              <a:t>Compare Read1 and Read2, again profiles shouldn’t differ.</a:t>
            </a:r>
          </a:p>
          <a:p>
            <a:pPr lvl="1"/>
            <a:r>
              <a:rPr lang="en-US" dirty="0"/>
              <a:t>GC distribution of unique </a:t>
            </a:r>
            <a:r>
              <a:rPr lang="en-US" dirty="0" err="1"/>
              <a:t>kmers</a:t>
            </a:r>
            <a:r>
              <a:rPr lang="en-US" dirty="0"/>
              <a:t> can show up and possibly indicate contamination.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Kmer</a:t>
            </a:r>
            <a:r>
              <a:rPr lang="en-US" dirty="0"/>
              <a:t> profiling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2E9D8BC-F2AC-6145-B1C3-9E7A303D5CBC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9534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Kmer</a:t>
            </a:r>
            <a:r>
              <a:rPr lang="en-US" dirty="0"/>
              <a:t> profiling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2E9D8BC-F2AC-6145-B1C3-9E7A303D5CBC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200" y="1117602"/>
            <a:ext cx="6722531" cy="5041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2168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9581D9C-3DB3-9F53-C5D1-EF19495418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RNAseq coverage and expression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83AF0E-C9FF-4F1A-311C-FE3BC5ED8B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2E9D8BC-F2AC-6145-B1C3-9E7A303D5CBC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2052" name="Picture 4" descr="figure 5">
            <a:extLst>
              <a:ext uri="{FF2B5EF4-FFF2-40B4-BE49-F238E27FC236}">
                <a16:creationId xmlns:a16="http://schemas.microsoft.com/office/drawing/2014/main" id="{DDA16D8F-72CD-62D5-CB86-3DBA6FA18C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4347" y="1240647"/>
            <a:ext cx="4828445" cy="4632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AC97A55-82D5-58A6-1ACD-E9AAD1E34064}"/>
              </a:ext>
            </a:extLst>
          </p:cNvPr>
          <p:cNvSpPr txBox="1"/>
          <p:nvPr/>
        </p:nvSpPr>
        <p:spPr>
          <a:xfrm>
            <a:off x="480070" y="5899164"/>
            <a:ext cx="782778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https://</a:t>
            </a:r>
            <a:r>
              <a:rPr lang="en-US" sz="800" dirty="0" err="1"/>
              <a:t>www.semanticscholar.org</a:t>
            </a:r>
            <a:r>
              <a:rPr lang="en-US" sz="800" dirty="0"/>
              <a:t>/paper/Bioinformatics-challenges-in-de-novo-transcriptome-G%C3%B3ngora-Castillo-Buell/7a1de972559129c501e1687d0b2912e752a89166/figure/4</a:t>
            </a:r>
          </a:p>
        </p:txBody>
      </p:sp>
    </p:spTree>
    <p:extLst>
      <p:ext uri="{BB962C8B-B14F-4D97-AF65-F5344CB8AC3E}">
        <p14:creationId xmlns:p14="http://schemas.microsoft.com/office/powerpoint/2010/main" val="24746014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>
          <a:xfrm>
            <a:off x="164760" y="1569848"/>
            <a:ext cx="8807621" cy="4669946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Identify overlaps between reads (suffix of one read and prefix of another read).</a:t>
            </a:r>
          </a:p>
          <a:p>
            <a:pPr>
              <a:lnSpc>
                <a:spcPct val="150000"/>
              </a:lnSpc>
            </a:pPr>
            <a:r>
              <a:rPr lang="en-US" dirty="0"/>
              <a:t>Layout the reads based on their alignments.</a:t>
            </a:r>
          </a:p>
          <a:p>
            <a:pPr>
              <a:lnSpc>
                <a:spcPct val="150000"/>
              </a:lnSpc>
            </a:pPr>
            <a:r>
              <a:rPr lang="en-US" spc="9" dirty="0">
                <a:cs typeface="Arial"/>
              </a:rPr>
              <a:t>Produce </a:t>
            </a:r>
            <a:r>
              <a:rPr lang="en-US" spc="14" dirty="0">
                <a:cs typeface="Arial"/>
              </a:rPr>
              <a:t>a </a:t>
            </a:r>
            <a:r>
              <a:rPr lang="en-US" spc="9" dirty="0">
                <a:cs typeface="Arial"/>
              </a:rPr>
              <a:t>consensus </a:t>
            </a:r>
            <a:r>
              <a:rPr lang="en-US" spc="14" dirty="0">
                <a:cs typeface="Arial"/>
              </a:rPr>
              <a:t>sequence based on </a:t>
            </a:r>
            <a:r>
              <a:rPr lang="en-US" spc="9" dirty="0">
                <a:cs typeface="Arial"/>
              </a:rPr>
              <a:t>read overlaps </a:t>
            </a:r>
            <a:r>
              <a:rPr lang="en-US" spc="14" dirty="0">
                <a:cs typeface="Arial"/>
              </a:rPr>
              <a:t>and </a:t>
            </a:r>
            <a:r>
              <a:rPr lang="en-US" spc="9" dirty="0">
                <a:cs typeface="Arial"/>
              </a:rPr>
              <a:t>contig</a:t>
            </a:r>
            <a:r>
              <a:rPr lang="en-US" spc="-45" dirty="0">
                <a:cs typeface="Arial"/>
              </a:rPr>
              <a:t> </a:t>
            </a:r>
            <a:r>
              <a:rPr lang="en-US" spc="9" dirty="0">
                <a:cs typeface="Arial"/>
              </a:rPr>
              <a:t>merging.</a:t>
            </a:r>
            <a:endParaRPr lang="en-US" dirty="0">
              <a:cs typeface="Arial"/>
            </a:endParaRPr>
          </a:p>
          <a:p>
            <a:pPr>
              <a:lnSpc>
                <a:spcPct val="150000"/>
              </a:lnSpc>
            </a:pPr>
            <a:r>
              <a:rPr lang="en-US" spc="9" dirty="0">
                <a:cs typeface="Arial"/>
              </a:rPr>
              <a:t>E.g. </a:t>
            </a:r>
            <a:r>
              <a:rPr lang="en-US" spc="-5" dirty="0">
                <a:cs typeface="Arial"/>
              </a:rPr>
              <a:t>454 </a:t>
            </a:r>
            <a:r>
              <a:rPr lang="en-US" spc="-27" dirty="0" err="1">
                <a:cs typeface="Arial"/>
              </a:rPr>
              <a:t>newbler</a:t>
            </a:r>
            <a:r>
              <a:rPr lang="en-US" spc="-27" dirty="0">
                <a:cs typeface="Arial"/>
              </a:rPr>
              <a:t>, </a:t>
            </a:r>
            <a:r>
              <a:rPr lang="en-US" spc="-5" dirty="0">
                <a:cs typeface="Arial"/>
              </a:rPr>
              <a:t>ARACHNE,</a:t>
            </a:r>
            <a:r>
              <a:rPr lang="en-US" spc="-168" dirty="0">
                <a:cs typeface="Arial"/>
              </a:rPr>
              <a:t> </a:t>
            </a:r>
            <a:r>
              <a:rPr lang="en-US" spc="-63" dirty="0">
                <a:cs typeface="Arial"/>
              </a:rPr>
              <a:t>PHRAP,  </a:t>
            </a:r>
            <a:r>
              <a:rPr lang="en-US" spc="-95" dirty="0">
                <a:cs typeface="Arial"/>
              </a:rPr>
              <a:t>CAP, </a:t>
            </a:r>
            <a:r>
              <a:rPr lang="en-US" spc="-5" dirty="0">
                <a:cs typeface="Arial"/>
              </a:rPr>
              <a:t>TIGR,</a:t>
            </a:r>
            <a:r>
              <a:rPr lang="en-US" spc="-27" dirty="0">
                <a:cs typeface="Arial"/>
              </a:rPr>
              <a:t> </a:t>
            </a:r>
            <a:r>
              <a:rPr lang="en-US" spc="-5" dirty="0">
                <a:cs typeface="Arial"/>
              </a:rPr>
              <a:t>CELERA.</a:t>
            </a:r>
          </a:p>
          <a:p>
            <a:pPr>
              <a:lnSpc>
                <a:spcPct val="150000"/>
              </a:lnSpc>
            </a:pPr>
            <a:r>
              <a:rPr lang="en-US" spc="-5" dirty="0">
                <a:cs typeface="Arial"/>
              </a:rPr>
              <a:t>Can be very slow and computational requirements high as the size of the input data increases and genome size increases.</a:t>
            </a:r>
            <a:endParaRPr lang="en-US" dirty="0">
              <a:cs typeface="Arial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Overlap layout consensus</a:t>
            </a:r>
          </a:p>
        </p:txBody>
      </p:sp>
    </p:spTree>
    <p:extLst>
      <p:ext uri="{BB962C8B-B14F-4D97-AF65-F5344CB8AC3E}">
        <p14:creationId xmlns:p14="http://schemas.microsoft.com/office/powerpoint/2010/main" val="24355397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489446" y="1724297"/>
            <a:ext cx="8019554" cy="449870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Overlap layout consensus</a:t>
            </a:r>
          </a:p>
        </p:txBody>
      </p:sp>
    </p:spTree>
    <p:extLst>
      <p:ext uri="{BB962C8B-B14F-4D97-AF65-F5344CB8AC3E}">
        <p14:creationId xmlns:p14="http://schemas.microsoft.com/office/powerpoint/2010/main" val="12924688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12700" marR="5080">
              <a:lnSpc>
                <a:spcPts val="3590"/>
              </a:lnSpc>
            </a:pPr>
            <a:r>
              <a:rPr lang="en-US" spc="-5" dirty="0">
                <a:cs typeface="Arial"/>
              </a:rPr>
              <a:t>Graph </a:t>
            </a:r>
            <a:r>
              <a:rPr lang="en-US" spc="-10" dirty="0">
                <a:cs typeface="Arial"/>
              </a:rPr>
              <a:t>theory </a:t>
            </a:r>
            <a:r>
              <a:rPr lang="en-US" spc="-5" dirty="0">
                <a:cs typeface="Arial"/>
              </a:rPr>
              <a:t>concept established ~300 years  ago by </a:t>
            </a:r>
            <a:r>
              <a:rPr lang="en-US" spc="-10" dirty="0">
                <a:cs typeface="Arial"/>
              </a:rPr>
              <a:t>mathematician Leonhard </a:t>
            </a:r>
            <a:r>
              <a:rPr lang="en-US" spc="-5" dirty="0">
                <a:cs typeface="Arial"/>
              </a:rPr>
              <a:t>Euler to solve  the bridges of </a:t>
            </a:r>
            <a:r>
              <a:rPr lang="en-US" spc="-5" dirty="0" err="1">
                <a:cs typeface="Arial"/>
              </a:rPr>
              <a:t>Königsberg</a:t>
            </a:r>
            <a:r>
              <a:rPr lang="en-US" spc="-45" dirty="0">
                <a:cs typeface="Arial"/>
              </a:rPr>
              <a:t> </a:t>
            </a:r>
            <a:r>
              <a:rPr lang="en-US" spc="-10" dirty="0">
                <a:cs typeface="Arial"/>
              </a:rPr>
              <a:t>problem, and laying the foundation of graph theory (then known as geometry of position).</a:t>
            </a:r>
          </a:p>
          <a:p>
            <a:pPr marL="12700" marR="5080">
              <a:lnSpc>
                <a:spcPts val="3590"/>
              </a:lnSpc>
            </a:pPr>
            <a:r>
              <a:rPr lang="en-US" spc="-10" dirty="0">
                <a:cs typeface="Arial"/>
              </a:rPr>
              <a:t>The challenge is to cross each of 7 bridges once and end up at the starting location.</a:t>
            </a:r>
          </a:p>
          <a:p>
            <a:pPr marL="12700" marR="5080">
              <a:lnSpc>
                <a:spcPts val="3590"/>
              </a:lnSpc>
            </a:pPr>
            <a:r>
              <a:rPr lang="en-US" spc="-10" dirty="0">
                <a:cs typeface="Arial"/>
              </a:rPr>
              <a:t>Euler was able to propose a solution by representing land masses as “nodes” and bridges as “edges” within a graph.</a:t>
            </a:r>
          </a:p>
          <a:p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pc="-5" dirty="0"/>
              <a:t>assembly </a:t>
            </a:r>
            <a:r>
              <a:rPr lang="en-US" dirty="0"/>
              <a:t>– </a:t>
            </a:r>
            <a:r>
              <a:rPr lang="en-US" i="1" spc="-5" dirty="0">
                <a:latin typeface="Arial"/>
                <a:cs typeface="Arial"/>
              </a:rPr>
              <a:t>de</a:t>
            </a:r>
            <a:r>
              <a:rPr lang="en-US" i="1" spc="-15" dirty="0">
                <a:latin typeface="Arial"/>
                <a:cs typeface="Arial"/>
              </a:rPr>
              <a:t> </a:t>
            </a:r>
            <a:r>
              <a:rPr lang="en-US" i="1" spc="-10" dirty="0">
                <a:latin typeface="Arial"/>
                <a:cs typeface="Arial"/>
              </a:rPr>
              <a:t>Bruijn </a:t>
            </a:r>
            <a:r>
              <a:rPr lang="en-US" spc="-5" dirty="0"/>
              <a:t>graph</a:t>
            </a:r>
            <a:r>
              <a:rPr lang="en-US" spc="-75" dirty="0"/>
              <a:t> </a:t>
            </a:r>
            <a:r>
              <a:rPr lang="en-US" spc="-5" dirty="0"/>
              <a:t>assembly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2E9D8BC-F2AC-6145-B1C3-9E7A303D5CBC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61244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7 bridges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2E9D8BC-F2AC-6145-B1C3-9E7A303D5CBC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5" name="Picture 4" descr="7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78000"/>
            <a:ext cx="9144000" cy="43561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778500" y="1384300"/>
            <a:ext cx="3365500" cy="4546600"/>
          </a:xfrm>
          <a:prstGeom prst="rect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764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CE3E945-AC48-0F5F-EA9E-DFBBF0990F5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You will need an </a:t>
            </a:r>
            <a:r>
              <a:rPr lang="en-US" b="1" dirty="0"/>
              <a:t>ACTIVE </a:t>
            </a:r>
            <a:r>
              <a:rPr lang="en-US" dirty="0"/>
              <a:t>HPC account in order to participate in the workshop.</a:t>
            </a:r>
          </a:p>
          <a:p>
            <a:r>
              <a:rPr lang="en-US" dirty="0"/>
              <a:t>We are assuming the you are familiar with concept such as </a:t>
            </a:r>
            <a:r>
              <a:rPr lang="en-US" dirty="0" err="1"/>
              <a:t>RNASeq</a:t>
            </a:r>
            <a:r>
              <a:rPr lang="en-US" dirty="0"/>
              <a:t>, differential gene expression, alignment, and high throughput sequencing.</a:t>
            </a:r>
          </a:p>
          <a:p>
            <a:r>
              <a:rPr lang="en-US" dirty="0"/>
              <a:t>You have some basic UNIX command line knowledge.</a:t>
            </a:r>
          </a:p>
          <a:p>
            <a:r>
              <a:rPr lang="en-US" dirty="0"/>
              <a:t>You have some basic High Performance Computing knowledge.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36630F4-A230-77B7-3F66-B42E7316DA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Prerequisites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FA8D32-5F2F-3957-AE73-14A61B7236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2E9D8BC-F2AC-6145-B1C3-9E7A303D5CBC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42668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pc="-10" dirty="0"/>
              <a:t>Genome </a:t>
            </a:r>
            <a:r>
              <a:rPr lang="en-US" spc="-5" dirty="0"/>
              <a:t>assembly </a:t>
            </a:r>
            <a:r>
              <a:rPr lang="en-US" dirty="0"/>
              <a:t>– </a:t>
            </a:r>
            <a:r>
              <a:rPr lang="en-US" i="1" spc="-5" dirty="0">
                <a:latin typeface="Arial"/>
                <a:cs typeface="Arial"/>
              </a:rPr>
              <a:t>de</a:t>
            </a:r>
            <a:r>
              <a:rPr lang="en-US" i="1" spc="-15" dirty="0">
                <a:latin typeface="Arial"/>
                <a:cs typeface="Arial"/>
              </a:rPr>
              <a:t> </a:t>
            </a:r>
            <a:r>
              <a:rPr lang="en-US" i="1" spc="-10" dirty="0" err="1">
                <a:latin typeface="Arial"/>
                <a:cs typeface="Arial"/>
              </a:rPr>
              <a:t>Bruijn</a:t>
            </a:r>
            <a:r>
              <a:rPr lang="en-US" i="1" spc="-10" dirty="0">
                <a:latin typeface="Arial"/>
                <a:cs typeface="Arial"/>
              </a:rPr>
              <a:t> </a:t>
            </a:r>
            <a:r>
              <a:rPr lang="en-US" spc="-5" dirty="0"/>
              <a:t>graph</a:t>
            </a:r>
            <a:r>
              <a:rPr lang="en-US" spc="-75" dirty="0"/>
              <a:t> </a:t>
            </a:r>
            <a:r>
              <a:rPr lang="en-US" spc="-5" dirty="0"/>
              <a:t>assembly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2E9D8BC-F2AC-6145-B1C3-9E7A303D5CBC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5" name="object 3"/>
          <p:cNvSpPr/>
          <p:nvPr/>
        </p:nvSpPr>
        <p:spPr>
          <a:xfrm>
            <a:off x="2687320" y="1343660"/>
            <a:ext cx="4767580" cy="50126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4"/>
          <p:cNvSpPr txBox="1"/>
          <p:nvPr/>
        </p:nvSpPr>
        <p:spPr>
          <a:xfrm>
            <a:off x="1043939" y="1892300"/>
            <a:ext cx="381000" cy="2984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dirty="0">
                <a:latin typeface="Calibri"/>
                <a:cs typeface="Calibri"/>
              </a:rPr>
              <a:t>K=3</a:t>
            </a:r>
            <a:endParaRPr sz="18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782161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04013" y="207836"/>
            <a:ext cx="5135973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20"/>
            <a:r>
              <a:rPr sz="4000" spc="-5" dirty="0">
                <a:latin typeface="Calibri"/>
                <a:cs typeface="Calibri"/>
              </a:rPr>
              <a:t>De Bruijn</a:t>
            </a:r>
            <a:r>
              <a:rPr lang="en-US" sz="4000" spc="-50" dirty="0">
                <a:latin typeface="Calibri"/>
                <a:cs typeface="Calibri"/>
              </a:rPr>
              <a:t> </a:t>
            </a:r>
            <a:r>
              <a:rPr sz="4000" spc="-18" dirty="0">
                <a:latin typeface="Calibri"/>
                <a:cs typeface="Calibri"/>
              </a:rPr>
              <a:t>Graphs</a:t>
            </a:r>
            <a:endParaRPr sz="400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12286" y="1562932"/>
            <a:ext cx="1111906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20"/>
            <a:r>
              <a:rPr sz="800" spc="-86" dirty="0">
                <a:latin typeface="Lucida Console"/>
                <a:cs typeface="Lucida Console"/>
              </a:rPr>
              <a:t>AACTAACGACGCGCATCAAAA</a:t>
            </a:r>
            <a:endParaRPr sz="800">
              <a:latin typeface="Lucida Console"/>
              <a:cs typeface="Lucida Console"/>
            </a:endParaRPr>
          </a:p>
        </p:txBody>
      </p:sp>
    </p:spTree>
    <p:extLst>
      <p:ext uri="{BB962C8B-B14F-4D97-AF65-F5344CB8AC3E}">
        <p14:creationId xmlns:p14="http://schemas.microsoft.com/office/powerpoint/2010/main" val="17617874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52601" y="250226"/>
            <a:ext cx="6038797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20"/>
            <a:r>
              <a:rPr sz="4000" dirty="0">
                <a:latin typeface="Calibri"/>
                <a:cs typeface="Calibri"/>
              </a:rPr>
              <a:t>De </a:t>
            </a:r>
            <a:r>
              <a:rPr sz="4000" spc="-5" dirty="0">
                <a:latin typeface="Calibri"/>
                <a:cs typeface="Calibri"/>
              </a:rPr>
              <a:t>Bruijn </a:t>
            </a:r>
            <a:r>
              <a:rPr sz="4000" spc="-18" dirty="0">
                <a:latin typeface="Calibri"/>
                <a:cs typeface="Calibri"/>
              </a:rPr>
              <a:t>Graphs </a:t>
            </a:r>
            <a:r>
              <a:rPr sz="4000" dirty="0">
                <a:latin typeface="Calibri"/>
                <a:cs typeface="Calibri"/>
              </a:rPr>
              <a:t>–</a:t>
            </a:r>
            <a:r>
              <a:rPr sz="4000" spc="-36" dirty="0">
                <a:latin typeface="Calibri"/>
                <a:cs typeface="Calibri"/>
              </a:rPr>
              <a:t> </a:t>
            </a:r>
            <a:r>
              <a:rPr sz="4000" spc="-5" dirty="0">
                <a:latin typeface="Calibri"/>
                <a:cs typeface="Calibri"/>
              </a:rPr>
              <a:t>K=7</a:t>
            </a:r>
            <a:endParaRPr sz="400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18044" y="1562932"/>
            <a:ext cx="1153365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20"/>
            <a:r>
              <a:rPr sz="800" spc="-91" dirty="0">
                <a:latin typeface="Lucida Console"/>
                <a:cs typeface="Lucida Console"/>
              </a:rPr>
              <a:t>AACTAAC</a:t>
            </a:r>
            <a:r>
              <a:rPr sz="800" spc="-281" dirty="0">
                <a:latin typeface="Lucida Console"/>
                <a:cs typeface="Lucida Console"/>
              </a:rPr>
              <a:t> </a:t>
            </a:r>
            <a:r>
              <a:rPr sz="800" spc="-82" dirty="0">
                <a:latin typeface="Lucida Console"/>
                <a:cs typeface="Lucida Console"/>
              </a:rPr>
              <a:t>GACGCGCATCAAAA</a:t>
            </a:r>
            <a:endParaRPr sz="800">
              <a:latin typeface="Lucida Console"/>
              <a:cs typeface="Lucida Console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14204" y="2420470"/>
            <a:ext cx="829179" cy="231674"/>
          </a:xfrm>
          <a:custGeom>
            <a:avLst/>
            <a:gdLst/>
            <a:ahLst/>
            <a:cxnLst/>
            <a:rect l="l" t="t" r="r" b="b"/>
            <a:pathLst>
              <a:path w="914400" h="255269">
                <a:moveTo>
                  <a:pt x="41909" y="0"/>
                </a:moveTo>
                <a:lnTo>
                  <a:pt x="26789" y="3690"/>
                </a:lnTo>
                <a:lnTo>
                  <a:pt x="13335" y="13334"/>
                </a:lnTo>
                <a:lnTo>
                  <a:pt x="3690" y="26789"/>
                </a:lnTo>
                <a:lnTo>
                  <a:pt x="0" y="41910"/>
                </a:lnTo>
                <a:lnTo>
                  <a:pt x="0" y="212089"/>
                </a:lnTo>
                <a:lnTo>
                  <a:pt x="3690" y="227945"/>
                </a:lnTo>
                <a:lnTo>
                  <a:pt x="13334" y="241776"/>
                </a:lnTo>
                <a:lnTo>
                  <a:pt x="26789" y="251559"/>
                </a:lnTo>
                <a:lnTo>
                  <a:pt x="41909" y="255270"/>
                </a:lnTo>
                <a:lnTo>
                  <a:pt x="871219" y="255270"/>
                </a:lnTo>
                <a:lnTo>
                  <a:pt x="887075" y="251559"/>
                </a:lnTo>
                <a:lnTo>
                  <a:pt x="900906" y="241776"/>
                </a:lnTo>
                <a:lnTo>
                  <a:pt x="910689" y="227945"/>
                </a:lnTo>
                <a:lnTo>
                  <a:pt x="914400" y="212089"/>
                </a:lnTo>
                <a:lnTo>
                  <a:pt x="914400" y="41910"/>
                </a:lnTo>
                <a:lnTo>
                  <a:pt x="910689" y="26789"/>
                </a:lnTo>
                <a:lnTo>
                  <a:pt x="900906" y="13335"/>
                </a:lnTo>
                <a:lnTo>
                  <a:pt x="887075" y="3690"/>
                </a:lnTo>
                <a:lnTo>
                  <a:pt x="871219" y="0"/>
                </a:lnTo>
                <a:lnTo>
                  <a:pt x="41909" y="0"/>
                </a:lnTo>
                <a:close/>
              </a:path>
            </a:pathLst>
          </a:custGeom>
          <a:ln w="934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41076" y="2474643"/>
            <a:ext cx="385223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20"/>
            <a:r>
              <a:rPr sz="800" spc="-91" dirty="0">
                <a:latin typeface="Lucida Console"/>
                <a:cs typeface="Lucida Console"/>
              </a:rPr>
              <a:t>AACTAAC</a:t>
            </a:r>
            <a:endParaRPr sz="800">
              <a:latin typeface="Lucida Console"/>
              <a:cs typeface="Lucida Console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14204" y="1521439"/>
            <a:ext cx="541270" cy="209774"/>
          </a:xfrm>
          <a:custGeom>
            <a:avLst/>
            <a:gdLst/>
            <a:ahLst/>
            <a:cxnLst/>
            <a:rect l="l" t="t" r="r" b="b"/>
            <a:pathLst>
              <a:path w="596900" h="231139">
                <a:moveTo>
                  <a:pt x="298450" y="231139"/>
                </a:moveTo>
                <a:lnTo>
                  <a:pt x="0" y="231139"/>
                </a:lnTo>
                <a:lnTo>
                  <a:pt x="0" y="0"/>
                </a:lnTo>
                <a:lnTo>
                  <a:pt x="596899" y="0"/>
                </a:lnTo>
                <a:lnTo>
                  <a:pt x="596899" y="231139"/>
                </a:lnTo>
                <a:lnTo>
                  <a:pt x="298450" y="231139"/>
                </a:lnTo>
                <a:close/>
              </a:path>
            </a:pathLst>
          </a:custGeom>
          <a:ln w="93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84838" y="1731212"/>
            <a:ext cx="133590" cy="636238"/>
          </a:xfrm>
          <a:custGeom>
            <a:avLst/>
            <a:gdLst/>
            <a:ahLst/>
            <a:cxnLst/>
            <a:rect l="l" t="t" r="r" b="b"/>
            <a:pathLst>
              <a:path w="147320" h="701039">
                <a:moveTo>
                  <a:pt x="0" y="0"/>
                </a:moveTo>
                <a:lnTo>
                  <a:pt x="147320" y="701039"/>
                </a:lnTo>
              </a:path>
            </a:pathLst>
          </a:custGeom>
          <a:ln w="125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93093" y="2349009"/>
            <a:ext cx="44914" cy="71462"/>
          </a:xfrm>
          <a:custGeom>
            <a:avLst/>
            <a:gdLst/>
            <a:ahLst/>
            <a:cxnLst/>
            <a:rect l="l" t="t" r="r" b="b"/>
            <a:pathLst>
              <a:path w="49529" h="78739">
                <a:moveTo>
                  <a:pt x="49529" y="0"/>
                </a:moveTo>
                <a:lnTo>
                  <a:pt x="0" y="10160"/>
                </a:lnTo>
                <a:lnTo>
                  <a:pt x="39370" y="78739"/>
                </a:lnTo>
                <a:lnTo>
                  <a:pt x="4952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42852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67576" y="213892"/>
            <a:ext cx="5608848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20"/>
            <a:r>
              <a:rPr sz="4000" dirty="0">
                <a:latin typeface="Calibri"/>
                <a:cs typeface="Calibri"/>
              </a:rPr>
              <a:t>De </a:t>
            </a:r>
            <a:r>
              <a:rPr sz="4000" spc="-5" dirty="0">
                <a:latin typeface="Calibri"/>
                <a:cs typeface="Calibri"/>
              </a:rPr>
              <a:t>Bruijn </a:t>
            </a:r>
            <a:r>
              <a:rPr sz="4000" spc="-18" dirty="0">
                <a:latin typeface="Calibri"/>
                <a:cs typeface="Calibri"/>
              </a:rPr>
              <a:t>Graphs </a:t>
            </a:r>
            <a:r>
              <a:rPr sz="4000" dirty="0">
                <a:latin typeface="Calibri"/>
                <a:cs typeface="Calibri"/>
              </a:rPr>
              <a:t>–</a:t>
            </a:r>
            <a:r>
              <a:rPr sz="4000" spc="-36" dirty="0">
                <a:latin typeface="Calibri"/>
                <a:cs typeface="Calibri"/>
              </a:rPr>
              <a:t> </a:t>
            </a:r>
            <a:r>
              <a:rPr sz="4000" spc="-5" dirty="0">
                <a:latin typeface="Calibri"/>
                <a:cs typeface="Calibri"/>
              </a:rPr>
              <a:t>K=7</a:t>
            </a:r>
            <a:endParaRPr sz="400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84455" y="1562932"/>
            <a:ext cx="1192520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20"/>
            <a:r>
              <a:rPr sz="800" dirty="0">
                <a:latin typeface="Lucida Console"/>
                <a:cs typeface="Lucida Console"/>
              </a:rPr>
              <a:t>A</a:t>
            </a:r>
            <a:r>
              <a:rPr sz="800" spc="-313" dirty="0">
                <a:latin typeface="Lucida Console"/>
                <a:cs typeface="Lucida Console"/>
              </a:rPr>
              <a:t> </a:t>
            </a:r>
            <a:r>
              <a:rPr sz="800" spc="-86" dirty="0">
                <a:latin typeface="Lucida Console"/>
                <a:cs typeface="Lucida Console"/>
              </a:rPr>
              <a:t>ACTAACG</a:t>
            </a:r>
            <a:r>
              <a:rPr sz="800" spc="-268" dirty="0">
                <a:latin typeface="Lucida Console"/>
                <a:cs typeface="Lucida Console"/>
              </a:rPr>
              <a:t> </a:t>
            </a:r>
            <a:r>
              <a:rPr sz="800" spc="-82" dirty="0">
                <a:latin typeface="Lucida Console"/>
                <a:cs typeface="Lucida Console"/>
              </a:rPr>
              <a:t>ACGCGCATCAAAA</a:t>
            </a:r>
            <a:endParaRPr sz="800">
              <a:latin typeface="Lucida Console"/>
              <a:cs typeface="Lucida Console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14204" y="2420470"/>
            <a:ext cx="829179" cy="231674"/>
          </a:xfrm>
          <a:custGeom>
            <a:avLst/>
            <a:gdLst/>
            <a:ahLst/>
            <a:cxnLst/>
            <a:rect l="l" t="t" r="r" b="b"/>
            <a:pathLst>
              <a:path w="914400" h="255269">
                <a:moveTo>
                  <a:pt x="41909" y="0"/>
                </a:moveTo>
                <a:lnTo>
                  <a:pt x="26789" y="3690"/>
                </a:lnTo>
                <a:lnTo>
                  <a:pt x="13335" y="13334"/>
                </a:lnTo>
                <a:lnTo>
                  <a:pt x="3690" y="26789"/>
                </a:lnTo>
                <a:lnTo>
                  <a:pt x="0" y="41910"/>
                </a:lnTo>
                <a:lnTo>
                  <a:pt x="0" y="212089"/>
                </a:lnTo>
                <a:lnTo>
                  <a:pt x="3690" y="227945"/>
                </a:lnTo>
                <a:lnTo>
                  <a:pt x="13334" y="241776"/>
                </a:lnTo>
                <a:lnTo>
                  <a:pt x="26789" y="251559"/>
                </a:lnTo>
                <a:lnTo>
                  <a:pt x="41909" y="255270"/>
                </a:lnTo>
                <a:lnTo>
                  <a:pt x="871219" y="255270"/>
                </a:lnTo>
                <a:lnTo>
                  <a:pt x="887075" y="251559"/>
                </a:lnTo>
                <a:lnTo>
                  <a:pt x="900906" y="241776"/>
                </a:lnTo>
                <a:lnTo>
                  <a:pt x="910689" y="227945"/>
                </a:lnTo>
                <a:lnTo>
                  <a:pt x="914400" y="212089"/>
                </a:lnTo>
                <a:lnTo>
                  <a:pt x="914400" y="41910"/>
                </a:lnTo>
                <a:lnTo>
                  <a:pt x="910689" y="26789"/>
                </a:lnTo>
                <a:lnTo>
                  <a:pt x="900906" y="13335"/>
                </a:lnTo>
                <a:lnTo>
                  <a:pt x="887075" y="3690"/>
                </a:lnTo>
                <a:lnTo>
                  <a:pt x="871219" y="0"/>
                </a:lnTo>
                <a:lnTo>
                  <a:pt x="41909" y="0"/>
                </a:lnTo>
                <a:close/>
              </a:path>
            </a:pathLst>
          </a:custGeom>
          <a:ln w="934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41076" y="2474643"/>
            <a:ext cx="385223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20"/>
            <a:r>
              <a:rPr sz="800" spc="-91" dirty="0">
                <a:latin typeface="Lucida Console"/>
                <a:cs typeface="Lucida Console"/>
              </a:rPr>
              <a:t>AACTAAC</a:t>
            </a:r>
            <a:endParaRPr sz="800">
              <a:latin typeface="Lucida Console"/>
              <a:cs typeface="Lucida Console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043382" y="2535731"/>
            <a:ext cx="279848" cy="1153"/>
          </a:xfrm>
          <a:custGeom>
            <a:avLst/>
            <a:gdLst/>
            <a:ahLst/>
            <a:cxnLst/>
            <a:rect l="l" t="t" r="r" b="b"/>
            <a:pathLst>
              <a:path w="308609" h="1269">
                <a:moveTo>
                  <a:pt x="0" y="1270"/>
                </a:moveTo>
                <a:lnTo>
                  <a:pt x="308610" y="0"/>
                </a:lnTo>
              </a:path>
            </a:pathLst>
          </a:custGeom>
          <a:ln w="125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309410" y="2512679"/>
            <a:ext cx="67947" cy="46104"/>
          </a:xfrm>
          <a:custGeom>
            <a:avLst/>
            <a:gdLst/>
            <a:ahLst/>
            <a:cxnLst/>
            <a:rect l="l" t="t" r="r" b="b"/>
            <a:pathLst>
              <a:path w="74930" h="50800">
                <a:moveTo>
                  <a:pt x="0" y="0"/>
                </a:moveTo>
                <a:lnTo>
                  <a:pt x="0" y="50800"/>
                </a:lnTo>
                <a:lnTo>
                  <a:pt x="74929" y="2412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377357" y="2419317"/>
            <a:ext cx="829179" cy="231674"/>
          </a:xfrm>
          <a:custGeom>
            <a:avLst/>
            <a:gdLst/>
            <a:ahLst/>
            <a:cxnLst/>
            <a:rect l="l" t="t" r="r" b="b"/>
            <a:pathLst>
              <a:path w="914400" h="255269">
                <a:moveTo>
                  <a:pt x="41910" y="0"/>
                </a:moveTo>
                <a:lnTo>
                  <a:pt x="26789" y="3512"/>
                </a:lnTo>
                <a:lnTo>
                  <a:pt x="13334" y="12858"/>
                </a:lnTo>
                <a:lnTo>
                  <a:pt x="3690" y="26253"/>
                </a:lnTo>
                <a:lnTo>
                  <a:pt x="0" y="41910"/>
                </a:lnTo>
                <a:lnTo>
                  <a:pt x="0" y="212090"/>
                </a:lnTo>
                <a:lnTo>
                  <a:pt x="3690" y="227945"/>
                </a:lnTo>
                <a:lnTo>
                  <a:pt x="13335" y="241776"/>
                </a:lnTo>
                <a:lnTo>
                  <a:pt x="26789" y="251559"/>
                </a:lnTo>
                <a:lnTo>
                  <a:pt x="41910" y="255270"/>
                </a:lnTo>
                <a:lnTo>
                  <a:pt x="871219" y="255270"/>
                </a:lnTo>
                <a:lnTo>
                  <a:pt x="887075" y="251559"/>
                </a:lnTo>
                <a:lnTo>
                  <a:pt x="900906" y="241776"/>
                </a:lnTo>
                <a:lnTo>
                  <a:pt x="910689" y="227945"/>
                </a:lnTo>
                <a:lnTo>
                  <a:pt x="914400" y="212090"/>
                </a:lnTo>
                <a:lnTo>
                  <a:pt x="914400" y="41910"/>
                </a:lnTo>
                <a:lnTo>
                  <a:pt x="910689" y="26253"/>
                </a:lnTo>
                <a:lnTo>
                  <a:pt x="900906" y="12858"/>
                </a:lnTo>
                <a:lnTo>
                  <a:pt x="887075" y="3512"/>
                </a:lnTo>
                <a:lnTo>
                  <a:pt x="871219" y="0"/>
                </a:lnTo>
                <a:lnTo>
                  <a:pt x="41910" y="0"/>
                </a:lnTo>
                <a:close/>
              </a:path>
            </a:pathLst>
          </a:custGeom>
          <a:ln w="934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601928" y="2472338"/>
            <a:ext cx="386373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20"/>
            <a:r>
              <a:rPr sz="800" spc="-103" dirty="0">
                <a:latin typeface="Lucida Console"/>
                <a:cs typeface="Lucida Console"/>
              </a:rPr>
              <a:t>A</a:t>
            </a:r>
            <a:r>
              <a:rPr sz="800" spc="-86" dirty="0">
                <a:latin typeface="Lucida Console"/>
                <a:cs typeface="Lucida Console"/>
              </a:rPr>
              <a:t>C</a:t>
            </a:r>
            <a:r>
              <a:rPr sz="800" spc="-122" dirty="0">
                <a:latin typeface="Lucida Console"/>
                <a:cs typeface="Lucida Console"/>
              </a:rPr>
              <a:t>T</a:t>
            </a:r>
            <a:r>
              <a:rPr sz="800" spc="-95" dirty="0">
                <a:latin typeface="Lucida Console"/>
                <a:cs typeface="Lucida Console"/>
              </a:rPr>
              <a:t>A</a:t>
            </a:r>
            <a:r>
              <a:rPr sz="800" spc="-103" dirty="0">
                <a:latin typeface="Lucida Console"/>
                <a:cs typeface="Lucida Console"/>
              </a:rPr>
              <a:t>A</a:t>
            </a:r>
            <a:r>
              <a:rPr sz="800" spc="-86" dirty="0">
                <a:latin typeface="Lucida Console"/>
                <a:cs typeface="Lucida Console"/>
              </a:rPr>
              <a:t>C</a:t>
            </a:r>
            <a:r>
              <a:rPr sz="800" dirty="0">
                <a:latin typeface="Lucida Console"/>
                <a:cs typeface="Lucida Console"/>
              </a:rPr>
              <a:t>G</a:t>
            </a:r>
            <a:endParaRPr sz="800">
              <a:latin typeface="Lucida Console"/>
              <a:cs typeface="Lucida Console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09982" y="1521439"/>
            <a:ext cx="483688" cy="209774"/>
          </a:xfrm>
          <a:custGeom>
            <a:avLst/>
            <a:gdLst/>
            <a:ahLst/>
            <a:cxnLst/>
            <a:rect l="l" t="t" r="r" b="b"/>
            <a:pathLst>
              <a:path w="533400" h="231139">
                <a:moveTo>
                  <a:pt x="266700" y="231139"/>
                </a:moveTo>
                <a:lnTo>
                  <a:pt x="0" y="231139"/>
                </a:lnTo>
                <a:lnTo>
                  <a:pt x="0" y="0"/>
                </a:lnTo>
                <a:lnTo>
                  <a:pt x="533399" y="0"/>
                </a:lnTo>
                <a:lnTo>
                  <a:pt x="533399" y="231139"/>
                </a:lnTo>
                <a:lnTo>
                  <a:pt x="266700" y="231139"/>
                </a:lnTo>
                <a:close/>
              </a:path>
            </a:pathLst>
          </a:custGeom>
          <a:ln w="93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51826" y="1731212"/>
            <a:ext cx="877548" cy="654680"/>
          </a:xfrm>
          <a:custGeom>
            <a:avLst/>
            <a:gdLst/>
            <a:ahLst/>
            <a:cxnLst/>
            <a:rect l="l" t="t" r="r" b="b"/>
            <a:pathLst>
              <a:path w="967739" h="721360">
                <a:moveTo>
                  <a:pt x="0" y="0"/>
                </a:moveTo>
                <a:lnTo>
                  <a:pt x="967740" y="721360"/>
                </a:lnTo>
              </a:path>
            </a:pathLst>
          </a:custGeom>
          <a:ln w="125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505189" y="2359382"/>
            <a:ext cx="67947" cy="59935"/>
          </a:xfrm>
          <a:custGeom>
            <a:avLst/>
            <a:gdLst/>
            <a:ahLst/>
            <a:cxnLst/>
            <a:rect l="l" t="t" r="r" b="b"/>
            <a:pathLst>
              <a:path w="74930" h="66039">
                <a:moveTo>
                  <a:pt x="30480" y="0"/>
                </a:moveTo>
                <a:lnTo>
                  <a:pt x="0" y="40639"/>
                </a:lnTo>
                <a:lnTo>
                  <a:pt x="74930" y="66039"/>
                </a:lnTo>
                <a:lnTo>
                  <a:pt x="3048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283328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7680" y="1562932"/>
            <a:ext cx="1111906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20"/>
            <a:r>
              <a:rPr sz="800" spc="-86" dirty="0">
                <a:latin typeface="Lucida Console"/>
                <a:cs typeface="Lucida Console"/>
              </a:rPr>
              <a:t>AACTAACGACGCGCATCAAAA</a:t>
            </a:r>
            <a:endParaRPr sz="800">
              <a:latin typeface="Lucida Console"/>
              <a:cs typeface="Lucida Console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14205" y="2420471"/>
            <a:ext cx="423802" cy="117565"/>
          </a:xfrm>
          <a:custGeom>
            <a:avLst/>
            <a:gdLst/>
            <a:ahLst/>
            <a:cxnLst/>
            <a:rect l="l" t="t" r="r" b="b"/>
            <a:pathLst>
              <a:path w="467359" h="129539">
                <a:moveTo>
                  <a:pt x="21589" y="0"/>
                </a:moveTo>
                <a:lnTo>
                  <a:pt x="13394" y="1766"/>
                </a:lnTo>
                <a:lnTo>
                  <a:pt x="6508" y="6508"/>
                </a:lnTo>
                <a:lnTo>
                  <a:pt x="1766" y="13394"/>
                </a:lnTo>
                <a:lnTo>
                  <a:pt x="0" y="21589"/>
                </a:lnTo>
                <a:lnTo>
                  <a:pt x="0" y="107950"/>
                </a:lnTo>
                <a:lnTo>
                  <a:pt x="1766" y="115609"/>
                </a:lnTo>
                <a:lnTo>
                  <a:pt x="6508" y="122554"/>
                </a:lnTo>
                <a:lnTo>
                  <a:pt x="13394" y="127595"/>
                </a:lnTo>
                <a:lnTo>
                  <a:pt x="21589" y="129539"/>
                </a:lnTo>
                <a:lnTo>
                  <a:pt x="445770" y="129539"/>
                </a:lnTo>
                <a:lnTo>
                  <a:pt x="453965" y="127595"/>
                </a:lnTo>
                <a:lnTo>
                  <a:pt x="460851" y="122555"/>
                </a:lnTo>
                <a:lnTo>
                  <a:pt x="465593" y="115609"/>
                </a:lnTo>
                <a:lnTo>
                  <a:pt x="467359" y="107950"/>
                </a:lnTo>
                <a:lnTo>
                  <a:pt x="467359" y="21589"/>
                </a:lnTo>
                <a:lnTo>
                  <a:pt x="465593" y="13394"/>
                </a:lnTo>
                <a:lnTo>
                  <a:pt x="460851" y="6508"/>
                </a:lnTo>
                <a:lnTo>
                  <a:pt x="453965" y="1766"/>
                </a:lnTo>
                <a:lnTo>
                  <a:pt x="445770" y="0"/>
                </a:lnTo>
                <a:lnTo>
                  <a:pt x="21589" y="0"/>
                </a:lnTo>
                <a:close/>
              </a:path>
            </a:pathLst>
          </a:custGeom>
          <a:ln w="934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16701" y="2444675"/>
            <a:ext cx="261996" cy="76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20"/>
            <a:r>
              <a:rPr sz="500" spc="-54" dirty="0">
                <a:latin typeface="Lucida Console"/>
                <a:cs typeface="Lucida Console"/>
              </a:rPr>
              <a:t>AACTAAC</a:t>
            </a:r>
            <a:endParaRPr sz="500" dirty="0">
              <a:latin typeface="Lucida Console"/>
              <a:cs typeface="Lucida Console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39159" y="2479253"/>
            <a:ext cx="168139" cy="1153"/>
          </a:xfrm>
          <a:custGeom>
            <a:avLst/>
            <a:gdLst/>
            <a:ahLst/>
            <a:cxnLst/>
            <a:rect l="l" t="t" r="r" b="b"/>
            <a:pathLst>
              <a:path w="185419" h="1269">
                <a:moveTo>
                  <a:pt x="0" y="0"/>
                </a:moveTo>
                <a:lnTo>
                  <a:pt x="185419" y="1269"/>
                </a:lnTo>
              </a:path>
            </a:pathLst>
          </a:custGeom>
          <a:ln w="125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93478" y="2457353"/>
            <a:ext cx="67947" cy="46104"/>
          </a:xfrm>
          <a:custGeom>
            <a:avLst/>
            <a:gdLst/>
            <a:ahLst/>
            <a:cxnLst/>
            <a:rect l="l" t="t" r="r" b="b"/>
            <a:pathLst>
              <a:path w="74930" h="50800">
                <a:moveTo>
                  <a:pt x="0" y="0"/>
                </a:moveTo>
                <a:lnTo>
                  <a:pt x="0" y="50800"/>
                </a:lnTo>
                <a:lnTo>
                  <a:pt x="74929" y="254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61425" y="2420471"/>
            <a:ext cx="424954" cy="117565"/>
          </a:xfrm>
          <a:custGeom>
            <a:avLst/>
            <a:gdLst/>
            <a:ahLst/>
            <a:cxnLst/>
            <a:rect l="l" t="t" r="r" b="b"/>
            <a:pathLst>
              <a:path w="468630" h="129539">
                <a:moveTo>
                  <a:pt x="21590" y="0"/>
                </a:moveTo>
                <a:lnTo>
                  <a:pt x="13930" y="1766"/>
                </a:lnTo>
                <a:lnTo>
                  <a:pt x="6984" y="6508"/>
                </a:lnTo>
                <a:lnTo>
                  <a:pt x="1944" y="13394"/>
                </a:lnTo>
                <a:lnTo>
                  <a:pt x="0" y="21589"/>
                </a:lnTo>
                <a:lnTo>
                  <a:pt x="0" y="107950"/>
                </a:lnTo>
                <a:lnTo>
                  <a:pt x="1944" y="115609"/>
                </a:lnTo>
                <a:lnTo>
                  <a:pt x="6985" y="122554"/>
                </a:lnTo>
                <a:lnTo>
                  <a:pt x="13930" y="127595"/>
                </a:lnTo>
                <a:lnTo>
                  <a:pt x="21590" y="129539"/>
                </a:lnTo>
                <a:lnTo>
                  <a:pt x="447040" y="129539"/>
                </a:lnTo>
                <a:lnTo>
                  <a:pt x="454699" y="127595"/>
                </a:lnTo>
                <a:lnTo>
                  <a:pt x="461645" y="122555"/>
                </a:lnTo>
                <a:lnTo>
                  <a:pt x="466685" y="115609"/>
                </a:lnTo>
                <a:lnTo>
                  <a:pt x="468630" y="107950"/>
                </a:lnTo>
                <a:lnTo>
                  <a:pt x="468630" y="21589"/>
                </a:lnTo>
                <a:lnTo>
                  <a:pt x="466685" y="13394"/>
                </a:lnTo>
                <a:lnTo>
                  <a:pt x="461644" y="6508"/>
                </a:lnTo>
                <a:lnTo>
                  <a:pt x="454699" y="1766"/>
                </a:lnTo>
                <a:lnTo>
                  <a:pt x="447040" y="0"/>
                </a:lnTo>
                <a:lnTo>
                  <a:pt x="21590" y="0"/>
                </a:lnTo>
                <a:close/>
              </a:path>
            </a:pathLst>
          </a:custGeom>
          <a:ln w="934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962768" y="2444675"/>
            <a:ext cx="296548" cy="76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20"/>
            <a:r>
              <a:rPr sz="500" spc="-59" dirty="0">
                <a:latin typeface="Lucida Console"/>
                <a:cs typeface="Lucida Console"/>
              </a:rPr>
              <a:t>A</a:t>
            </a:r>
            <a:r>
              <a:rPr sz="500" spc="-50" dirty="0">
                <a:latin typeface="Lucida Console"/>
                <a:cs typeface="Lucida Console"/>
              </a:rPr>
              <a:t>C</a:t>
            </a:r>
            <a:r>
              <a:rPr sz="500" spc="-68" dirty="0">
                <a:latin typeface="Lucida Console"/>
                <a:cs typeface="Lucida Console"/>
              </a:rPr>
              <a:t>T</a:t>
            </a:r>
            <a:r>
              <a:rPr sz="500" spc="-59" dirty="0">
                <a:latin typeface="Lucida Console"/>
                <a:cs typeface="Lucida Console"/>
              </a:rPr>
              <a:t>AA</a:t>
            </a:r>
            <a:r>
              <a:rPr sz="500" spc="-50" dirty="0">
                <a:latin typeface="Lucida Console"/>
                <a:cs typeface="Lucida Console"/>
              </a:rPr>
              <a:t>C</a:t>
            </a:r>
            <a:r>
              <a:rPr sz="500" dirty="0">
                <a:latin typeface="Lucida Console"/>
                <a:cs typeface="Lucida Console"/>
              </a:rPr>
              <a:t>G</a:t>
            </a:r>
          </a:p>
        </p:txBody>
      </p:sp>
      <p:sp>
        <p:nvSpPr>
          <p:cNvPr id="9" name="object 9"/>
          <p:cNvSpPr/>
          <p:nvPr/>
        </p:nvSpPr>
        <p:spPr>
          <a:xfrm>
            <a:off x="1520161" y="2420471"/>
            <a:ext cx="424954" cy="117565"/>
          </a:xfrm>
          <a:custGeom>
            <a:avLst/>
            <a:gdLst/>
            <a:ahLst/>
            <a:cxnLst/>
            <a:rect l="l" t="t" r="r" b="b"/>
            <a:pathLst>
              <a:path w="468630" h="129539">
                <a:moveTo>
                  <a:pt x="21589" y="0"/>
                </a:moveTo>
                <a:lnTo>
                  <a:pt x="13930" y="1766"/>
                </a:lnTo>
                <a:lnTo>
                  <a:pt x="6985" y="6508"/>
                </a:lnTo>
                <a:lnTo>
                  <a:pt x="1944" y="13394"/>
                </a:lnTo>
                <a:lnTo>
                  <a:pt x="0" y="21589"/>
                </a:lnTo>
                <a:lnTo>
                  <a:pt x="0" y="107950"/>
                </a:lnTo>
                <a:lnTo>
                  <a:pt x="1944" y="115609"/>
                </a:lnTo>
                <a:lnTo>
                  <a:pt x="6984" y="122554"/>
                </a:lnTo>
                <a:lnTo>
                  <a:pt x="13930" y="127595"/>
                </a:lnTo>
                <a:lnTo>
                  <a:pt x="21589" y="129539"/>
                </a:lnTo>
                <a:lnTo>
                  <a:pt x="447039" y="129539"/>
                </a:lnTo>
                <a:lnTo>
                  <a:pt x="454699" y="127595"/>
                </a:lnTo>
                <a:lnTo>
                  <a:pt x="461644" y="122555"/>
                </a:lnTo>
                <a:lnTo>
                  <a:pt x="466685" y="115609"/>
                </a:lnTo>
                <a:lnTo>
                  <a:pt x="468630" y="107950"/>
                </a:lnTo>
                <a:lnTo>
                  <a:pt x="468630" y="21589"/>
                </a:lnTo>
                <a:lnTo>
                  <a:pt x="466685" y="13394"/>
                </a:lnTo>
                <a:lnTo>
                  <a:pt x="461645" y="6508"/>
                </a:lnTo>
                <a:lnTo>
                  <a:pt x="454699" y="1766"/>
                </a:lnTo>
                <a:lnTo>
                  <a:pt x="447039" y="0"/>
                </a:lnTo>
                <a:lnTo>
                  <a:pt x="21589" y="0"/>
                </a:lnTo>
                <a:close/>
              </a:path>
            </a:pathLst>
          </a:custGeom>
          <a:ln w="934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621506" y="2444675"/>
            <a:ext cx="285606" cy="76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20"/>
            <a:r>
              <a:rPr sz="500" spc="-50" dirty="0">
                <a:latin typeface="Lucida Console"/>
                <a:cs typeface="Lucida Console"/>
              </a:rPr>
              <a:t>C</a:t>
            </a:r>
            <a:r>
              <a:rPr sz="500" spc="-68" dirty="0">
                <a:latin typeface="Lucida Console"/>
                <a:cs typeface="Lucida Console"/>
              </a:rPr>
              <a:t>T</a:t>
            </a:r>
            <a:r>
              <a:rPr sz="500" spc="-59" dirty="0">
                <a:latin typeface="Lucida Console"/>
                <a:cs typeface="Lucida Console"/>
              </a:rPr>
              <a:t>AA</a:t>
            </a:r>
            <a:r>
              <a:rPr sz="500" spc="-50" dirty="0">
                <a:latin typeface="Lucida Console"/>
                <a:cs typeface="Lucida Console"/>
              </a:rPr>
              <a:t>C</a:t>
            </a:r>
            <a:r>
              <a:rPr sz="500" spc="-23" dirty="0">
                <a:latin typeface="Lucida Console"/>
                <a:cs typeface="Lucida Console"/>
              </a:rPr>
              <a:t>G</a:t>
            </a:r>
            <a:r>
              <a:rPr sz="500" dirty="0">
                <a:latin typeface="Lucida Console"/>
                <a:cs typeface="Lucida Console"/>
              </a:rPr>
              <a:t>A</a:t>
            </a:r>
          </a:p>
        </p:txBody>
      </p:sp>
      <p:sp>
        <p:nvSpPr>
          <p:cNvPr id="11" name="object 11"/>
          <p:cNvSpPr/>
          <p:nvPr/>
        </p:nvSpPr>
        <p:spPr>
          <a:xfrm>
            <a:off x="1286378" y="2479253"/>
            <a:ext cx="179655" cy="1153"/>
          </a:xfrm>
          <a:custGeom>
            <a:avLst/>
            <a:gdLst/>
            <a:ahLst/>
            <a:cxnLst/>
            <a:rect l="l" t="t" r="r" b="b"/>
            <a:pathLst>
              <a:path w="198119" h="1269">
                <a:moveTo>
                  <a:pt x="0" y="0"/>
                </a:moveTo>
                <a:lnTo>
                  <a:pt x="198119" y="1269"/>
                </a:lnTo>
              </a:path>
            </a:pathLst>
          </a:custGeom>
          <a:ln w="125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452214" y="2457353"/>
            <a:ext cx="67947" cy="46104"/>
          </a:xfrm>
          <a:custGeom>
            <a:avLst/>
            <a:gdLst/>
            <a:ahLst/>
            <a:cxnLst/>
            <a:rect l="l" t="t" r="r" b="b"/>
            <a:pathLst>
              <a:path w="74930" h="50800">
                <a:moveTo>
                  <a:pt x="0" y="0"/>
                </a:moveTo>
                <a:lnTo>
                  <a:pt x="0" y="50800"/>
                </a:lnTo>
                <a:lnTo>
                  <a:pt x="74930" y="254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206537" y="2430843"/>
            <a:ext cx="423802" cy="117565"/>
          </a:xfrm>
          <a:custGeom>
            <a:avLst/>
            <a:gdLst/>
            <a:ahLst/>
            <a:cxnLst/>
            <a:rect l="l" t="t" r="r" b="b"/>
            <a:pathLst>
              <a:path w="467360" h="129539">
                <a:moveTo>
                  <a:pt x="21590" y="0"/>
                </a:moveTo>
                <a:lnTo>
                  <a:pt x="13394" y="1944"/>
                </a:lnTo>
                <a:lnTo>
                  <a:pt x="6508" y="6985"/>
                </a:lnTo>
                <a:lnTo>
                  <a:pt x="1766" y="13930"/>
                </a:lnTo>
                <a:lnTo>
                  <a:pt x="0" y="21590"/>
                </a:lnTo>
                <a:lnTo>
                  <a:pt x="0" y="107950"/>
                </a:lnTo>
                <a:lnTo>
                  <a:pt x="1766" y="116145"/>
                </a:lnTo>
                <a:lnTo>
                  <a:pt x="6508" y="123031"/>
                </a:lnTo>
                <a:lnTo>
                  <a:pt x="13394" y="127773"/>
                </a:lnTo>
                <a:lnTo>
                  <a:pt x="21590" y="129540"/>
                </a:lnTo>
                <a:lnTo>
                  <a:pt x="445769" y="129540"/>
                </a:lnTo>
                <a:lnTo>
                  <a:pt x="453965" y="127773"/>
                </a:lnTo>
                <a:lnTo>
                  <a:pt x="460851" y="123031"/>
                </a:lnTo>
                <a:lnTo>
                  <a:pt x="465593" y="116145"/>
                </a:lnTo>
                <a:lnTo>
                  <a:pt x="467360" y="107950"/>
                </a:lnTo>
                <a:lnTo>
                  <a:pt x="467360" y="21590"/>
                </a:lnTo>
                <a:lnTo>
                  <a:pt x="465593" y="13930"/>
                </a:lnTo>
                <a:lnTo>
                  <a:pt x="460851" y="6985"/>
                </a:lnTo>
                <a:lnTo>
                  <a:pt x="453965" y="1944"/>
                </a:lnTo>
                <a:lnTo>
                  <a:pt x="445769" y="0"/>
                </a:lnTo>
                <a:lnTo>
                  <a:pt x="21590" y="0"/>
                </a:lnTo>
                <a:close/>
              </a:path>
            </a:pathLst>
          </a:custGeom>
          <a:ln w="934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2307881" y="2455049"/>
            <a:ext cx="260846" cy="76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20"/>
            <a:r>
              <a:rPr sz="500" spc="-50" dirty="0">
                <a:latin typeface="Lucida Console"/>
                <a:cs typeface="Lucida Console"/>
              </a:rPr>
              <a:t>TAACGAC</a:t>
            </a:r>
            <a:endParaRPr sz="500" dirty="0">
              <a:latin typeface="Lucida Console"/>
              <a:cs typeface="Lucida Console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945114" y="2479253"/>
            <a:ext cx="207295" cy="9221"/>
          </a:xfrm>
          <a:custGeom>
            <a:avLst/>
            <a:gdLst/>
            <a:ahLst/>
            <a:cxnLst/>
            <a:rect l="l" t="t" r="r" b="b"/>
            <a:pathLst>
              <a:path w="228600" h="10160">
                <a:moveTo>
                  <a:pt x="0" y="0"/>
                </a:moveTo>
                <a:lnTo>
                  <a:pt x="228600" y="10159"/>
                </a:lnTo>
              </a:path>
            </a:pathLst>
          </a:custGeom>
          <a:ln w="125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137439" y="2464270"/>
            <a:ext cx="69098" cy="46104"/>
          </a:xfrm>
          <a:custGeom>
            <a:avLst/>
            <a:gdLst/>
            <a:ahLst/>
            <a:cxnLst/>
            <a:rect l="l" t="t" r="r" b="b"/>
            <a:pathLst>
              <a:path w="76200" h="50800">
                <a:moveTo>
                  <a:pt x="2540" y="0"/>
                </a:moveTo>
                <a:lnTo>
                  <a:pt x="0" y="50800"/>
                </a:lnTo>
                <a:lnTo>
                  <a:pt x="76200" y="29210"/>
                </a:lnTo>
                <a:lnTo>
                  <a:pt x="254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828421" y="2435455"/>
            <a:ext cx="423802" cy="117565"/>
          </a:xfrm>
          <a:custGeom>
            <a:avLst/>
            <a:gdLst/>
            <a:ahLst/>
            <a:cxnLst/>
            <a:rect l="l" t="t" r="r" b="b"/>
            <a:pathLst>
              <a:path w="467360" h="129539">
                <a:moveTo>
                  <a:pt x="21590" y="0"/>
                </a:moveTo>
                <a:lnTo>
                  <a:pt x="13394" y="1944"/>
                </a:lnTo>
                <a:lnTo>
                  <a:pt x="6508" y="6984"/>
                </a:lnTo>
                <a:lnTo>
                  <a:pt x="1766" y="13930"/>
                </a:lnTo>
                <a:lnTo>
                  <a:pt x="0" y="21589"/>
                </a:lnTo>
                <a:lnTo>
                  <a:pt x="0" y="107950"/>
                </a:lnTo>
                <a:lnTo>
                  <a:pt x="1766" y="116145"/>
                </a:lnTo>
                <a:lnTo>
                  <a:pt x="6508" y="123031"/>
                </a:lnTo>
                <a:lnTo>
                  <a:pt x="13394" y="127773"/>
                </a:lnTo>
                <a:lnTo>
                  <a:pt x="21590" y="129539"/>
                </a:lnTo>
                <a:lnTo>
                  <a:pt x="445769" y="129539"/>
                </a:lnTo>
                <a:lnTo>
                  <a:pt x="453965" y="127773"/>
                </a:lnTo>
                <a:lnTo>
                  <a:pt x="460851" y="123031"/>
                </a:lnTo>
                <a:lnTo>
                  <a:pt x="465593" y="116145"/>
                </a:lnTo>
                <a:lnTo>
                  <a:pt x="467359" y="107950"/>
                </a:lnTo>
                <a:lnTo>
                  <a:pt x="467359" y="21589"/>
                </a:lnTo>
                <a:lnTo>
                  <a:pt x="465593" y="13930"/>
                </a:lnTo>
                <a:lnTo>
                  <a:pt x="460851" y="6985"/>
                </a:lnTo>
                <a:lnTo>
                  <a:pt x="453965" y="1944"/>
                </a:lnTo>
                <a:lnTo>
                  <a:pt x="445769" y="0"/>
                </a:lnTo>
                <a:lnTo>
                  <a:pt x="21590" y="0"/>
                </a:lnTo>
                <a:close/>
              </a:path>
            </a:pathLst>
          </a:custGeom>
          <a:ln w="934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2926311" y="2459658"/>
            <a:ext cx="286181" cy="76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20"/>
            <a:r>
              <a:rPr sz="500" spc="-45" dirty="0">
                <a:latin typeface="Lucida Console"/>
                <a:cs typeface="Lucida Console"/>
              </a:rPr>
              <a:t>AACGACG</a:t>
            </a:r>
            <a:endParaRPr sz="500" dirty="0">
              <a:latin typeface="Lucida Console"/>
              <a:cs typeface="Lucida Console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2631491" y="2490780"/>
            <a:ext cx="142803" cy="2305"/>
          </a:xfrm>
          <a:custGeom>
            <a:avLst/>
            <a:gdLst/>
            <a:ahLst/>
            <a:cxnLst/>
            <a:rect l="l" t="t" r="r" b="b"/>
            <a:pathLst>
              <a:path w="157480" h="2539">
                <a:moveTo>
                  <a:pt x="0" y="0"/>
                </a:moveTo>
                <a:lnTo>
                  <a:pt x="157480" y="2539"/>
                </a:lnTo>
              </a:path>
            </a:pathLst>
          </a:custGeom>
          <a:ln w="125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759323" y="2470033"/>
            <a:ext cx="69098" cy="46104"/>
          </a:xfrm>
          <a:custGeom>
            <a:avLst/>
            <a:gdLst/>
            <a:ahLst/>
            <a:cxnLst/>
            <a:rect l="l" t="t" r="r" b="b"/>
            <a:pathLst>
              <a:path w="76200" h="50800">
                <a:moveTo>
                  <a:pt x="1269" y="0"/>
                </a:moveTo>
                <a:lnTo>
                  <a:pt x="0" y="50800"/>
                </a:lnTo>
                <a:lnTo>
                  <a:pt x="76200" y="26669"/>
                </a:lnTo>
                <a:lnTo>
                  <a:pt x="126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519404" y="2436607"/>
            <a:ext cx="424954" cy="117565"/>
          </a:xfrm>
          <a:custGeom>
            <a:avLst/>
            <a:gdLst/>
            <a:ahLst/>
            <a:cxnLst/>
            <a:rect l="l" t="t" r="r" b="b"/>
            <a:pathLst>
              <a:path w="468629" h="129539">
                <a:moveTo>
                  <a:pt x="21589" y="0"/>
                </a:moveTo>
                <a:lnTo>
                  <a:pt x="13930" y="1944"/>
                </a:lnTo>
                <a:lnTo>
                  <a:pt x="6985" y="6985"/>
                </a:lnTo>
                <a:lnTo>
                  <a:pt x="1944" y="13930"/>
                </a:lnTo>
                <a:lnTo>
                  <a:pt x="0" y="21590"/>
                </a:lnTo>
                <a:lnTo>
                  <a:pt x="0" y="107950"/>
                </a:lnTo>
                <a:lnTo>
                  <a:pt x="1944" y="116145"/>
                </a:lnTo>
                <a:lnTo>
                  <a:pt x="6984" y="123031"/>
                </a:lnTo>
                <a:lnTo>
                  <a:pt x="13930" y="127773"/>
                </a:lnTo>
                <a:lnTo>
                  <a:pt x="21589" y="129540"/>
                </a:lnTo>
                <a:lnTo>
                  <a:pt x="447039" y="129540"/>
                </a:lnTo>
                <a:lnTo>
                  <a:pt x="454699" y="127773"/>
                </a:lnTo>
                <a:lnTo>
                  <a:pt x="461644" y="123031"/>
                </a:lnTo>
                <a:lnTo>
                  <a:pt x="466685" y="116145"/>
                </a:lnTo>
                <a:lnTo>
                  <a:pt x="468629" y="107950"/>
                </a:lnTo>
                <a:lnTo>
                  <a:pt x="468629" y="21590"/>
                </a:lnTo>
                <a:lnTo>
                  <a:pt x="466685" y="13930"/>
                </a:lnTo>
                <a:lnTo>
                  <a:pt x="461645" y="6985"/>
                </a:lnTo>
                <a:lnTo>
                  <a:pt x="454699" y="1944"/>
                </a:lnTo>
                <a:lnTo>
                  <a:pt x="447039" y="0"/>
                </a:lnTo>
                <a:lnTo>
                  <a:pt x="21589" y="0"/>
                </a:lnTo>
                <a:close/>
              </a:path>
            </a:pathLst>
          </a:custGeom>
          <a:ln w="934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3617292" y="2460812"/>
            <a:ext cx="274089" cy="76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20"/>
            <a:r>
              <a:rPr sz="500" spc="-59" dirty="0">
                <a:latin typeface="Lucida Console"/>
                <a:cs typeface="Lucida Console"/>
              </a:rPr>
              <a:t>A</a:t>
            </a:r>
            <a:r>
              <a:rPr sz="500" spc="-50" dirty="0">
                <a:latin typeface="Lucida Console"/>
                <a:cs typeface="Lucida Console"/>
              </a:rPr>
              <a:t>C</a:t>
            </a:r>
            <a:r>
              <a:rPr sz="500" spc="-23" dirty="0">
                <a:latin typeface="Lucida Console"/>
                <a:cs typeface="Lucida Console"/>
              </a:rPr>
              <a:t>G</a:t>
            </a:r>
            <a:r>
              <a:rPr sz="500" spc="-59" dirty="0">
                <a:latin typeface="Lucida Console"/>
                <a:cs typeface="Lucida Console"/>
              </a:rPr>
              <a:t>A</a:t>
            </a:r>
            <a:r>
              <a:rPr sz="500" spc="-50" dirty="0">
                <a:latin typeface="Lucida Console"/>
                <a:cs typeface="Lucida Console"/>
              </a:rPr>
              <a:t>C</a:t>
            </a:r>
            <a:r>
              <a:rPr sz="500" spc="-32" dirty="0">
                <a:latin typeface="Lucida Console"/>
                <a:cs typeface="Lucida Console"/>
              </a:rPr>
              <a:t>G</a:t>
            </a:r>
            <a:r>
              <a:rPr sz="500" dirty="0">
                <a:latin typeface="Lucida Console"/>
                <a:cs typeface="Lucida Console"/>
              </a:rPr>
              <a:t>C</a:t>
            </a:r>
          </a:p>
        </p:txBody>
      </p:sp>
      <p:sp>
        <p:nvSpPr>
          <p:cNvPr id="23" name="object 23"/>
          <p:cNvSpPr/>
          <p:nvPr/>
        </p:nvSpPr>
        <p:spPr>
          <a:xfrm>
            <a:off x="4250693" y="2436607"/>
            <a:ext cx="423802" cy="117565"/>
          </a:xfrm>
          <a:custGeom>
            <a:avLst/>
            <a:gdLst/>
            <a:ahLst/>
            <a:cxnLst/>
            <a:rect l="l" t="t" r="r" b="b"/>
            <a:pathLst>
              <a:path w="467360" h="129539">
                <a:moveTo>
                  <a:pt x="21589" y="0"/>
                </a:moveTo>
                <a:lnTo>
                  <a:pt x="13394" y="1944"/>
                </a:lnTo>
                <a:lnTo>
                  <a:pt x="6508" y="6985"/>
                </a:lnTo>
                <a:lnTo>
                  <a:pt x="1766" y="13930"/>
                </a:lnTo>
                <a:lnTo>
                  <a:pt x="0" y="21590"/>
                </a:lnTo>
                <a:lnTo>
                  <a:pt x="0" y="107950"/>
                </a:lnTo>
                <a:lnTo>
                  <a:pt x="1766" y="116145"/>
                </a:lnTo>
                <a:lnTo>
                  <a:pt x="6508" y="123031"/>
                </a:lnTo>
                <a:lnTo>
                  <a:pt x="13394" y="127773"/>
                </a:lnTo>
                <a:lnTo>
                  <a:pt x="21589" y="129540"/>
                </a:lnTo>
                <a:lnTo>
                  <a:pt x="445769" y="129540"/>
                </a:lnTo>
                <a:lnTo>
                  <a:pt x="453965" y="127773"/>
                </a:lnTo>
                <a:lnTo>
                  <a:pt x="460851" y="123031"/>
                </a:lnTo>
                <a:lnTo>
                  <a:pt x="465593" y="116145"/>
                </a:lnTo>
                <a:lnTo>
                  <a:pt x="467359" y="107950"/>
                </a:lnTo>
                <a:lnTo>
                  <a:pt x="467359" y="21590"/>
                </a:lnTo>
                <a:lnTo>
                  <a:pt x="465593" y="13930"/>
                </a:lnTo>
                <a:lnTo>
                  <a:pt x="460851" y="6985"/>
                </a:lnTo>
                <a:lnTo>
                  <a:pt x="453965" y="1944"/>
                </a:lnTo>
                <a:lnTo>
                  <a:pt x="445769" y="0"/>
                </a:lnTo>
                <a:lnTo>
                  <a:pt x="21589" y="0"/>
                </a:lnTo>
                <a:close/>
              </a:path>
            </a:pathLst>
          </a:custGeom>
          <a:ln w="934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4346279" y="2460812"/>
            <a:ext cx="283302" cy="76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20"/>
            <a:r>
              <a:rPr sz="500" spc="-41" dirty="0">
                <a:latin typeface="Lucida Console"/>
                <a:cs typeface="Lucida Console"/>
              </a:rPr>
              <a:t>CGACGCG</a:t>
            </a:r>
            <a:endParaRPr sz="500" dirty="0">
              <a:latin typeface="Lucida Console"/>
              <a:cs typeface="Lucida Console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3253376" y="2494236"/>
            <a:ext cx="211900" cy="1153"/>
          </a:xfrm>
          <a:custGeom>
            <a:avLst/>
            <a:gdLst/>
            <a:ahLst/>
            <a:cxnLst/>
            <a:rect l="l" t="t" r="r" b="b"/>
            <a:pathLst>
              <a:path w="233679" h="1269">
                <a:moveTo>
                  <a:pt x="0" y="0"/>
                </a:moveTo>
                <a:lnTo>
                  <a:pt x="233679" y="1270"/>
                </a:lnTo>
              </a:path>
            </a:pathLst>
          </a:custGeom>
          <a:ln w="125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451457" y="2473490"/>
            <a:ext cx="67947" cy="44952"/>
          </a:xfrm>
          <a:custGeom>
            <a:avLst/>
            <a:gdLst/>
            <a:ahLst/>
            <a:cxnLst/>
            <a:rect l="l" t="t" r="r" b="b"/>
            <a:pathLst>
              <a:path w="74929" h="49530">
                <a:moveTo>
                  <a:pt x="0" y="0"/>
                </a:moveTo>
                <a:lnTo>
                  <a:pt x="0" y="49529"/>
                </a:lnTo>
                <a:lnTo>
                  <a:pt x="74930" y="254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944358" y="2496542"/>
            <a:ext cx="251057" cy="1153"/>
          </a:xfrm>
          <a:custGeom>
            <a:avLst/>
            <a:gdLst/>
            <a:ahLst/>
            <a:cxnLst/>
            <a:rect l="l" t="t" r="r" b="b"/>
            <a:pathLst>
              <a:path w="276860" h="1269">
                <a:moveTo>
                  <a:pt x="0" y="0"/>
                </a:moveTo>
                <a:lnTo>
                  <a:pt x="276860" y="1269"/>
                </a:lnTo>
              </a:path>
            </a:pathLst>
          </a:custGeom>
          <a:ln w="125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181595" y="2474642"/>
            <a:ext cx="69098" cy="44952"/>
          </a:xfrm>
          <a:custGeom>
            <a:avLst/>
            <a:gdLst/>
            <a:ahLst/>
            <a:cxnLst/>
            <a:rect l="l" t="t" r="r" b="b"/>
            <a:pathLst>
              <a:path w="76200" h="49530">
                <a:moveTo>
                  <a:pt x="0" y="0"/>
                </a:moveTo>
                <a:lnTo>
                  <a:pt x="0" y="49530"/>
                </a:lnTo>
                <a:lnTo>
                  <a:pt x="76200" y="254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965860" y="2437760"/>
            <a:ext cx="423802" cy="118718"/>
          </a:xfrm>
          <a:custGeom>
            <a:avLst/>
            <a:gdLst/>
            <a:ahLst/>
            <a:cxnLst/>
            <a:rect l="l" t="t" r="r" b="b"/>
            <a:pathLst>
              <a:path w="467360" h="130810">
                <a:moveTo>
                  <a:pt x="21589" y="0"/>
                </a:moveTo>
                <a:lnTo>
                  <a:pt x="13394" y="1964"/>
                </a:lnTo>
                <a:lnTo>
                  <a:pt x="6508" y="7143"/>
                </a:lnTo>
                <a:lnTo>
                  <a:pt x="1766" y="14466"/>
                </a:lnTo>
                <a:lnTo>
                  <a:pt x="0" y="22860"/>
                </a:lnTo>
                <a:lnTo>
                  <a:pt x="0" y="109220"/>
                </a:lnTo>
                <a:lnTo>
                  <a:pt x="1766" y="116879"/>
                </a:lnTo>
                <a:lnTo>
                  <a:pt x="6508" y="123825"/>
                </a:lnTo>
                <a:lnTo>
                  <a:pt x="13394" y="128865"/>
                </a:lnTo>
                <a:lnTo>
                  <a:pt x="21589" y="130810"/>
                </a:lnTo>
                <a:lnTo>
                  <a:pt x="445770" y="130810"/>
                </a:lnTo>
                <a:lnTo>
                  <a:pt x="453965" y="128865"/>
                </a:lnTo>
                <a:lnTo>
                  <a:pt x="460851" y="123825"/>
                </a:lnTo>
                <a:lnTo>
                  <a:pt x="465593" y="116879"/>
                </a:lnTo>
                <a:lnTo>
                  <a:pt x="467360" y="109220"/>
                </a:lnTo>
                <a:lnTo>
                  <a:pt x="467360" y="22860"/>
                </a:lnTo>
                <a:lnTo>
                  <a:pt x="465593" y="14466"/>
                </a:lnTo>
                <a:lnTo>
                  <a:pt x="460851" y="7143"/>
                </a:lnTo>
                <a:lnTo>
                  <a:pt x="453965" y="1964"/>
                </a:lnTo>
                <a:lnTo>
                  <a:pt x="445770" y="0"/>
                </a:lnTo>
                <a:lnTo>
                  <a:pt x="21589" y="0"/>
                </a:lnTo>
                <a:close/>
              </a:path>
            </a:pathLst>
          </a:custGeom>
          <a:ln w="934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5061446" y="2461964"/>
            <a:ext cx="274089" cy="76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20"/>
            <a:r>
              <a:rPr sz="500" spc="-36" dirty="0">
                <a:latin typeface="Lucida Console"/>
                <a:cs typeface="Lucida Console"/>
              </a:rPr>
              <a:t>GACGCGC</a:t>
            </a:r>
            <a:endParaRPr sz="500" dirty="0">
              <a:latin typeface="Lucida Console"/>
              <a:cs typeface="Lucida Console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5656843" y="2437760"/>
            <a:ext cx="423802" cy="118718"/>
          </a:xfrm>
          <a:custGeom>
            <a:avLst/>
            <a:gdLst/>
            <a:ahLst/>
            <a:cxnLst/>
            <a:rect l="l" t="t" r="r" b="b"/>
            <a:pathLst>
              <a:path w="467359" h="130810">
                <a:moveTo>
                  <a:pt x="21589" y="0"/>
                </a:moveTo>
                <a:lnTo>
                  <a:pt x="13394" y="1964"/>
                </a:lnTo>
                <a:lnTo>
                  <a:pt x="6508" y="7143"/>
                </a:lnTo>
                <a:lnTo>
                  <a:pt x="1766" y="14466"/>
                </a:lnTo>
                <a:lnTo>
                  <a:pt x="0" y="22860"/>
                </a:lnTo>
                <a:lnTo>
                  <a:pt x="0" y="109220"/>
                </a:lnTo>
                <a:lnTo>
                  <a:pt x="1766" y="116879"/>
                </a:lnTo>
                <a:lnTo>
                  <a:pt x="6508" y="123825"/>
                </a:lnTo>
                <a:lnTo>
                  <a:pt x="13394" y="128865"/>
                </a:lnTo>
                <a:lnTo>
                  <a:pt x="21589" y="130810"/>
                </a:lnTo>
                <a:lnTo>
                  <a:pt x="445769" y="130810"/>
                </a:lnTo>
                <a:lnTo>
                  <a:pt x="453965" y="128865"/>
                </a:lnTo>
                <a:lnTo>
                  <a:pt x="460851" y="123825"/>
                </a:lnTo>
                <a:lnTo>
                  <a:pt x="465593" y="116879"/>
                </a:lnTo>
                <a:lnTo>
                  <a:pt x="467360" y="109220"/>
                </a:lnTo>
                <a:lnTo>
                  <a:pt x="467360" y="22860"/>
                </a:lnTo>
                <a:lnTo>
                  <a:pt x="465593" y="14466"/>
                </a:lnTo>
                <a:lnTo>
                  <a:pt x="460851" y="7143"/>
                </a:lnTo>
                <a:lnTo>
                  <a:pt x="453965" y="1964"/>
                </a:lnTo>
                <a:lnTo>
                  <a:pt x="445769" y="0"/>
                </a:lnTo>
                <a:lnTo>
                  <a:pt x="21589" y="0"/>
                </a:lnTo>
                <a:close/>
              </a:path>
            </a:pathLst>
          </a:custGeom>
          <a:ln w="934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5754732" y="2461964"/>
            <a:ext cx="268330" cy="76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20"/>
            <a:r>
              <a:rPr sz="500" spc="-41" dirty="0">
                <a:latin typeface="Lucida Console"/>
                <a:cs typeface="Lucida Console"/>
              </a:rPr>
              <a:t>ACGCGCA</a:t>
            </a:r>
            <a:endParaRPr sz="500" dirty="0">
              <a:latin typeface="Lucida Console"/>
              <a:cs typeface="Lucida Console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5390814" y="2497694"/>
            <a:ext cx="210750" cy="1153"/>
          </a:xfrm>
          <a:custGeom>
            <a:avLst/>
            <a:gdLst/>
            <a:ahLst/>
            <a:cxnLst/>
            <a:rect l="l" t="t" r="r" b="b"/>
            <a:pathLst>
              <a:path w="232410" h="1269">
                <a:moveTo>
                  <a:pt x="0" y="0"/>
                </a:moveTo>
                <a:lnTo>
                  <a:pt x="232409" y="1270"/>
                </a:lnTo>
              </a:path>
            </a:pathLst>
          </a:custGeom>
          <a:ln w="125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587744" y="2475795"/>
            <a:ext cx="69098" cy="44952"/>
          </a:xfrm>
          <a:custGeom>
            <a:avLst/>
            <a:gdLst/>
            <a:ahLst/>
            <a:cxnLst/>
            <a:rect l="l" t="t" r="r" b="b"/>
            <a:pathLst>
              <a:path w="76200" h="49530">
                <a:moveTo>
                  <a:pt x="0" y="0"/>
                </a:moveTo>
                <a:lnTo>
                  <a:pt x="0" y="49529"/>
                </a:lnTo>
                <a:lnTo>
                  <a:pt x="76200" y="254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342067" y="2436607"/>
            <a:ext cx="423802" cy="117565"/>
          </a:xfrm>
          <a:custGeom>
            <a:avLst/>
            <a:gdLst/>
            <a:ahLst/>
            <a:cxnLst/>
            <a:rect l="l" t="t" r="r" b="b"/>
            <a:pathLst>
              <a:path w="467359" h="129539">
                <a:moveTo>
                  <a:pt x="21589" y="0"/>
                </a:moveTo>
                <a:lnTo>
                  <a:pt x="13394" y="1944"/>
                </a:lnTo>
                <a:lnTo>
                  <a:pt x="6508" y="6985"/>
                </a:lnTo>
                <a:lnTo>
                  <a:pt x="1766" y="13930"/>
                </a:lnTo>
                <a:lnTo>
                  <a:pt x="0" y="21590"/>
                </a:lnTo>
                <a:lnTo>
                  <a:pt x="0" y="107950"/>
                </a:lnTo>
                <a:lnTo>
                  <a:pt x="1766" y="116145"/>
                </a:lnTo>
                <a:lnTo>
                  <a:pt x="6508" y="123031"/>
                </a:lnTo>
                <a:lnTo>
                  <a:pt x="13394" y="127773"/>
                </a:lnTo>
                <a:lnTo>
                  <a:pt x="21589" y="129540"/>
                </a:lnTo>
                <a:lnTo>
                  <a:pt x="445769" y="129540"/>
                </a:lnTo>
                <a:lnTo>
                  <a:pt x="453965" y="127773"/>
                </a:lnTo>
                <a:lnTo>
                  <a:pt x="460851" y="123031"/>
                </a:lnTo>
                <a:lnTo>
                  <a:pt x="465593" y="116145"/>
                </a:lnTo>
                <a:lnTo>
                  <a:pt x="467359" y="107950"/>
                </a:lnTo>
                <a:lnTo>
                  <a:pt x="467359" y="21590"/>
                </a:lnTo>
                <a:lnTo>
                  <a:pt x="465593" y="13930"/>
                </a:lnTo>
                <a:lnTo>
                  <a:pt x="460851" y="6985"/>
                </a:lnTo>
                <a:lnTo>
                  <a:pt x="453965" y="1944"/>
                </a:lnTo>
                <a:lnTo>
                  <a:pt x="445769" y="0"/>
                </a:lnTo>
                <a:lnTo>
                  <a:pt x="21589" y="0"/>
                </a:lnTo>
                <a:close/>
              </a:path>
            </a:pathLst>
          </a:custGeom>
          <a:ln w="934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6439956" y="2460812"/>
            <a:ext cx="267179" cy="76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20"/>
            <a:r>
              <a:rPr sz="500" spc="-50" dirty="0">
                <a:latin typeface="Lucida Console"/>
                <a:cs typeface="Lucida Console"/>
              </a:rPr>
              <a:t>C</a:t>
            </a:r>
            <a:r>
              <a:rPr sz="500" spc="-23" dirty="0">
                <a:latin typeface="Lucida Console"/>
                <a:cs typeface="Lucida Console"/>
              </a:rPr>
              <a:t>G</a:t>
            </a:r>
            <a:r>
              <a:rPr sz="500" spc="-50" dirty="0">
                <a:latin typeface="Lucida Console"/>
                <a:cs typeface="Lucida Console"/>
              </a:rPr>
              <a:t>C</a:t>
            </a:r>
            <a:r>
              <a:rPr sz="500" spc="-23" dirty="0">
                <a:latin typeface="Lucida Console"/>
                <a:cs typeface="Lucida Console"/>
              </a:rPr>
              <a:t>G</a:t>
            </a:r>
            <a:r>
              <a:rPr sz="500" spc="-50" dirty="0">
                <a:latin typeface="Lucida Console"/>
                <a:cs typeface="Lucida Console"/>
              </a:rPr>
              <a:t>C</a:t>
            </a:r>
            <a:r>
              <a:rPr sz="500" spc="-59" dirty="0">
                <a:latin typeface="Lucida Console"/>
                <a:cs typeface="Lucida Console"/>
              </a:rPr>
              <a:t>A</a:t>
            </a:r>
            <a:r>
              <a:rPr sz="500" dirty="0">
                <a:latin typeface="Lucida Console"/>
                <a:cs typeface="Lucida Console"/>
              </a:rPr>
              <a:t>T</a:t>
            </a:r>
          </a:p>
        </p:txBody>
      </p:sp>
      <p:sp>
        <p:nvSpPr>
          <p:cNvPr id="37" name="object 37"/>
          <p:cNvSpPr/>
          <p:nvPr/>
        </p:nvSpPr>
        <p:spPr>
          <a:xfrm>
            <a:off x="7034200" y="2440064"/>
            <a:ext cx="423802" cy="117565"/>
          </a:xfrm>
          <a:custGeom>
            <a:avLst/>
            <a:gdLst/>
            <a:ahLst/>
            <a:cxnLst/>
            <a:rect l="l" t="t" r="r" b="b"/>
            <a:pathLst>
              <a:path w="467359" h="129539">
                <a:moveTo>
                  <a:pt x="21590" y="0"/>
                </a:moveTo>
                <a:lnTo>
                  <a:pt x="13394" y="1766"/>
                </a:lnTo>
                <a:lnTo>
                  <a:pt x="6508" y="6508"/>
                </a:lnTo>
                <a:lnTo>
                  <a:pt x="1766" y="13394"/>
                </a:lnTo>
                <a:lnTo>
                  <a:pt x="0" y="21589"/>
                </a:lnTo>
                <a:lnTo>
                  <a:pt x="0" y="107950"/>
                </a:lnTo>
                <a:lnTo>
                  <a:pt x="1766" y="115609"/>
                </a:lnTo>
                <a:lnTo>
                  <a:pt x="6508" y="122554"/>
                </a:lnTo>
                <a:lnTo>
                  <a:pt x="13394" y="127595"/>
                </a:lnTo>
                <a:lnTo>
                  <a:pt x="21590" y="129539"/>
                </a:lnTo>
                <a:lnTo>
                  <a:pt x="445770" y="129539"/>
                </a:lnTo>
                <a:lnTo>
                  <a:pt x="453965" y="127595"/>
                </a:lnTo>
                <a:lnTo>
                  <a:pt x="460851" y="122555"/>
                </a:lnTo>
                <a:lnTo>
                  <a:pt x="465593" y="115609"/>
                </a:lnTo>
                <a:lnTo>
                  <a:pt x="467360" y="107950"/>
                </a:lnTo>
                <a:lnTo>
                  <a:pt x="467360" y="21589"/>
                </a:lnTo>
                <a:lnTo>
                  <a:pt x="465593" y="13394"/>
                </a:lnTo>
                <a:lnTo>
                  <a:pt x="460851" y="6508"/>
                </a:lnTo>
                <a:lnTo>
                  <a:pt x="453965" y="1766"/>
                </a:lnTo>
                <a:lnTo>
                  <a:pt x="445770" y="0"/>
                </a:lnTo>
                <a:lnTo>
                  <a:pt x="21590" y="0"/>
                </a:lnTo>
                <a:close/>
              </a:path>
            </a:pathLst>
          </a:custGeom>
          <a:ln w="934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7132089" y="2464269"/>
            <a:ext cx="280999" cy="76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20"/>
            <a:r>
              <a:rPr sz="500" spc="-32" dirty="0">
                <a:latin typeface="Lucida Console"/>
                <a:cs typeface="Lucida Console"/>
              </a:rPr>
              <a:t>G</a:t>
            </a:r>
            <a:r>
              <a:rPr sz="500" spc="-50" dirty="0">
                <a:latin typeface="Lucida Console"/>
                <a:cs typeface="Lucida Console"/>
              </a:rPr>
              <a:t>C</a:t>
            </a:r>
            <a:r>
              <a:rPr sz="500" spc="-23" dirty="0">
                <a:latin typeface="Lucida Console"/>
                <a:cs typeface="Lucida Console"/>
              </a:rPr>
              <a:t>G</a:t>
            </a:r>
            <a:r>
              <a:rPr sz="500" spc="-41" dirty="0">
                <a:latin typeface="Lucida Console"/>
                <a:cs typeface="Lucida Console"/>
              </a:rPr>
              <a:t>C</a:t>
            </a:r>
            <a:r>
              <a:rPr sz="500" spc="-68" dirty="0">
                <a:latin typeface="Lucida Console"/>
                <a:cs typeface="Lucida Console"/>
              </a:rPr>
              <a:t>AT</a:t>
            </a:r>
            <a:r>
              <a:rPr sz="500" dirty="0">
                <a:latin typeface="Lucida Console"/>
                <a:cs typeface="Lucida Console"/>
              </a:rPr>
              <a:t>C</a:t>
            </a:r>
          </a:p>
        </p:txBody>
      </p:sp>
      <p:sp>
        <p:nvSpPr>
          <p:cNvPr id="39" name="object 39"/>
          <p:cNvSpPr/>
          <p:nvPr/>
        </p:nvSpPr>
        <p:spPr>
          <a:xfrm>
            <a:off x="6765869" y="2496542"/>
            <a:ext cx="213053" cy="1153"/>
          </a:xfrm>
          <a:custGeom>
            <a:avLst/>
            <a:gdLst/>
            <a:ahLst/>
            <a:cxnLst/>
            <a:rect l="l" t="t" r="r" b="b"/>
            <a:pathLst>
              <a:path w="234950" h="1269">
                <a:moveTo>
                  <a:pt x="0" y="0"/>
                </a:moveTo>
                <a:lnTo>
                  <a:pt x="234950" y="1269"/>
                </a:lnTo>
              </a:path>
            </a:pathLst>
          </a:custGeom>
          <a:ln w="125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6965101" y="2475795"/>
            <a:ext cx="69098" cy="44952"/>
          </a:xfrm>
          <a:custGeom>
            <a:avLst/>
            <a:gdLst/>
            <a:ahLst/>
            <a:cxnLst/>
            <a:rect l="l" t="t" r="r" b="b"/>
            <a:pathLst>
              <a:path w="76200" h="49530">
                <a:moveTo>
                  <a:pt x="1270" y="0"/>
                </a:moveTo>
                <a:lnTo>
                  <a:pt x="0" y="49529"/>
                </a:lnTo>
                <a:lnTo>
                  <a:pt x="76200" y="25400"/>
                </a:lnTo>
                <a:lnTo>
                  <a:pt x="127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7458002" y="2882666"/>
            <a:ext cx="424954" cy="117565"/>
          </a:xfrm>
          <a:custGeom>
            <a:avLst/>
            <a:gdLst/>
            <a:ahLst/>
            <a:cxnLst/>
            <a:rect l="l" t="t" r="r" b="b"/>
            <a:pathLst>
              <a:path w="468629" h="129539">
                <a:moveTo>
                  <a:pt x="21589" y="0"/>
                </a:moveTo>
                <a:lnTo>
                  <a:pt x="13930" y="1944"/>
                </a:lnTo>
                <a:lnTo>
                  <a:pt x="6984" y="6984"/>
                </a:lnTo>
                <a:lnTo>
                  <a:pt x="1944" y="13930"/>
                </a:lnTo>
                <a:lnTo>
                  <a:pt x="0" y="21589"/>
                </a:lnTo>
                <a:lnTo>
                  <a:pt x="0" y="107950"/>
                </a:lnTo>
                <a:lnTo>
                  <a:pt x="1944" y="116145"/>
                </a:lnTo>
                <a:lnTo>
                  <a:pt x="6985" y="123031"/>
                </a:lnTo>
                <a:lnTo>
                  <a:pt x="13930" y="127773"/>
                </a:lnTo>
                <a:lnTo>
                  <a:pt x="21589" y="129539"/>
                </a:lnTo>
                <a:lnTo>
                  <a:pt x="447039" y="129539"/>
                </a:lnTo>
                <a:lnTo>
                  <a:pt x="454699" y="127773"/>
                </a:lnTo>
                <a:lnTo>
                  <a:pt x="461645" y="123031"/>
                </a:lnTo>
                <a:lnTo>
                  <a:pt x="466685" y="116145"/>
                </a:lnTo>
                <a:lnTo>
                  <a:pt x="468629" y="107950"/>
                </a:lnTo>
                <a:lnTo>
                  <a:pt x="468629" y="21589"/>
                </a:lnTo>
                <a:lnTo>
                  <a:pt x="466685" y="13930"/>
                </a:lnTo>
                <a:lnTo>
                  <a:pt x="461644" y="6985"/>
                </a:lnTo>
                <a:lnTo>
                  <a:pt x="454699" y="1944"/>
                </a:lnTo>
                <a:lnTo>
                  <a:pt x="447039" y="0"/>
                </a:lnTo>
                <a:lnTo>
                  <a:pt x="21589" y="0"/>
                </a:lnTo>
                <a:close/>
              </a:path>
            </a:pathLst>
          </a:custGeom>
          <a:ln w="934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 txBox="1"/>
          <p:nvPr/>
        </p:nvSpPr>
        <p:spPr>
          <a:xfrm>
            <a:off x="7558195" y="2906870"/>
            <a:ext cx="258542" cy="76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20"/>
            <a:r>
              <a:rPr sz="500" spc="-45" dirty="0">
                <a:latin typeface="Lucida Console"/>
                <a:cs typeface="Lucida Console"/>
              </a:rPr>
              <a:t>CGCATCA</a:t>
            </a:r>
            <a:endParaRPr sz="500" dirty="0">
              <a:latin typeface="Lucida Console"/>
              <a:cs typeface="Lucida Console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7490249" y="3229600"/>
            <a:ext cx="423802" cy="117565"/>
          </a:xfrm>
          <a:custGeom>
            <a:avLst/>
            <a:gdLst/>
            <a:ahLst/>
            <a:cxnLst/>
            <a:rect l="l" t="t" r="r" b="b"/>
            <a:pathLst>
              <a:path w="467359" h="129539">
                <a:moveTo>
                  <a:pt x="21590" y="0"/>
                </a:moveTo>
                <a:lnTo>
                  <a:pt x="13394" y="1944"/>
                </a:lnTo>
                <a:lnTo>
                  <a:pt x="6508" y="6985"/>
                </a:lnTo>
                <a:lnTo>
                  <a:pt x="1766" y="13930"/>
                </a:lnTo>
                <a:lnTo>
                  <a:pt x="0" y="21589"/>
                </a:lnTo>
                <a:lnTo>
                  <a:pt x="0" y="107950"/>
                </a:lnTo>
                <a:lnTo>
                  <a:pt x="1766" y="116145"/>
                </a:lnTo>
                <a:lnTo>
                  <a:pt x="6508" y="123031"/>
                </a:lnTo>
                <a:lnTo>
                  <a:pt x="13394" y="127773"/>
                </a:lnTo>
                <a:lnTo>
                  <a:pt x="21590" y="129539"/>
                </a:lnTo>
                <a:lnTo>
                  <a:pt x="445770" y="129539"/>
                </a:lnTo>
                <a:lnTo>
                  <a:pt x="453965" y="127773"/>
                </a:lnTo>
                <a:lnTo>
                  <a:pt x="460851" y="123031"/>
                </a:lnTo>
                <a:lnTo>
                  <a:pt x="465593" y="116145"/>
                </a:lnTo>
                <a:lnTo>
                  <a:pt x="467360" y="107950"/>
                </a:lnTo>
                <a:lnTo>
                  <a:pt x="467360" y="21589"/>
                </a:lnTo>
                <a:lnTo>
                  <a:pt x="465593" y="13930"/>
                </a:lnTo>
                <a:lnTo>
                  <a:pt x="460851" y="6985"/>
                </a:lnTo>
                <a:lnTo>
                  <a:pt x="453965" y="1944"/>
                </a:lnTo>
                <a:lnTo>
                  <a:pt x="445770" y="0"/>
                </a:lnTo>
                <a:lnTo>
                  <a:pt x="21590" y="0"/>
                </a:lnTo>
                <a:close/>
              </a:path>
            </a:pathLst>
          </a:custGeom>
          <a:ln w="934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 txBox="1"/>
          <p:nvPr/>
        </p:nvSpPr>
        <p:spPr>
          <a:xfrm>
            <a:off x="7591592" y="3253803"/>
            <a:ext cx="291363" cy="76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20"/>
            <a:r>
              <a:rPr sz="500" spc="-32" dirty="0">
                <a:latin typeface="Lucida Console"/>
                <a:cs typeface="Lucida Console"/>
              </a:rPr>
              <a:t>G</a:t>
            </a:r>
            <a:r>
              <a:rPr sz="500" spc="-50" dirty="0">
                <a:latin typeface="Lucida Console"/>
                <a:cs typeface="Lucida Console"/>
              </a:rPr>
              <a:t>C</a:t>
            </a:r>
            <a:r>
              <a:rPr sz="500" spc="-59" dirty="0">
                <a:latin typeface="Lucida Console"/>
                <a:cs typeface="Lucida Console"/>
              </a:rPr>
              <a:t>A</a:t>
            </a:r>
            <a:r>
              <a:rPr sz="500" spc="-68" dirty="0">
                <a:latin typeface="Lucida Console"/>
                <a:cs typeface="Lucida Console"/>
              </a:rPr>
              <a:t>T</a:t>
            </a:r>
            <a:r>
              <a:rPr sz="500" spc="-50" dirty="0">
                <a:latin typeface="Lucida Console"/>
                <a:cs typeface="Lucida Console"/>
              </a:rPr>
              <a:t>C</a:t>
            </a:r>
            <a:r>
              <a:rPr sz="500" spc="-59" dirty="0">
                <a:latin typeface="Lucida Console"/>
                <a:cs typeface="Lucida Console"/>
              </a:rPr>
              <a:t>A</a:t>
            </a:r>
            <a:r>
              <a:rPr sz="500" dirty="0">
                <a:latin typeface="Lucida Console"/>
                <a:cs typeface="Lucida Console"/>
              </a:rPr>
              <a:t>A</a:t>
            </a:r>
          </a:p>
        </p:txBody>
      </p:sp>
      <p:sp>
        <p:nvSpPr>
          <p:cNvPr id="45" name="object 45"/>
          <p:cNvSpPr txBox="1">
            <a:spLocks noGrp="1"/>
          </p:cNvSpPr>
          <p:nvPr>
            <p:ph type="title"/>
          </p:nvPr>
        </p:nvSpPr>
        <p:spPr>
          <a:xfrm>
            <a:off x="1510948" y="156643"/>
            <a:ext cx="6122103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20"/>
            <a:r>
              <a:rPr sz="4000" dirty="0">
                <a:latin typeface="Calibri"/>
                <a:cs typeface="Calibri"/>
              </a:rPr>
              <a:t>De </a:t>
            </a:r>
            <a:r>
              <a:rPr sz="4000" spc="-5" dirty="0">
                <a:latin typeface="Calibri"/>
                <a:cs typeface="Calibri"/>
              </a:rPr>
              <a:t>Bruijn </a:t>
            </a:r>
            <a:r>
              <a:rPr sz="4000" spc="-18" dirty="0">
                <a:latin typeface="Calibri"/>
                <a:cs typeface="Calibri"/>
              </a:rPr>
              <a:t>Graphs </a:t>
            </a:r>
            <a:r>
              <a:rPr sz="4000" dirty="0">
                <a:latin typeface="Calibri"/>
                <a:cs typeface="Calibri"/>
              </a:rPr>
              <a:t>–</a:t>
            </a:r>
            <a:r>
              <a:rPr sz="4000" spc="-36" dirty="0">
                <a:latin typeface="Calibri"/>
                <a:cs typeface="Calibri"/>
              </a:rPr>
              <a:t> </a:t>
            </a:r>
            <a:r>
              <a:rPr sz="4000" spc="-5" dirty="0">
                <a:latin typeface="Calibri"/>
                <a:cs typeface="Calibri"/>
              </a:rPr>
              <a:t>K=7</a:t>
            </a:r>
            <a:endParaRPr sz="4000" dirty="0">
              <a:latin typeface="Calibri"/>
              <a:cs typeface="Calibri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4674495" y="2496542"/>
            <a:ext cx="236086" cy="1153"/>
          </a:xfrm>
          <a:custGeom>
            <a:avLst/>
            <a:gdLst/>
            <a:ahLst/>
            <a:cxnLst/>
            <a:rect l="l" t="t" r="r" b="b"/>
            <a:pathLst>
              <a:path w="260350" h="1269">
                <a:moveTo>
                  <a:pt x="0" y="0"/>
                </a:moveTo>
                <a:lnTo>
                  <a:pt x="260350" y="1269"/>
                </a:lnTo>
              </a:path>
            </a:pathLst>
          </a:custGeom>
          <a:ln w="125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4897912" y="2474642"/>
            <a:ext cx="67947" cy="44952"/>
          </a:xfrm>
          <a:custGeom>
            <a:avLst/>
            <a:gdLst/>
            <a:ahLst/>
            <a:cxnLst/>
            <a:rect l="l" t="t" r="r" b="b"/>
            <a:pathLst>
              <a:path w="74929" h="49530">
                <a:moveTo>
                  <a:pt x="0" y="0"/>
                </a:moveTo>
                <a:lnTo>
                  <a:pt x="0" y="49530"/>
                </a:lnTo>
                <a:lnTo>
                  <a:pt x="74929" y="254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6080645" y="2496542"/>
            <a:ext cx="206142" cy="1153"/>
          </a:xfrm>
          <a:custGeom>
            <a:avLst/>
            <a:gdLst/>
            <a:ahLst/>
            <a:cxnLst/>
            <a:rect l="l" t="t" r="r" b="b"/>
            <a:pathLst>
              <a:path w="227329" h="1269">
                <a:moveTo>
                  <a:pt x="0" y="1269"/>
                </a:moveTo>
                <a:lnTo>
                  <a:pt x="227329" y="0"/>
                </a:lnTo>
              </a:path>
            </a:pathLst>
          </a:custGeom>
          <a:ln w="125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6272968" y="2473491"/>
            <a:ext cx="69098" cy="46104"/>
          </a:xfrm>
          <a:custGeom>
            <a:avLst/>
            <a:gdLst/>
            <a:ahLst/>
            <a:cxnLst/>
            <a:rect l="l" t="t" r="r" b="b"/>
            <a:pathLst>
              <a:path w="76200" h="50800">
                <a:moveTo>
                  <a:pt x="0" y="0"/>
                </a:moveTo>
                <a:lnTo>
                  <a:pt x="0" y="50800"/>
                </a:lnTo>
                <a:lnTo>
                  <a:pt x="76200" y="254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7458002" y="2498848"/>
            <a:ext cx="213053" cy="329645"/>
          </a:xfrm>
          <a:custGeom>
            <a:avLst/>
            <a:gdLst/>
            <a:ahLst/>
            <a:cxnLst/>
            <a:rect l="l" t="t" r="r" b="b"/>
            <a:pathLst>
              <a:path w="234950" h="363219">
                <a:moveTo>
                  <a:pt x="0" y="0"/>
                </a:moveTo>
                <a:lnTo>
                  <a:pt x="0" y="212089"/>
                </a:lnTo>
                <a:lnTo>
                  <a:pt x="234950" y="212089"/>
                </a:lnTo>
                <a:lnTo>
                  <a:pt x="234950" y="363219"/>
                </a:lnTo>
              </a:path>
            </a:pathLst>
          </a:custGeom>
          <a:ln w="125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7648022" y="2814661"/>
            <a:ext cx="44914" cy="69156"/>
          </a:xfrm>
          <a:custGeom>
            <a:avLst/>
            <a:gdLst/>
            <a:ahLst/>
            <a:cxnLst/>
            <a:rect l="l" t="t" r="r" b="b"/>
            <a:pathLst>
              <a:path w="49529" h="76200">
                <a:moveTo>
                  <a:pt x="49529" y="0"/>
                </a:moveTo>
                <a:lnTo>
                  <a:pt x="0" y="0"/>
                </a:lnTo>
                <a:lnTo>
                  <a:pt x="25400" y="76200"/>
                </a:lnTo>
                <a:lnTo>
                  <a:pt x="4952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7669904" y="3001383"/>
            <a:ext cx="25336" cy="174043"/>
          </a:xfrm>
          <a:custGeom>
            <a:avLst/>
            <a:gdLst/>
            <a:ahLst/>
            <a:cxnLst/>
            <a:rect l="l" t="t" r="r" b="b"/>
            <a:pathLst>
              <a:path w="27940" h="191770">
                <a:moveTo>
                  <a:pt x="0" y="0"/>
                </a:moveTo>
                <a:lnTo>
                  <a:pt x="27940" y="191770"/>
                </a:lnTo>
              </a:path>
            </a:pathLst>
          </a:custGeom>
          <a:ln w="125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7669904" y="3158138"/>
            <a:ext cx="44914" cy="71462"/>
          </a:xfrm>
          <a:custGeom>
            <a:avLst/>
            <a:gdLst/>
            <a:ahLst/>
            <a:cxnLst/>
            <a:rect l="l" t="t" r="r" b="b"/>
            <a:pathLst>
              <a:path w="49529" h="78739">
                <a:moveTo>
                  <a:pt x="49529" y="0"/>
                </a:moveTo>
                <a:lnTo>
                  <a:pt x="0" y="7620"/>
                </a:lnTo>
                <a:lnTo>
                  <a:pt x="35559" y="78739"/>
                </a:lnTo>
                <a:lnTo>
                  <a:pt x="4952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7490249" y="3544261"/>
            <a:ext cx="423802" cy="117565"/>
          </a:xfrm>
          <a:custGeom>
            <a:avLst/>
            <a:gdLst/>
            <a:ahLst/>
            <a:cxnLst/>
            <a:rect l="l" t="t" r="r" b="b"/>
            <a:pathLst>
              <a:path w="467359" h="129539">
                <a:moveTo>
                  <a:pt x="21590" y="0"/>
                </a:moveTo>
                <a:lnTo>
                  <a:pt x="13394" y="1944"/>
                </a:lnTo>
                <a:lnTo>
                  <a:pt x="6508" y="6984"/>
                </a:lnTo>
                <a:lnTo>
                  <a:pt x="1766" y="13930"/>
                </a:lnTo>
                <a:lnTo>
                  <a:pt x="0" y="21589"/>
                </a:lnTo>
                <a:lnTo>
                  <a:pt x="0" y="107950"/>
                </a:lnTo>
                <a:lnTo>
                  <a:pt x="1766" y="116145"/>
                </a:lnTo>
                <a:lnTo>
                  <a:pt x="6508" y="123031"/>
                </a:lnTo>
                <a:lnTo>
                  <a:pt x="13394" y="127773"/>
                </a:lnTo>
                <a:lnTo>
                  <a:pt x="21590" y="129539"/>
                </a:lnTo>
                <a:lnTo>
                  <a:pt x="445770" y="129539"/>
                </a:lnTo>
                <a:lnTo>
                  <a:pt x="453965" y="127773"/>
                </a:lnTo>
                <a:lnTo>
                  <a:pt x="460851" y="123031"/>
                </a:lnTo>
                <a:lnTo>
                  <a:pt x="465593" y="116145"/>
                </a:lnTo>
                <a:lnTo>
                  <a:pt x="467360" y="107950"/>
                </a:lnTo>
                <a:lnTo>
                  <a:pt x="467360" y="21589"/>
                </a:lnTo>
                <a:lnTo>
                  <a:pt x="465593" y="13930"/>
                </a:lnTo>
                <a:lnTo>
                  <a:pt x="460851" y="6985"/>
                </a:lnTo>
                <a:lnTo>
                  <a:pt x="453965" y="1944"/>
                </a:lnTo>
                <a:lnTo>
                  <a:pt x="445770" y="0"/>
                </a:lnTo>
                <a:lnTo>
                  <a:pt x="21590" y="0"/>
                </a:lnTo>
                <a:close/>
              </a:path>
            </a:pathLst>
          </a:custGeom>
          <a:ln w="934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 txBox="1"/>
          <p:nvPr/>
        </p:nvSpPr>
        <p:spPr>
          <a:xfrm>
            <a:off x="7592744" y="3568465"/>
            <a:ext cx="290211" cy="76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20"/>
            <a:r>
              <a:rPr sz="500" spc="-41" dirty="0">
                <a:latin typeface="Lucida Console"/>
                <a:cs typeface="Lucida Console"/>
              </a:rPr>
              <a:t>C</a:t>
            </a:r>
            <a:r>
              <a:rPr sz="500" spc="-59" dirty="0">
                <a:latin typeface="Lucida Console"/>
                <a:cs typeface="Lucida Console"/>
              </a:rPr>
              <a:t>A</a:t>
            </a:r>
            <a:r>
              <a:rPr sz="500" spc="-77" dirty="0">
                <a:latin typeface="Lucida Console"/>
                <a:cs typeface="Lucida Console"/>
              </a:rPr>
              <a:t>T</a:t>
            </a:r>
            <a:r>
              <a:rPr sz="500" spc="-41" dirty="0">
                <a:latin typeface="Lucida Console"/>
                <a:cs typeface="Lucida Console"/>
              </a:rPr>
              <a:t>C</a:t>
            </a:r>
            <a:r>
              <a:rPr sz="500" spc="-59" dirty="0">
                <a:latin typeface="Lucida Console"/>
                <a:cs typeface="Lucida Console"/>
              </a:rPr>
              <a:t>A</a:t>
            </a:r>
            <a:r>
              <a:rPr sz="500" spc="-68" dirty="0">
                <a:latin typeface="Lucida Console"/>
                <a:cs typeface="Lucida Console"/>
              </a:rPr>
              <a:t>A</a:t>
            </a:r>
            <a:r>
              <a:rPr sz="500" dirty="0">
                <a:latin typeface="Lucida Console"/>
                <a:cs typeface="Lucida Console"/>
              </a:rPr>
              <a:t>A</a:t>
            </a:r>
          </a:p>
        </p:txBody>
      </p:sp>
      <p:sp>
        <p:nvSpPr>
          <p:cNvPr id="56" name="object 56"/>
          <p:cNvSpPr/>
          <p:nvPr/>
        </p:nvSpPr>
        <p:spPr>
          <a:xfrm>
            <a:off x="7489096" y="3917704"/>
            <a:ext cx="424954" cy="117565"/>
          </a:xfrm>
          <a:custGeom>
            <a:avLst/>
            <a:gdLst/>
            <a:ahLst/>
            <a:cxnLst/>
            <a:rect l="l" t="t" r="r" b="b"/>
            <a:pathLst>
              <a:path w="468629" h="129539">
                <a:moveTo>
                  <a:pt x="21590" y="0"/>
                </a:moveTo>
                <a:lnTo>
                  <a:pt x="13930" y="1944"/>
                </a:lnTo>
                <a:lnTo>
                  <a:pt x="6985" y="6985"/>
                </a:lnTo>
                <a:lnTo>
                  <a:pt x="1944" y="13930"/>
                </a:lnTo>
                <a:lnTo>
                  <a:pt x="0" y="21590"/>
                </a:lnTo>
                <a:lnTo>
                  <a:pt x="0" y="107950"/>
                </a:lnTo>
                <a:lnTo>
                  <a:pt x="1944" y="116145"/>
                </a:lnTo>
                <a:lnTo>
                  <a:pt x="6985" y="123031"/>
                </a:lnTo>
                <a:lnTo>
                  <a:pt x="13930" y="127773"/>
                </a:lnTo>
                <a:lnTo>
                  <a:pt x="21590" y="129540"/>
                </a:lnTo>
                <a:lnTo>
                  <a:pt x="447040" y="129540"/>
                </a:lnTo>
                <a:lnTo>
                  <a:pt x="454699" y="127773"/>
                </a:lnTo>
                <a:lnTo>
                  <a:pt x="461645" y="123031"/>
                </a:lnTo>
                <a:lnTo>
                  <a:pt x="466685" y="116145"/>
                </a:lnTo>
                <a:lnTo>
                  <a:pt x="468630" y="107950"/>
                </a:lnTo>
                <a:lnTo>
                  <a:pt x="468630" y="21590"/>
                </a:lnTo>
                <a:lnTo>
                  <a:pt x="466685" y="13930"/>
                </a:lnTo>
                <a:lnTo>
                  <a:pt x="461645" y="6985"/>
                </a:lnTo>
                <a:lnTo>
                  <a:pt x="454699" y="1944"/>
                </a:lnTo>
                <a:lnTo>
                  <a:pt x="447040" y="0"/>
                </a:lnTo>
                <a:lnTo>
                  <a:pt x="21590" y="0"/>
                </a:lnTo>
                <a:close/>
              </a:path>
            </a:pathLst>
          </a:custGeom>
          <a:ln w="934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 txBox="1"/>
          <p:nvPr/>
        </p:nvSpPr>
        <p:spPr>
          <a:xfrm>
            <a:off x="7592744" y="3941909"/>
            <a:ext cx="290211" cy="76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20"/>
            <a:r>
              <a:rPr sz="500" spc="-54" dirty="0">
                <a:latin typeface="Lucida Console"/>
                <a:cs typeface="Lucida Console"/>
              </a:rPr>
              <a:t>ATCAAAA</a:t>
            </a:r>
            <a:endParaRPr sz="500" dirty="0">
              <a:latin typeface="Lucida Console"/>
              <a:cs typeface="Lucida Console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7702149" y="3348318"/>
            <a:ext cx="1152" cy="141770"/>
          </a:xfrm>
          <a:custGeom>
            <a:avLst/>
            <a:gdLst/>
            <a:ahLst/>
            <a:cxnLst/>
            <a:rect l="l" t="t" r="r" b="b"/>
            <a:pathLst>
              <a:path w="1270" h="156210">
                <a:moveTo>
                  <a:pt x="1270" y="0"/>
                </a:moveTo>
                <a:lnTo>
                  <a:pt x="0" y="156210"/>
                </a:lnTo>
              </a:path>
            </a:pathLst>
          </a:custGeom>
          <a:ln w="125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7679117" y="3476257"/>
            <a:ext cx="46065" cy="69156"/>
          </a:xfrm>
          <a:custGeom>
            <a:avLst/>
            <a:gdLst/>
            <a:ahLst/>
            <a:cxnLst/>
            <a:rect l="l" t="t" r="r" b="b"/>
            <a:pathLst>
              <a:path w="50800" h="76200">
                <a:moveTo>
                  <a:pt x="50800" y="0"/>
                </a:moveTo>
                <a:lnTo>
                  <a:pt x="0" y="0"/>
                </a:lnTo>
                <a:lnTo>
                  <a:pt x="24130" y="76200"/>
                </a:lnTo>
                <a:lnTo>
                  <a:pt x="508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7700998" y="3661826"/>
            <a:ext cx="1152" cy="201706"/>
          </a:xfrm>
          <a:custGeom>
            <a:avLst/>
            <a:gdLst/>
            <a:ahLst/>
            <a:cxnLst/>
            <a:rect l="l" t="t" r="r" b="b"/>
            <a:pathLst>
              <a:path w="1270" h="222250">
                <a:moveTo>
                  <a:pt x="1269" y="0"/>
                </a:moveTo>
                <a:lnTo>
                  <a:pt x="0" y="222250"/>
                </a:lnTo>
              </a:path>
            </a:pathLst>
          </a:custGeom>
          <a:ln w="125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7679117" y="3849701"/>
            <a:ext cx="46065" cy="68004"/>
          </a:xfrm>
          <a:custGeom>
            <a:avLst/>
            <a:gdLst/>
            <a:ahLst/>
            <a:cxnLst/>
            <a:rect l="l" t="t" r="r" b="b"/>
            <a:pathLst>
              <a:path w="50800" h="74929">
                <a:moveTo>
                  <a:pt x="50800" y="0"/>
                </a:moveTo>
                <a:lnTo>
                  <a:pt x="0" y="0"/>
                </a:lnTo>
                <a:lnTo>
                  <a:pt x="24130" y="74930"/>
                </a:lnTo>
                <a:lnTo>
                  <a:pt x="508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538370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14205" y="2437760"/>
            <a:ext cx="423802" cy="118718"/>
          </a:xfrm>
          <a:custGeom>
            <a:avLst/>
            <a:gdLst/>
            <a:ahLst/>
            <a:cxnLst/>
            <a:rect l="l" t="t" r="r" b="b"/>
            <a:pathLst>
              <a:path w="467359" h="130810">
                <a:moveTo>
                  <a:pt x="21589" y="0"/>
                </a:moveTo>
                <a:lnTo>
                  <a:pt x="13394" y="1964"/>
                </a:lnTo>
                <a:lnTo>
                  <a:pt x="6508" y="7143"/>
                </a:lnTo>
                <a:lnTo>
                  <a:pt x="1766" y="14466"/>
                </a:lnTo>
                <a:lnTo>
                  <a:pt x="0" y="22860"/>
                </a:lnTo>
                <a:lnTo>
                  <a:pt x="0" y="109220"/>
                </a:lnTo>
                <a:lnTo>
                  <a:pt x="1766" y="116879"/>
                </a:lnTo>
                <a:lnTo>
                  <a:pt x="6508" y="123825"/>
                </a:lnTo>
                <a:lnTo>
                  <a:pt x="13394" y="128865"/>
                </a:lnTo>
                <a:lnTo>
                  <a:pt x="21589" y="130810"/>
                </a:lnTo>
                <a:lnTo>
                  <a:pt x="445770" y="130810"/>
                </a:lnTo>
                <a:lnTo>
                  <a:pt x="453965" y="128865"/>
                </a:lnTo>
                <a:lnTo>
                  <a:pt x="460851" y="123825"/>
                </a:lnTo>
                <a:lnTo>
                  <a:pt x="465593" y="116879"/>
                </a:lnTo>
                <a:lnTo>
                  <a:pt x="467359" y="109220"/>
                </a:lnTo>
                <a:lnTo>
                  <a:pt x="467359" y="22860"/>
                </a:lnTo>
                <a:lnTo>
                  <a:pt x="465593" y="14466"/>
                </a:lnTo>
                <a:lnTo>
                  <a:pt x="460851" y="7143"/>
                </a:lnTo>
                <a:lnTo>
                  <a:pt x="453965" y="1964"/>
                </a:lnTo>
                <a:lnTo>
                  <a:pt x="445770" y="0"/>
                </a:lnTo>
                <a:lnTo>
                  <a:pt x="21589" y="0"/>
                </a:lnTo>
                <a:close/>
              </a:path>
            </a:pathLst>
          </a:custGeom>
          <a:ln w="934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16701" y="2461964"/>
            <a:ext cx="261996" cy="76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20"/>
            <a:r>
              <a:rPr sz="500" spc="-54" dirty="0">
                <a:latin typeface="Lucida Console"/>
                <a:cs typeface="Lucida Console"/>
              </a:rPr>
              <a:t>AACTAAC</a:t>
            </a:r>
            <a:endParaRPr sz="500" dirty="0">
              <a:latin typeface="Lucida Console"/>
              <a:cs typeface="Lucida Console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39159" y="2497694"/>
            <a:ext cx="168139" cy="1153"/>
          </a:xfrm>
          <a:custGeom>
            <a:avLst/>
            <a:gdLst/>
            <a:ahLst/>
            <a:cxnLst/>
            <a:rect l="l" t="t" r="r" b="b"/>
            <a:pathLst>
              <a:path w="185419" h="1269">
                <a:moveTo>
                  <a:pt x="0" y="0"/>
                </a:moveTo>
                <a:lnTo>
                  <a:pt x="185419" y="1270"/>
                </a:lnTo>
              </a:path>
            </a:pathLst>
          </a:custGeom>
          <a:ln w="125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93478" y="2475795"/>
            <a:ext cx="67947" cy="44952"/>
          </a:xfrm>
          <a:custGeom>
            <a:avLst/>
            <a:gdLst/>
            <a:ahLst/>
            <a:cxnLst/>
            <a:rect l="l" t="t" r="r" b="b"/>
            <a:pathLst>
              <a:path w="74930" h="49530">
                <a:moveTo>
                  <a:pt x="0" y="0"/>
                </a:moveTo>
                <a:lnTo>
                  <a:pt x="0" y="49529"/>
                </a:lnTo>
                <a:lnTo>
                  <a:pt x="74929" y="254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61425" y="2440064"/>
            <a:ext cx="424954" cy="117565"/>
          </a:xfrm>
          <a:custGeom>
            <a:avLst/>
            <a:gdLst/>
            <a:ahLst/>
            <a:cxnLst/>
            <a:rect l="l" t="t" r="r" b="b"/>
            <a:pathLst>
              <a:path w="468630" h="129539">
                <a:moveTo>
                  <a:pt x="21590" y="0"/>
                </a:moveTo>
                <a:lnTo>
                  <a:pt x="13930" y="1766"/>
                </a:lnTo>
                <a:lnTo>
                  <a:pt x="6984" y="6508"/>
                </a:lnTo>
                <a:lnTo>
                  <a:pt x="1944" y="13394"/>
                </a:lnTo>
                <a:lnTo>
                  <a:pt x="0" y="21589"/>
                </a:lnTo>
                <a:lnTo>
                  <a:pt x="0" y="107950"/>
                </a:lnTo>
                <a:lnTo>
                  <a:pt x="1944" y="115609"/>
                </a:lnTo>
                <a:lnTo>
                  <a:pt x="6985" y="122554"/>
                </a:lnTo>
                <a:lnTo>
                  <a:pt x="13930" y="127595"/>
                </a:lnTo>
                <a:lnTo>
                  <a:pt x="21590" y="129539"/>
                </a:lnTo>
                <a:lnTo>
                  <a:pt x="447040" y="129539"/>
                </a:lnTo>
                <a:lnTo>
                  <a:pt x="454699" y="127595"/>
                </a:lnTo>
                <a:lnTo>
                  <a:pt x="461645" y="122555"/>
                </a:lnTo>
                <a:lnTo>
                  <a:pt x="466685" y="115609"/>
                </a:lnTo>
                <a:lnTo>
                  <a:pt x="468630" y="107950"/>
                </a:lnTo>
                <a:lnTo>
                  <a:pt x="468630" y="21589"/>
                </a:lnTo>
                <a:lnTo>
                  <a:pt x="466685" y="13394"/>
                </a:lnTo>
                <a:lnTo>
                  <a:pt x="461644" y="6508"/>
                </a:lnTo>
                <a:lnTo>
                  <a:pt x="454699" y="1766"/>
                </a:lnTo>
                <a:lnTo>
                  <a:pt x="447040" y="0"/>
                </a:lnTo>
                <a:lnTo>
                  <a:pt x="21590" y="0"/>
                </a:lnTo>
                <a:close/>
              </a:path>
            </a:pathLst>
          </a:custGeom>
          <a:ln w="934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962768" y="2464269"/>
            <a:ext cx="263727" cy="76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20"/>
            <a:r>
              <a:rPr sz="500" spc="-59" dirty="0">
                <a:latin typeface="Lucida Console"/>
                <a:cs typeface="Lucida Console"/>
              </a:rPr>
              <a:t>A</a:t>
            </a:r>
            <a:r>
              <a:rPr sz="500" spc="-50" dirty="0">
                <a:latin typeface="Lucida Console"/>
                <a:cs typeface="Lucida Console"/>
              </a:rPr>
              <a:t>C</a:t>
            </a:r>
            <a:r>
              <a:rPr sz="500" spc="-68" dirty="0">
                <a:latin typeface="Lucida Console"/>
                <a:cs typeface="Lucida Console"/>
              </a:rPr>
              <a:t>T</a:t>
            </a:r>
            <a:r>
              <a:rPr sz="500" spc="-59" dirty="0">
                <a:latin typeface="Lucida Console"/>
                <a:cs typeface="Lucida Console"/>
              </a:rPr>
              <a:t>AA</a:t>
            </a:r>
            <a:r>
              <a:rPr sz="500" spc="-50" dirty="0">
                <a:latin typeface="Lucida Console"/>
                <a:cs typeface="Lucida Console"/>
              </a:rPr>
              <a:t>C</a:t>
            </a:r>
            <a:r>
              <a:rPr sz="500" dirty="0">
                <a:latin typeface="Lucida Console"/>
                <a:cs typeface="Lucida Console"/>
              </a:rPr>
              <a:t>G</a:t>
            </a:r>
          </a:p>
        </p:txBody>
      </p:sp>
      <p:sp>
        <p:nvSpPr>
          <p:cNvPr id="8" name="object 8"/>
          <p:cNvSpPr/>
          <p:nvPr/>
        </p:nvSpPr>
        <p:spPr>
          <a:xfrm>
            <a:off x="1520161" y="2430843"/>
            <a:ext cx="424954" cy="117565"/>
          </a:xfrm>
          <a:custGeom>
            <a:avLst/>
            <a:gdLst/>
            <a:ahLst/>
            <a:cxnLst/>
            <a:rect l="l" t="t" r="r" b="b"/>
            <a:pathLst>
              <a:path w="468630" h="129539">
                <a:moveTo>
                  <a:pt x="21589" y="0"/>
                </a:moveTo>
                <a:lnTo>
                  <a:pt x="13930" y="1944"/>
                </a:lnTo>
                <a:lnTo>
                  <a:pt x="6985" y="6985"/>
                </a:lnTo>
                <a:lnTo>
                  <a:pt x="1944" y="13930"/>
                </a:lnTo>
                <a:lnTo>
                  <a:pt x="0" y="21590"/>
                </a:lnTo>
                <a:lnTo>
                  <a:pt x="0" y="107950"/>
                </a:lnTo>
                <a:lnTo>
                  <a:pt x="1944" y="116145"/>
                </a:lnTo>
                <a:lnTo>
                  <a:pt x="6984" y="123031"/>
                </a:lnTo>
                <a:lnTo>
                  <a:pt x="13930" y="127773"/>
                </a:lnTo>
                <a:lnTo>
                  <a:pt x="21589" y="129540"/>
                </a:lnTo>
                <a:lnTo>
                  <a:pt x="447039" y="129540"/>
                </a:lnTo>
                <a:lnTo>
                  <a:pt x="454699" y="127773"/>
                </a:lnTo>
                <a:lnTo>
                  <a:pt x="461644" y="123031"/>
                </a:lnTo>
                <a:lnTo>
                  <a:pt x="466685" y="116145"/>
                </a:lnTo>
                <a:lnTo>
                  <a:pt x="468630" y="107950"/>
                </a:lnTo>
                <a:lnTo>
                  <a:pt x="468630" y="21590"/>
                </a:lnTo>
                <a:lnTo>
                  <a:pt x="466685" y="13930"/>
                </a:lnTo>
                <a:lnTo>
                  <a:pt x="461645" y="6985"/>
                </a:lnTo>
                <a:lnTo>
                  <a:pt x="454699" y="1944"/>
                </a:lnTo>
                <a:lnTo>
                  <a:pt x="447039" y="0"/>
                </a:lnTo>
                <a:lnTo>
                  <a:pt x="21589" y="0"/>
                </a:lnTo>
                <a:close/>
              </a:path>
            </a:pathLst>
          </a:custGeom>
          <a:ln w="934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621505" y="2455049"/>
            <a:ext cx="263725" cy="76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20"/>
            <a:r>
              <a:rPr sz="500" spc="-50" dirty="0">
                <a:latin typeface="Lucida Console"/>
                <a:cs typeface="Lucida Console"/>
              </a:rPr>
              <a:t>C</a:t>
            </a:r>
            <a:r>
              <a:rPr sz="500" spc="-68" dirty="0">
                <a:latin typeface="Lucida Console"/>
                <a:cs typeface="Lucida Console"/>
              </a:rPr>
              <a:t>T</a:t>
            </a:r>
            <a:r>
              <a:rPr sz="500" spc="-59" dirty="0">
                <a:latin typeface="Lucida Console"/>
                <a:cs typeface="Lucida Console"/>
              </a:rPr>
              <a:t>AA</a:t>
            </a:r>
            <a:r>
              <a:rPr sz="500" spc="-50" dirty="0">
                <a:latin typeface="Lucida Console"/>
                <a:cs typeface="Lucida Console"/>
              </a:rPr>
              <a:t>C</a:t>
            </a:r>
            <a:r>
              <a:rPr sz="500" spc="-23" dirty="0">
                <a:latin typeface="Lucida Console"/>
                <a:cs typeface="Lucida Console"/>
              </a:rPr>
              <a:t>G</a:t>
            </a:r>
            <a:r>
              <a:rPr sz="500" dirty="0">
                <a:latin typeface="Lucida Console"/>
                <a:cs typeface="Lucida Console"/>
              </a:rPr>
              <a:t>A</a:t>
            </a:r>
          </a:p>
        </p:txBody>
      </p:sp>
      <p:sp>
        <p:nvSpPr>
          <p:cNvPr id="10" name="object 10"/>
          <p:cNvSpPr/>
          <p:nvPr/>
        </p:nvSpPr>
        <p:spPr>
          <a:xfrm>
            <a:off x="1286378" y="2491931"/>
            <a:ext cx="179655" cy="6916"/>
          </a:xfrm>
          <a:custGeom>
            <a:avLst/>
            <a:gdLst/>
            <a:ahLst/>
            <a:cxnLst/>
            <a:rect l="l" t="t" r="r" b="b"/>
            <a:pathLst>
              <a:path w="198119" h="7619">
                <a:moveTo>
                  <a:pt x="0" y="7620"/>
                </a:moveTo>
                <a:lnTo>
                  <a:pt x="198119" y="0"/>
                </a:lnTo>
              </a:path>
            </a:pathLst>
          </a:custGeom>
          <a:ln w="125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451063" y="2470033"/>
            <a:ext cx="69098" cy="46104"/>
          </a:xfrm>
          <a:custGeom>
            <a:avLst/>
            <a:gdLst/>
            <a:ahLst/>
            <a:cxnLst/>
            <a:rect l="l" t="t" r="r" b="b"/>
            <a:pathLst>
              <a:path w="76200" h="50800">
                <a:moveTo>
                  <a:pt x="0" y="0"/>
                </a:moveTo>
                <a:lnTo>
                  <a:pt x="2540" y="50800"/>
                </a:lnTo>
                <a:lnTo>
                  <a:pt x="76200" y="2286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206537" y="2430843"/>
            <a:ext cx="423802" cy="117565"/>
          </a:xfrm>
          <a:custGeom>
            <a:avLst/>
            <a:gdLst/>
            <a:ahLst/>
            <a:cxnLst/>
            <a:rect l="l" t="t" r="r" b="b"/>
            <a:pathLst>
              <a:path w="467360" h="129539">
                <a:moveTo>
                  <a:pt x="21590" y="0"/>
                </a:moveTo>
                <a:lnTo>
                  <a:pt x="13394" y="1944"/>
                </a:lnTo>
                <a:lnTo>
                  <a:pt x="6508" y="6985"/>
                </a:lnTo>
                <a:lnTo>
                  <a:pt x="1766" y="13930"/>
                </a:lnTo>
                <a:lnTo>
                  <a:pt x="0" y="21590"/>
                </a:lnTo>
                <a:lnTo>
                  <a:pt x="0" y="107950"/>
                </a:lnTo>
                <a:lnTo>
                  <a:pt x="1766" y="116145"/>
                </a:lnTo>
                <a:lnTo>
                  <a:pt x="6508" y="123031"/>
                </a:lnTo>
                <a:lnTo>
                  <a:pt x="13394" y="127773"/>
                </a:lnTo>
                <a:lnTo>
                  <a:pt x="21590" y="129540"/>
                </a:lnTo>
                <a:lnTo>
                  <a:pt x="445769" y="129540"/>
                </a:lnTo>
                <a:lnTo>
                  <a:pt x="453965" y="127773"/>
                </a:lnTo>
                <a:lnTo>
                  <a:pt x="460851" y="123031"/>
                </a:lnTo>
                <a:lnTo>
                  <a:pt x="465593" y="116145"/>
                </a:lnTo>
                <a:lnTo>
                  <a:pt x="467360" y="107950"/>
                </a:lnTo>
                <a:lnTo>
                  <a:pt x="467360" y="21590"/>
                </a:lnTo>
                <a:lnTo>
                  <a:pt x="465593" y="13930"/>
                </a:lnTo>
                <a:lnTo>
                  <a:pt x="460851" y="6985"/>
                </a:lnTo>
                <a:lnTo>
                  <a:pt x="453965" y="1944"/>
                </a:lnTo>
                <a:lnTo>
                  <a:pt x="445769" y="0"/>
                </a:lnTo>
                <a:lnTo>
                  <a:pt x="21590" y="0"/>
                </a:lnTo>
                <a:close/>
              </a:path>
            </a:pathLst>
          </a:custGeom>
          <a:ln w="934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2307880" y="2455049"/>
            <a:ext cx="268331" cy="76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20"/>
            <a:r>
              <a:rPr sz="500" spc="-50" dirty="0">
                <a:latin typeface="Lucida Console"/>
                <a:cs typeface="Lucida Console"/>
              </a:rPr>
              <a:t>TAACGAC</a:t>
            </a:r>
            <a:endParaRPr sz="500" dirty="0">
              <a:latin typeface="Lucida Console"/>
              <a:cs typeface="Lucida Console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945114" y="2490779"/>
            <a:ext cx="207295" cy="0"/>
          </a:xfrm>
          <a:custGeom>
            <a:avLst/>
            <a:gdLst/>
            <a:ahLst/>
            <a:cxnLst/>
            <a:rect l="l" t="t" r="r" b="b"/>
            <a:pathLst>
              <a:path w="228600">
                <a:moveTo>
                  <a:pt x="0" y="0"/>
                </a:moveTo>
                <a:lnTo>
                  <a:pt x="228600" y="0"/>
                </a:lnTo>
              </a:path>
            </a:pathLst>
          </a:custGeom>
          <a:ln w="125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138589" y="2468879"/>
            <a:ext cx="67947" cy="44952"/>
          </a:xfrm>
          <a:custGeom>
            <a:avLst/>
            <a:gdLst/>
            <a:ahLst/>
            <a:cxnLst/>
            <a:rect l="l" t="t" r="r" b="b"/>
            <a:pathLst>
              <a:path w="74930" h="49530">
                <a:moveTo>
                  <a:pt x="0" y="0"/>
                </a:moveTo>
                <a:lnTo>
                  <a:pt x="0" y="49530"/>
                </a:lnTo>
                <a:lnTo>
                  <a:pt x="74930" y="254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828421" y="2435455"/>
            <a:ext cx="423802" cy="117565"/>
          </a:xfrm>
          <a:custGeom>
            <a:avLst/>
            <a:gdLst/>
            <a:ahLst/>
            <a:cxnLst/>
            <a:rect l="l" t="t" r="r" b="b"/>
            <a:pathLst>
              <a:path w="467360" h="129539">
                <a:moveTo>
                  <a:pt x="21590" y="0"/>
                </a:moveTo>
                <a:lnTo>
                  <a:pt x="13394" y="1944"/>
                </a:lnTo>
                <a:lnTo>
                  <a:pt x="6508" y="6984"/>
                </a:lnTo>
                <a:lnTo>
                  <a:pt x="1766" y="13930"/>
                </a:lnTo>
                <a:lnTo>
                  <a:pt x="0" y="21589"/>
                </a:lnTo>
                <a:lnTo>
                  <a:pt x="0" y="107950"/>
                </a:lnTo>
                <a:lnTo>
                  <a:pt x="1766" y="116145"/>
                </a:lnTo>
                <a:lnTo>
                  <a:pt x="6508" y="123031"/>
                </a:lnTo>
                <a:lnTo>
                  <a:pt x="13394" y="127773"/>
                </a:lnTo>
                <a:lnTo>
                  <a:pt x="21590" y="129539"/>
                </a:lnTo>
                <a:lnTo>
                  <a:pt x="445769" y="129539"/>
                </a:lnTo>
                <a:lnTo>
                  <a:pt x="453965" y="127773"/>
                </a:lnTo>
                <a:lnTo>
                  <a:pt x="460851" y="123031"/>
                </a:lnTo>
                <a:lnTo>
                  <a:pt x="465593" y="116145"/>
                </a:lnTo>
                <a:lnTo>
                  <a:pt x="467359" y="107950"/>
                </a:lnTo>
                <a:lnTo>
                  <a:pt x="467359" y="21589"/>
                </a:lnTo>
                <a:lnTo>
                  <a:pt x="465593" y="13930"/>
                </a:lnTo>
                <a:lnTo>
                  <a:pt x="460851" y="6985"/>
                </a:lnTo>
                <a:lnTo>
                  <a:pt x="453965" y="1944"/>
                </a:lnTo>
                <a:lnTo>
                  <a:pt x="445769" y="0"/>
                </a:lnTo>
                <a:lnTo>
                  <a:pt x="21590" y="0"/>
                </a:lnTo>
                <a:close/>
              </a:path>
            </a:pathLst>
          </a:custGeom>
          <a:ln w="934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2926311" y="2459658"/>
            <a:ext cx="275241" cy="76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20"/>
            <a:r>
              <a:rPr sz="500" spc="-45" dirty="0">
                <a:latin typeface="Lucida Console"/>
                <a:cs typeface="Lucida Console"/>
              </a:rPr>
              <a:t>AACGACG</a:t>
            </a:r>
            <a:endParaRPr sz="500" dirty="0">
              <a:latin typeface="Lucida Console"/>
              <a:cs typeface="Lucida Console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2631491" y="2490780"/>
            <a:ext cx="142803" cy="2305"/>
          </a:xfrm>
          <a:custGeom>
            <a:avLst/>
            <a:gdLst/>
            <a:ahLst/>
            <a:cxnLst/>
            <a:rect l="l" t="t" r="r" b="b"/>
            <a:pathLst>
              <a:path w="157480" h="2539">
                <a:moveTo>
                  <a:pt x="0" y="0"/>
                </a:moveTo>
                <a:lnTo>
                  <a:pt x="157480" y="2539"/>
                </a:lnTo>
              </a:path>
            </a:pathLst>
          </a:custGeom>
          <a:ln w="125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759323" y="2470033"/>
            <a:ext cx="69098" cy="46104"/>
          </a:xfrm>
          <a:custGeom>
            <a:avLst/>
            <a:gdLst/>
            <a:ahLst/>
            <a:cxnLst/>
            <a:rect l="l" t="t" r="r" b="b"/>
            <a:pathLst>
              <a:path w="76200" h="50800">
                <a:moveTo>
                  <a:pt x="1269" y="0"/>
                </a:moveTo>
                <a:lnTo>
                  <a:pt x="0" y="50800"/>
                </a:lnTo>
                <a:lnTo>
                  <a:pt x="76200" y="26669"/>
                </a:lnTo>
                <a:lnTo>
                  <a:pt x="126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519404" y="2436607"/>
            <a:ext cx="424954" cy="117565"/>
          </a:xfrm>
          <a:custGeom>
            <a:avLst/>
            <a:gdLst/>
            <a:ahLst/>
            <a:cxnLst/>
            <a:rect l="l" t="t" r="r" b="b"/>
            <a:pathLst>
              <a:path w="468629" h="129539">
                <a:moveTo>
                  <a:pt x="21589" y="0"/>
                </a:moveTo>
                <a:lnTo>
                  <a:pt x="13930" y="1944"/>
                </a:lnTo>
                <a:lnTo>
                  <a:pt x="6985" y="6985"/>
                </a:lnTo>
                <a:lnTo>
                  <a:pt x="1944" y="13930"/>
                </a:lnTo>
                <a:lnTo>
                  <a:pt x="0" y="21590"/>
                </a:lnTo>
                <a:lnTo>
                  <a:pt x="0" y="107950"/>
                </a:lnTo>
                <a:lnTo>
                  <a:pt x="1944" y="116145"/>
                </a:lnTo>
                <a:lnTo>
                  <a:pt x="6984" y="123031"/>
                </a:lnTo>
                <a:lnTo>
                  <a:pt x="13930" y="127773"/>
                </a:lnTo>
                <a:lnTo>
                  <a:pt x="21589" y="129540"/>
                </a:lnTo>
                <a:lnTo>
                  <a:pt x="447039" y="129540"/>
                </a:lnTo>
                <a:lnTo>
                  <a:pt x="454699" y="127773"/>
                </a:lnTo>
                <a:lnTo>
                  <a:pt x="461644" y="123031"/>
                </a:lnTo>
                <a:lnTo>
                  <a:pt x="466685" y="116145"/>
                </a:lnTo>
                <a:lnTo>
                  <a:pt x="468629" y="107950"/>
                </a:lnTo>
                <a:lnTo>
                  <a:pt x="468629" y="21590"/>
                </a:lnTo>
                <a:lnTo>
                  <a:pt x="466685" y="13930"/>
                </a:lnTo>
                <a:lnTo>
                  <a:pt x="461645" y="6985"/>
                </a:lnTo>
                <a:lnTo>
                  <a:pt x="454699" y="1944"/>
                </a:lnTo>
                <a:lnTo>
                  <a:pt x="447039" y="0"/>
                </a:lnTo>
                <a:lnTo>
                  <a:pt x="21589" y="0"/>
                </a:lnTo>
                <a:close/>
              </a:path>
            </a:pathLst>
          </a:custGeom>
          <a:ln w="934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3617292" y="2460812"/>
            <a:ext cx="267181" cy="76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20"/>
            <a:r>
              <a:rPr sz="500" spc="-59" dirty="0">
                <a:latin typeface="Lucida Console"/>
                <a:cs typeface="Lucida Console"/>
              </a:rPr>
              <a:t>A</a:t>
            </a:r>
            <a:r>
              <a:rPr sz="500" spc="-50" dirty="0">
                <a:latin typeface="Lucida Console"/>
                <a:cs typeface="Lucida Console"/>
              </a:rPr>
              <a:t>C</a:t>
            </a:r>
            <a:r>
              <a:rPr sz="500" spc="-23" dirty="0">
                <a:latin typeface="Lucida Console"/>
                <a:cs typeface="Lucida Console"/>
              </a:rPr>
              <a:t>G</a:t>
            </a:r>
            <a:r>
              <a:rPr sz="500" spc="-59" dirty="0">
                <a:latin typeface="Lucida Console"/>
                <a:cs typeface="Lucida Console"/>
              </a:rPr>
              <a:t>A</a:t>
            </a:r>
            <a:r>
              <a:rPr sz="500" spc="-50" dirty="0">
                <a:latin typeface="Lucida Console"/>
                <a:cs typeface="Lucida Console"/>
              </a:rPr>
              <a:t>C</a:t>
            </a:r>
            <a:r>
              <a:rPr sz="500" spc="-32" dirty="0">
                <a:latin typeface="Lucida Console"/>
                <a:cs typeface="Lucida Console"/>
              </a:rPr>
              <a:t>G</a:t>
            </a:r>
            <a:r>
              <a:rPr sz="500" dirty="0">
                <a:latin typeface="Lucida Console"/>
                <a:cs typeface="Lucida Console"/>
              </a:rPr>
              <a:t>C</a:t>
            </a:r>
          </a:p>
        </p:txBody>
      </p:sp>
      <p:sp>
        <p:nvSpPr>
          <p:cNvPr id="22" name="object 22"/>
          <p:cNvSpPr/>
          <p:nvPr/>
        </p:nvSpPr>
        <p:spPr>
          <a:xfrm>
            <a:off x="4250693" y="2436607"/>
            <a:ext cx="423802" cy="117565"/>
          </a:xfrm>
          <a:custGeom>
            <a:avLst/>
            <a:gdLst/>
            <a:ahLst/>
            <a:cxnLst/>
            <a:rect l="l" t="t" r="r" b="b"/>
            <a:pathLst>
              <a:path w="467360" h="129539">
                <a:moveTo>
                  <a:pt x="21589" y="0"/>
                </a:moveTo>
                <a:lnTo>
                  <a:pt x="13394" y="1944"/>
                </a:lnTo>
                <a:lnTo>
                  <a:pt x="6508" y="6985"/>
                </a:lnTo>
                <a:lnTo>
                  <a:pt x="1766" y="13930"/>
                </a:lnTo>
                <a:lnTo>
                  <a:pt x="0" y="21590"/>
                </a:lnTo>
                <a:lnTo>
                  <a:pt x="0" y="107950"/>
                </a:lnTo>
                <a:lnTo>
                  <a:pt x="1766" y="116145"/>
                </a:lnTo>
                <a:lnTo>
                  <a:pt x="6508" y="123031"/>
                </a:lnTo>
                <a:lnTo>
                  <a:pt x="13394" y="127773"/>
                </a:lnTo>
                <a:lnTo>
                  <a:pt x="21589" y="129540"/>
                </a:lnTo>
                <a:lnTo>
                  <a:pt x="445769" y="129540"/>
                </a:lnTo>
                <a:lnTo>
                  <a:pt x="453965" y="127773"/>
                </a:lnTo>
                <a:lnTo>
                  <a:pt x="460851" y="123031"/>
                </a:lnTo>
                <a:lnTo>
                  <a:pt x="465593" y="116145"/>
                </a:lnTo>
                <a:lnTo>
                  <a:pt x="467359" y="107950"/>
                </a:lnTo>
                <a:lnTo>
                  <a:pt x="467359" y="21590"/>
                </a:lnTo>
                <a:lnTo>
                  <a:pt x="465593" y="13930"/>
                </a:lnTo>
                <a:lnTo>
                  <a:pt x="460851" y="6985"/>
                </a:lnTo>
                <a:lnTo>
                  <a:pt x="453965" y="1944"/>
                </a:lnTo>
                <a:lnTo>
                  <a:pt x="445769" y="0"/>
                </a:lnTo>
                <a:lnTo>
                  <a:pt x="21589" y="0"/>
                </a:lnTo>
                <a:close/>
              </a:path>
            </a:pathLst>
          </a:custGeom>
          <a:ln w="934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4346279" y="2460812"/>
            <a:ext cx="277544" cy="76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20"/>
            <a:r>
              <a:rPr sz="500" spc="-41" dirty="0">
                <a:latin typeface="Lucida Console"/>
                <a:cs typeface="Lucida Console"/>
              </a:rPr>
              <a:t>CGACGCG</a:t>
            </a:r>
            <a:endParaRPr sz="500" dirty="0">
              <a:latin typeface="Lucida Console"/>
              <a:cs typeface="Lucida Console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3253376" y="2494236"/>
            <a:ext cx="211900" cy="1153"/>
          </a:xfrm>
          <a:custGeom>
            <a:avLst/>
            <a:gdLst/>
            <a:ahLst/>
            <a:cxnLst/>
            <a:rect l="l" t="t" r="r" b="b"/>
            <a:pathLst>
              <a:path w="233679" h="1269">
                <a:moveTo>
                  <a:pt x="0" y="0"/>
                </a:moveTo>
                <a:lnTo>
                  <a:pt x="233679" y="1270"/>
                </a:lnTo>
              </a:path>
            </a:pathLst>
          </a:custGeom>
          <a:ln w="125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451457" y="2473490"/>
            <a:ext cx="67947" cy="44952"/>
          </a:xfrm>
          <a:custGeom>
            <a:avLst/>
            <a:gdLst/>
            <a:ahLst/>
            <a:cxnLst/>
            <a:rect l="l" t="t" r="r" b="b"/>
            <a:pathLst>
              <a:path w="74929" h="49530">
                <a:moveTo>
                  <a:pt x="0" y="0"/>
                </a:moveTo>
                <a:lnTo>
                  <a:pt x="0" y="49529"/>
                </a:lnTo>
                <a:lnTo>
                  <a:pt x="74930" y="254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944358" y="2496542"/>
            <a:ext cx="251057" cy="1153"/>
          </a:xfrm>
          <a:custGeom>
            <a:avLst/>
            <a:gdLst/>
            <a:ahLst/>
            <a:cxnLst/>
            <a:rect l="l" t="t" r="r" b="b"/>
            <a:pathLst>
              <a:path w="276860" h="1269">
                <a:moveTo>
                  <a:pt x="0" y="0"/>
                </a:moveTo>
                <a:lnTo>
                  <a:pt x="276860" y="1269"/>
                </a:lnTo>
              </a:path>
            </a:pathLst>
          </a:custGeom>
          <a:ln w="125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181595" y="2474642"/>
            <a:ext cx="69098" cy="44952"/>
          </a:xfrm>
          <a:custGeom>
            <a:avLst/>
            <a:gdLst/>
            <a:ahLst/>
            <a:cxnLst/>
            <a:rect l="l" t="t" r="r" b="b"/>
            <a:pathLst>
              <a:path w="76200" h="49530">
                <a:moveTo>
                  <a:pt x="0" y="0"/>
                </a:moveTo>
                <a:lnTo>
                  <a:pt x="0" y="49530"/>
                </a:lnTo>
                <a:lnTo>
                  <a:pt x="76200" y="254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965860" y="2437760"/>
            <a:ext cx="423802" cy="118718"/>
          </a:xfrm>
          <a:custGeom>
            <a:avLst/>
            <a:gdLst/>
            <a:ahLst/>
            <a:cxnLst/>
            <a:rect l="l" t="t" r="r" b="b"/>
            <a:pathLst>
              <a:path w="467360" h="130810">
                <a:moveTo>
                  <a:pt x="21589" y="0"/>
                </a:moveTo>
                <a:lnTo>
                  <a:pt x="13394" y="1964"/>
                </a:lnTo>
                <a:lnTo>
                  <a:pt x="6508" y="7143"/>
                </a:lnTo>
                <a:lnTo>
                  <a:pt x="1766" y="14466"/>
                </a:lnTo>
                <a:lnTo>
                  <a:pt x="0" y="22860"/>
                </a:lnTo>
                <a:lnTo>
                  <a:pt x="0" y="109220"/>
                </a:lnTo>
                <a:lnTo>
                  <a:pt x="1766" y="116879"/>
                </a:lnTo>
                <a:lnTo>
                  <a:pt x="6508" y="123825"/>
                </a:lnTo>
                <a:lnTo>
                  <a:pt x="13394" y="128865"/>
                </a:lnTo>
                <a:lnTo>
                  <a:pt x="21589" y="130810"/>
                </a:lnTo>
                <a:lnTo>
                  <a:pt x="445770" y="130810"/>
                </a:lnTo>
                <a:lnTo>
                  <a:pt x="453965" y="128865"/>
                </a:lnTo>
                <a:lnTo>
                  <a:pt x="460851" y="123825"/>
                </a:lnTo>
                <a:lnTo>
                  <a:pt x="465593" y="116879"/>
                </a:lnTo>
                <a:lnTo>
                  <a:pt x="467360" y="109220"/>
                </a:lnTo>
                <a:lnTo>
                  <a:pt x="467360" y="22860"/>
                </a:lnTo>
                <a:lnTo>
                  <a:pt x="465593" y="14466"/>
                </a:lnTo>
                <a:lnTo>
                  <a:pt x="460851" y="7143"/>
                </a:lnTo>
                <a:lnTo>
                  <a:pt x="453965" y="1964"/>
                </a:lnTo>
                <a:lnTo>
                  <a:pt x="445770" y="0"/>
                </a:lnTo>
                <a:lnTo>
                  <a:pt x="21589" y="0"/>
                </a:lnTo>
                <a:close/>
              </a:path>
            </a:pathLst>
          </a:custGeom>
          <a:ln w="934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5061446" y="2461964"/>
            <a:ext cx="290787" cy="76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20"/>
            <a:r>
              <a:rPr sz="500" spc="-36" dirty="0">
                <a:latin typeface="Lucida Console"/>
                <a:cs typeface="Lucida Console"/>
              </a:rPr>
              <a:t>GACGCGC</a:t>
            </a:r>
            <a:endParaRPr sz="500" dirty="0">
              <a:latin typeface="Lucida Console"/>
              <a:cs typeface="Lucida Console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5656843" y="2437760"/>
            <a:ext cx="423802" cy="118718"/>
          </a:xfrm>
          <a:custGeom>
            <a:avLst/>
            <a:gdLst/>
            <a:ahLst/>
            <a:cxnLst/>
            <a:rect l="l" t="t" r="r" b="b"/>
            <a:pathLst>
              <a:path w="467359" h="130810">
                <a:moveTo>
                  <a:pt x="21589" y="0"/>
                </a:moveTo>
                <a:lnTo>
                  <a:pt x="13394" y="1964"/>
                </a:lnTo>
                <a:lnTo>
                  <a:pt x="6508" y="7143"/>
                </a:lnTo>
                <a:lnTo>
                  <a:pt x="1766" y="14466"/>
                </a:lnTo>
                <a:lnTo>
                  <a:pt x="0" y="22860"/>
                </a:lnTo>
                <a:lnTo>
                  <a:pt x="0" y="109220"/>
                </a:lnTo>
                <a:lnTo>
                  <a:pt x="1766" y="116879"/>
                </a:lnTo>
                <a:lnTo>
                  <a:pt x="6508" y="123825"/>
                </a:lnTo>
                <a:lnTo>
                  <a:pt x="13394" y="128865"/>
                </a:lnTo>
                <a:lnTo>
                  <a:pt x="21589" y="130810"/>
                </a:lnTo>
                <a:lnTo>
                  <a:pt x="445769" y="130810"/>
                </a:lnTo>
                <a:lnTo>
                  <a:pt x="453965" y="128865"/>
                </a:lnTo>
                <a:lnTo>
                  <a:pt x="460851" y="123825"/>
                </a:lnTo>
                <a:lnTo>
                  <a:pt x="465593" y="116879"/>
                </a:lnTo>
                <a:lnTo>
                  <a:pt x="467360" y="109220"/>
                </a:lnTo>
                <a:lnTo>
                  <a:pt x="467360" y="22860"/>
                </a:lnTo>
                <a:lnTo>
                  <a:pt x="465593" y="14466"/>
                </a:lnTo>
                <a:lnTo>
                  <a:pt x="460851" y="7143"/>
                </a:lnTo>
                <a:lnTo>
                  <a:pt x="453965" y="1964"/>
                </a:lnTo>
                <a:lnTo>
                  <a:pt x="445769" y="0"/>
                </a:lnTo>
                <a:lnTo>
                  <a:pt x="21589" y="0"/>
                </a:lnTo>
                <a:close/>
              </a:path>
            </a:pathLst>
          </a:custGeom>
          <a:ln w="934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5754731" y="2461964"/>
            <a:ext cx="259693" cy="76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20"/>
            <a:r>
              <a:rPr sz="500" spc="-41" dirty="0">
                <a:latin typeface="Lucida Console"/>
                <a:cs typeface="Lucida Console"/>
              </a:rPr>
              <a:t>ACGCGCA</a:t>
            </a:r>
            <a:endParaRPr sz="500" dirty="0">
              <a:latin typeface="Lucida Console"/>
              <a:cs typeface="Lucida Console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5390814" y="2497694"/>
            <a:ext cx="210750" cy="1153"/>
          </a:xfrm>
          <a:custGeom>
            <a:avLst/>
            <a:gdLst/>
            <a:ahLst/>
            <a:cxnLst/>
            <a:rect l="l" t="t" r="r" b="b"/>
            <a:pathLst>
              <a:path w="232410" h="1269">
                <a:moveTo>
                  <a:pt x="0" y="0"/>
                </a:moveTo>
                <a:lnTo>
                  <a:pt x="232409" y="1270"/>
                </a:lnTo>
              </a:path>
            </a:pathLst>
          </a:custGeom>
          <a:ln w="125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587744" y="2475795"/>
            <a:ext cx="69098" cy="44952"/>
          </a:xfrm>
          <a:custGeom>
            <a:avLst/>
            <a:gdLst/>
            <a:ahLst/>
            <a:cxnLst/>
            <a:rect l="l" t="t" r="r" b="b"/>
            <a:pathLst>
              <a:path w="76200" h="49530">
                <a:moveTo>
                  <a:pt x="0" y="0"/>
                </a:moveTo>
                <a:lnTo>
                  <a:pt x="0" y="49529"/>
                </a:lnTo>
                <a:lnTo>
                  <a:pt x="76200" y="254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6342067" y="2437760"/>
            <a:ext cx="423802" cy="118718"/>
          </a:xfrm>
          <a:custGeom>
            <a:avLst/>
            <a:gdLst/>
            <a:ahLst/>
            <a:cxnLst/>
            <a:rect l="l" t="t" r="r" b="b"/>
            <a:pathLst>
              <a:path w="467359" h="130810">
                <a:moveTo>
                  <a:pt x="21589" y="0"/>
                </a:moveTo>
                <a:lnTo>
                  <a:pt x="13394" y="1964"/>
                </a:lnTo>
                <a:lnTo>
                  <a:pt x="6508" y="7143"/>
                </a:lnTo>
                <a:lnTo>
                  <a:pt x="1766" y="14466"/>
                </a:lnTo>
                <a:lnTo>
                  <a:pt x="0" y="22860"/>
                </a:lnTo>
                <a:lnTo>
                  <a:pt x="0" y="109220"/>
                </a:lnTo>
                <a:lnTo>
                  <a:pt x="1766" y="116879"/>
                </a:lnTo>
                <a:lnTo>
                  <a:pt x="6508" y="123825"/>
                </a:lnTo>
                <a:lnTo>
                  <a:pt x="13394" y="128865"/>
                </a:lnTo>
                <a:lnTo>
                  <a:pt x="21589" y="130810"/>
                </a:lnTo>
                <a:lnTo>
                  <a:pt x="445769" y="130810"/>
                </a:lnTo>
                <a:lnTo>
                  <a:pt x="453965" y="128865"/>
                </a:lnTo>
                <a:lnTo>
                  <a:pt x="460851" y="123825"/>
                </a:lnTo>
                <a:lnTo>
                  <a:pt x="465593" y="116879"/>
                </a:lnTo>
                <a:lnTo>
                  <a:pt x="467359" y="109220"/>
                </a:lnTo>
                <a:lnTo>
                  <a:pt x="467359" y="22860"/>
                </a:lnTo>
                <a:lnTo>
                  <a:pt x="465593" y="14466"/>
                </a:lnTo>
                <a:lnTo>
                  <a:pt x="460851" y="7143"/>
                </a:lnTo>
                <a:lnTo>
                  <a:pt x="453965" y="1964"/>
                </a:lnTo>
                <a:lnTo>
                  <a:pt x="445769" y="0"/>
                </a:lnTo>
                <a:lnTo>
                  <a:pt x="21589" y="0"/>
                </a:lnTo>
                <a:close/>
              </a:path>
            </a:pathLst>
          </a:custGeom>
          <a:ln w="934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6439956" y="2461964"/>
            <a:ext cx="267179" cy="76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20"/>
            <a:r>
              <a:rPr sz="500" spc="-50" dirty="0">
                <a:latin typeface="Lucida Console"/>
                <a:cs typeface="Lucida Console"/>
              </a:rPr>
              <a:t>C</a:t>
            </a:r>
            <a:r>
              <a:rPr sz="500" spc="-23" dirty="0">
                <a:latin typeface="Lucida Console"/>
                <a:cs typeface="Lucida Console"/>
              </a:rPr>
              <a:t>G</a:t>
            </a:r>
            <a:r>
              <a:rPr sz="500" spc="-50" dirty="0">
                <a:latin typeface="Lucida Console"/>
                <a:cs typeface="Lucida Console"/>
              </a:rPr>
              <a:t>C</a:t>
            </a:r>
            <a:r>
              <a:rPr sz="500" spc="-23" dirty="0">
                <a:latin typeface="Lucida Console"/>
                <a:cs typeface="Lucida Console"/>
              </a:rPr>
              <a:t>G</a:t>
            </a:r>
            <a:r>
              <a:rPr sz="500" spc="-50" dirty="0">
                <a:latin typeface="Lucida Console"/>
                <a:cs typeface="Lucida Console"/>
              </a:rPr>
              <a:t>C</a:t>
            </a:r>
            <a:r>
              <a:rPr sz="500" spc="-59" dirty="0">
                <a:latin typeface="Lucida Console"/>
                <a:cs typeface="Lucida Console"/>
              </a:rPr>
              <a:t>A</a:t>
            </a:r>
            <a:r>
              <a:rPr sz="500" dirty="0">
                <a:latin typeface="Lucida Console"/>
                <a:cs typeface="Lucida Console"/>
              </a:rPr>
              <a:t>T</a:t>
            </a:r>
          </a:p>
        </p:txBody>
      </p:sp>
      <p:sp>
        <p:nvSpPr>
          <p:cNvPr id="36" name="object 36"/>
          <p:cNvSpPr/>
          <p:nvPr/>
        </p:nvSpPr>
        <p:spPr>
          <a:xfrm>
            <a:off x="7034200" y="2440064"/>
            <a:ext cx="423802" cy="117565"/>
          </a:xfrm>
          <a:custGeom>
            <a:avLst/>
            <a:gdLst/>
            <a:ahLst/>
            <a:cxnLst/>
            <a:rect l="l" t="t" r="r" b="b"/>
            <a:pathLst>
              <a:path w="467359" h="129539">
                <a:moveTo>
                  <a:pt x="21590" y="0"/>
                </a:moveTo>
                <a:lnTo>
                  <a:pt x="13394" y="1766"/>
                </a:lnTo>
                <a:lnTo>
                  <a:pt x="6508" y="6508"/>
                </a:lnTo>
                <a:lnTo>
                  <a:pt x="1766" y="13394"/>
                </a:lnTo>
                <a:lnTo>
                  <a:pt x="0" y="21589"/>
                </a:lnTo>
                <a:lnTo>
                  <a:pt x="0" y="107950"/>
                </a:lnTo>
                <a:lnTo>
                  <a:pt x="1766" y="115609"/>
                </a:lnTo>
                <a:lnTo>
                  <a:pt x="6508" y="122554"/>
                </a:lnTo>
                <a:lnTo>
                  <a:pt x="13394" y="127595"/>
                </a:lnTo>
                <a:lnTo>
                  <a:pt x="21590" y="129539"/>
                </a:lnTo>
                <a:lnTo>
                  <a:pt x="445770" y="129539"/>
                </a:lnTo>
                <a:lnTo>
                  <a:pt x="453965" y="127595"/>
                </a:lnTo>
                <a:lnTo>
                  <a:pt x="460851" y="122555"/>
                </a:lnTo>
                <a:lnTo>
                  <a:pt x="465593" y="115609"/>
                </a:lnTo>
                <a:lnTo>
                  <a:pt x="467360" y="107950"/>
                </a:lnTo>
                <a:lnTo>
                  <a:pt x="467360" y="21589"/>
                </a:lnTo>
                <a:lnTo>
                  <a:pt x="465593" y="13394"/>
                </a:lnTo>
                <a:lnTo>
                  <a:pt x="460851" y="6508"/>
                </a:lnTo>
                <a:lnTo>
                  <a:pt x="453965" y="1766"/>
                </a:lnTo>
                <a:lnTo>
                  <a:pt x="445770" y="0"/>
                </a:lnTo>
                <a:lnTo>
                  <a:pt x="21590" y="0"/>
                </a:lnTo>
                <a:close/>
              </a:path>
            </a:pathLst>
          </a:custGeom>
          <a:ln w="934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7132089" y="2464269"/>
            <a:ext cx="275241" cy="76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20"/>
            <a:r>
              <a:rPr sz="500" spc="-32" dirty="0">
                <a:latin typeface="Lucida Console"/>
                <a:cs typeface="Lucida Console"/>
              </a:rPr>
              <a:t>G</a:t>
            </a:r>
            <a:r>
              <a:rPr sz="500" spc="-50" dirty="0">
                <a:latin typeface="Lucida Console"/>
                <a:cs typeface="Lucida Console"/>
              </a:rPr>
              <a:t>C</a:t>
            </a:r>
            <a:r>
              <a:rPr sz="500" spc="-23" dirty="0">
                <a:latin typeface="Lucida Console"/>
                <a:cs typeface="Lucida Console"/>
              </a:rPr>
              <a:t>G</a:t>
            </a:r>
            <a:r>
              <a:rPr sz="500" spc="-41" dirty="0">
                <a:latin typeface="Lucida Console"/>
                <a:cs typeface="Lucida Console"/>
              </a:rPr>
              <a:t>C</a:t>
            </a:r>
            <a:r>
              <a:rPr sz="500" spc="-68" dirty="0">
                <a:latin typeface="Lucida Console"/>
                <a:cs typeface="Lucida Console"/>
              </a:rPr>
              <a:t>AT</a:t>
            </a:r>
            <a:r>
              <a:rPr sz="500" dirty="0">
                <a:latin typeface="Lucida Console"/>
                <a:cs typeface="Lucida Console"/>
              </a:rPr>
              <a:t>C</a:t>
            </a:r>
          </a:p>
        </p:txBody>
      </p:sp>
      <p:sp>
        <p:nvSpPr>
          <p:cNvPr id="38" name="object 38"/>
          <p:cNvSpPr/>
          <p:nvPr/>
        </p:nvSpPr>
        <p:spPr>
          <a:xfrm>
            <a:off x="6765869" y="2497694"/>
            <a:ext cx="213053" cy="1153"/>
          </a:xfrm>
          <a:custGeom>
            <a:avLst/>
            <a:gdLst/>
            <a:ahLst/>
            <a:cxnLst/>
            <a:rect l="l" t="t" r="r" b="b"/>
            <a:pathLst>
              <a:path w="234950" h="1269">
                <a:moveTo>
                  <a:pt x="0" y="0"/>
                </a:moveTo>
                <a:lnTo>
                  <a:pt x="234950" y="1270"/>
                </a:lnTo>
              </a:path>
            </a:pathLst>
          </a:custGeom>
          <a:ln w="125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6965101" y="2475795"/>
            <a:ext cx="69098" cy="44952"/>
          </a:xfrm>
          <a:custGeom>
            <a:avLst/>
            <a:gdLst/>
            <a:ahLst/>
            <a:cxnLst/>
            <a:rect l="l" t="t" r="r" b="b"/>
            <a:pathLst>
              <a:path w="76200" h="49530">
                <a:moveTo>
                  <a:pt x="0" y="0"/>
                </a:moveTo>
                <a:lnTo>
                  <a:pt x="0" y="49529"/>
                </a:lnTo>
                <a:lnTo>
                  <a:pt x="76200" y="254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7458002" y="2882666"/>
            <a:ext cx="424954" cy="117565"/>
          </a:xfrm>
          <a:custGeom>
            <a:avLst/>
            <a:gdLst/>
            <a:ahLst/>
            <a:cxnLst/>
            <a:rect l="l" t="t" r="r" b="b"/>
            <a:pathLst>
              <a:path w="468629" h="129539">
                <a:moveTo>
                  <a:pt x="21589" y="0"/>
                </a:moveTo>
                <a:lnTo>
                  <a:pt x="13930" y="1944"/>
                </a:lnTo>
                <a:lnTo>
                  <a:pt x="6984" y="6984"/>
                </a:lnTo>
                <a:lnTo>
                  <a:pt x="1944" y="13930"/>
                </a:lnTo>
                <a:lnTo>
                  <a:pt x="0" y="21589"/>
                </a:lnTo>
                <a:lnTo>
                  <a:pt x="0" y="107950"/>
                </a:lnTo>
                <a:lnTo>
                  <a:pt x="1944" y="116145"/>
                </a:lnTo>
                <a:lnTo>
                  <a:pt x="6985" y="123031"/>
                </a:lnTo>
                <a:lnTo>
                  <a:pt x="13930" y="127773"/>
                </a:lnTo>
                <a:lnTo>
                  <a:pt x="21589" y="129539"/>
                </a:lnTo>
                <a:lnTo>
                  <a:pt x="447039" y="129539"/>
                </a:lnTo>
                <a:lnTo>
                  <a:pt x="454699" y="127773"/>
                </a:lnTo>
                <a:lnTo>
                  <a:pt x="461645" y="123031"/>
                </a:lnTo>
                <a:lnTo>
                  <a:pt x="466685" y="116145"/>
                </a:lnTo>
                <a:lnTo>
                  <a:pt x="468629" y="107950"/>
                </a:lnTo>
                <a:lnTo>
                  <a:pt x="468629" y="21589"/>
                </a:lnTo>
                <a:lnTo>
                  <a:pt x="466685" y="13930"/>
                </a:lnTo>
                <a:lnTo>
                  <a:pt x="461644" y="6985"/>
                </a:lnTo>
                <a:lnTo>
                  <a:pt x="454699" y="1944"/>
                </a:lnTo>
                <a:lnTo>
                  <a:pt x="447039" y="0"/>
                </a:lnTo>
                <a:lnTo>
                  <a:pt x="21589" y="0"/>
                </a:lnTo>
                <a:close/>
              </a:path>
            </a:pathLst>
          </a:custGeom>
          <a:ln w="934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7558195" y="2906870"/>
            <a:ext cx="258542" cy="76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20"/>
            <a:r>
              <a:rPr sz="500" spc="-45" dirty="0">
                <a:latin typeface="Lucida Console"/>
                <a:cs typeface="Lucida Console"/>
              </a:rPr>
              <a:t>CGCATCA</a:t>
            </a:r>
            <a:endParaRPr sz="500" dirty="0">
              <a:latin typeface="Lucida Console"/>
              <a:cs typeface="Lucida Console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7490249" y="3229600"/>
            <a:ext cx="423802" cy="117565"/>
          </a:xfrm>
          <a:custGeom>
            <a:avLst/>
            <a:gdLst/>
            <a:ahLst/>
            <a:cxnLst/>
            <a:rect l="l" t="t" r="r" b="b"/>
            <a:pathLst>
              <a:path w="467359" h="129539">
                <a:moveTo>
                  <a:pt x="21590" y="0"/>
                </a:moveTo>
                <a:lnTo>
                  <a:pt x="13394" y="1944"/>
                </a:lnTo>
                <a:lnTo>
                  <a:pt x="6508" y="6985"/>
                </a:lnTo>
                <a:lnTo>
                  <a:pt x="1766" y="13930"/>
                </a:lnTo>
                <a:lnTo>
                  <a:pt x="0" y="21589"/>
                </a:lnTo>
                <a:lnTo>
                  <a:pt x="0" y="107950"/>
                </a:lnTo>
                <a:lnTo>
                  <a:pt x="1766" y="116145"/>
                </a:lnTo>
                <a:lnTo>
                  <a:pt x="6508" y="123031"/>
                </a:lnTo>
                <a:lnTo>
                  <a:pt x="13394" y="127773"/>
                </a:lnTo>
                <a:lnTo>
                  <a:pt x="21590" y="129539"/>
                </a:lnTo>
                <a:lnTo>
                  <a:pt x="445770" y="129539"/>
                </a:lnTo>
                <a:lnTo>
                  <a:pt x="453965" y="127773"/>
                </a:lnTo>
                <a:lnTo>
                  <a:pt x="460851" y="123031"/>
                </a:lnTo>
                <a:lnTo>
                  <a:pt x="465593" y="116145"/>
                </a:lnTo>
                <a:lnTo>
                  <a:pt x="467360" y="107950"/>
                </a:lnTo>
                <a:lnTo>
                  <a:pt x="467360" y="21589"/>
                </a:lnTo>
                <a:lnTo>
                  <a:pt x="465593" y="13930"/>
                </a:lnTo>
                <a:lnTo>
                  <a:pt x="460851" y="6985"/>
                </a:lnTo>
                <a:lnTo>
                  <a:pt x="453965" y="1944"/>
                </a:lnTo>
                <a:lnTo>
                  <a:pt x="445770" y="0"/>
                </a:lnTo>
                <a:lnTo>
                  <a:pt x="21590" y="0"/>
                </a:lnTo>
                <a:close/>
              </a:path>
            </a:pathLst>
          </a:custGeom>
          <a:ln w="934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7591593" y="3253803"/>
            <a:ext cx="263726" cy="76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20"/>
            <a:r>
              <a:rPr sz="500" spc="-32" dirty="0">
                <a:latin typeface="Lucida Console"/>
                <a:cs typeface="Lucida Console"/>
              </a:rPr>
              <a:t>G</a:t>
            </a:r>
            <a:r>
              <a:rPr sz="500" spc="-50" dirty="0">
                <a:latin typeface="Lucida Console"/>
                <a:cs typeface="Lucida Console"/>
              </a:rPr>
              <a:t>C</a:t>
            </a:r>
            <a:r>
              <a:rPr sz="500" spc="-59" dirty="0">
                <a:latin typeface="Lucida Console"/>
                <a:cs typeface="Lucida Console"/>
              </a:rPr>
              <a:t>A</a:t>
            </a:r>
            <a:r>
              <a:rPr sz="500" spc="-68" dirty="0">
                <a:latin typeface="Lucida Console"/>
                <a:cs typeface="Lucida Console"/>
              </a:rPr>
              <a:t>T</a:t>
            </a:r>
            <a:r>
              <a:rPr sz="500" spc="-50" dirty="0">
                <a:latin typeface="Lucida Console"/>
                <a:cs typeface="Lucida Console"/>
              </a:rPr>
              <a:t>C</a:t>
            </a:r>
            <a:r>
              <a:rPr sz="500" spc="-59" dirty="0">
                <a:latin typeface="Lucida Console"/>
                <a:cs typeface="Lucida Console"/>
              </a:rPr>
              <a:t>A</a:t>
            </a:r>
            <a:r>
              <a:rPr sz="500" dirty="0">
                <a:latin typeface="Lucida Console"/>
                <a:cs typeface="Lucida Console"/>
              </a:rPr>
              <a:t>A</a:t>
            </a:r>
          </a:p>
        </p:txBody>
      </p:sp>
      <p:sp>
        <p:nvSpPr>
          <p:cNvPr id="44" name="object 44"/>
          <p:cNvSpPr txBox="1">
            <a:spLocks noGrp="1"/>
          </p:cNvSpPr>
          <p:nvPr>
            <p:ph type="title"/>
          </p:nvPr>
        </p:nvSpPr>
        <p:spPr>
          <a:xfrm>
            <a:off x="1571408" y="180867"/>
            <a:ext cx="5953965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20"/>
            <a:r>
              <a:rPr sz="4000" dirty="0">
                <a:latin typeface="Calibri"/>
                <a:cs typeface="Calibri"/>
              </a:rPr>
              <a:t>De </a:t>
            </a:r>
            <a:r>
              <a:rPr sz="4000" spc="-5" dirty="0">
                <a:latin typeface="Calibri"/>
                <a:cs typeface="Calibri"/>
              </a:rPr>
              <a:t>Bruijn </a:t>
            </a:r>
            <a:r>
              <a:rPr sz="4000" spc="-18" dirty="0">
                <a:latin typeface="Calibri"/>
                <a:cs typeface="Calibri"/>
              </a:rPr>
              <a:t>Graphs </a:t>
            </a:r>
            <a:r>
              <a:rPr sz="4000" dirty="0">
                <a:latin typeface="Calibri"/>
                <a:cs typeface="Calibri"/>
              </a:rPr>
              <a:t>–</a:t>
            </a:r>
            <a:r>
              <a:rPr sz="4000" spc="-36" dirty="0">
                <a:latin typeface="Calibri"/>
                <a:cs typeface="Calibri"/>
              </a:rPr>
              <a:t> </a:t>
            </a:r>
            <a:r>
              <a:rPr sz="4000" spc="-5" dirty="0">
                <a:latin typeface="Calibri"/>
                <a:cs typeface="Calibri"/>
              </a:rPr>
              <a:t>K=7</a:t>
            </a:r>
            <a:endParaRPr sz="4000" dirty="0">
              <a:latin typeface="Calibri"/>
              <a:cs typeface="Calibri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4674495" y="2496542"/>
            <a:ext cx="236086" cy="1153"/>
          </a:xfrm>
          <a:custGeom>
            <a:avLst/>
            <a:gdLst/>
            <a:ahLst/>
            <a:cxnLst/>
            <a:rect l="l" t="t" r="r" b="b"/>
            <a:pathLst>
              <a:path w="260350" h="1269">
                <a:moveTo>
                  <a:pt x="0" y="0"/>
                </a:moveTo>
                <a:lnTo>
                  <a:pt x="260350" y="1269"/>
                </a:lnTo>
              </a:path>
            </a:pathLst>
          </a:custGeom>
          <a:ln w="125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4897912" y="2474642"/>
            <a:ext cx="67947" cy="44952"/>
          </a:xfrm>
          <a:custGeom>
            <a:avLst/>
            <a:gdLst/>
            <a:ahLst/>
            <a:cxnLst/>
            <a:rect l="l" t="t" r="r" b="b"/>
            <a:pathLst>
              <a:path w="74929" h="49530">
                <a:moveTo>
                  <a:pt x="0" y="0"/>
                </a:moveTo>
                <a:lnTo>
                  <a:pt x="0" y="49530"/>
                </a:lnTo>
                <a:lnTo>
                  <a:pt x="74929" y="254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6080645" y="2497694"/>
            <a:ext cx="206142" cy="1153"/>
          </a:xfrm>
          <a:custGeom>
            <a:avLst/>
            <a:gdLst/>
            <a:ahLst/>
            <a:cxnLst/>
            <a:rect l="l" t="t" r="r" b="b"/>
            <a:pathLst>
              <a:path w="227329" h="1269">
                <a:moveTo>
                  <a:pt x="0" y="0"/>
                </a:moveTo>
                <a:lnTo>
                  <a:pt x="227329" y="1270"/>
                </a:lnTo>
              </a:path>
            </a:pathLst>
          </a:custGeom>
          <a:ln w="125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6272968" y="2475795"/>
            <a:ext cx="69098" cy="44952"/>
          </a:xfrm>
          <a:custGeom>
            <a:avLst/>
            <a:gdLst/>
            <a:ahLst/>
            <a:cxnLst/>
            <a:rect l="l" t="t" r="r" b="b"/>
            <a:pathLst>
              <a:path w="76200" h="49530">
                <a:moveTo>
                  <a:pt x="0" y="0"/>
                </a:moveTo>
                <a:lnTo>
                  <a:pt x="0" y="49529"/>
                </a:lnTo>
                <a:lnTo>
                  <a:pt x="76200" y="254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7458002" y="2498848"/>
            <a:ext cx="213053" cy="329645"/>
          </a:xfrm>
          <a:custGeom>
            <a:avLst/>
            <a:gdLst/>
            <a:ahLst/>
            <a:cxnLst/>
            <a:rect l="l" t="t" r="r" b="b"/>
            <a:pathLst>
              <a:path w="234950" h="363219">
                <a:moveTo>
                  <a:pt x="0" y="0"/>
                </a:moveTo>
                <a:lnTo>
                  <a:pt x="0" y="212089"/>
                </a:lnTo>
                <a:lnTo>
                  <a:pt x="234950" y="212089"/>
                </a:lnTo>
                <a:lnTo>
                  <a:pt x="234950" y="363219"/>
                </a:lnTo>
              </a:path>
            </a:pathLst>
          </a:custGeom>
          <a:ln w="125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7648022" y="2814661"/>
            <a:ext cx="44914" cy="69156"/>
          </a:xfrm>
          <a:custGeom>
            <a:avLst/>
            <a:gdLst/>
            <a:ahLst/>
            <a:cxnLst/>
            <a:rect l="l" t="t" r="r" b="b"/>
            <a:pathLst>
              <a:path w="49529" h="76200">
                <a:moveTo>
                  <a:pt x="49529" y="0"/>
                </a:moveTo>
                <a:lnTo>
                  <a:pt x="0" y="0"/>
                </a:lnTo>
                <a:lnTo>
                  <a:pt x="25400" y="76200"/>
                </a:lnTo>
                <a:lnTo>
                  <a:pt x="4952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7669904" y="3001383"/>
            <a:ext cx="25336" cy="174043"/>
          </a:xfrm>
          <a:custGeom>
            <a:avLst/>
            <a:gdLst/>
            <a:ahLst/>
            <a:cxnLst/>
            <a:rect l="l" t="t" r="r" b="b"/>
            <a:pathLst>
              <a:path w="27940" h="191770">
                <a:moveTo>
                  <a:pt x="0" y="0"/>
                </a:moveTo>
                <a:lnTo>
                  <a:pt x="27940" y="191770"/>
                </a:lnTo>
              </a:path>
            </a:pathLst>
          </a:custGeom>
          <a:ln w="125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7669904" y="3158138"/>
            <a:ext cx="44914" cy="71462"/>
          </a:xfrm>
          <a:custGeom>
            <a:avLst/>
            <a:gdLst/>
            <a:ahLst/>
            <a:cxnLst/>
            <a:rect l="l" t="t" r="r" b="b"/>
            <a:pathLst>
              <a:path w="49529" h="78739">
                <a:moveTo>
                  <a:pt x="49529" y="0"/>
                </a:moveTo>
                <a:lnTo>
                  <a:pt x="0" y="7620"/>
                </a:lnTo>
                <a:lnTo>
                  <a:pt x="35559" y="78739"/>
                </a:lnTo>
                <a:lnTo>
                  <a:pt x="4952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7490249" y="3544261"/>
            <a:ext cx="423802" cy="117565"/>
          </a:xfrm>
          <a:custGeom>
            <a:avLst/>
            <a:gdLst/>
            <a:ahLst/>
            <a:cxnLst/>
            <a:rect l="l" t="t" r="r" b="b"/>
            <a:pathLst>
              <a:path w="467359" h="129539">
                <a:moveTo>
                  <a:pt x="21590" y="0"/>
                </a:moveTo>
                <a:lnTo>
                  <a:pt x="13394" y="1944"/>
                </a:lnTo>
                <a:lnTo>
                  <a:pt x="6508" y="6984"/>
                </a:lnTo>
                <a:lnTo>
                  <a:pt x="1766" y="13930"/>
                </a:lnTo>
                <a:lnTo>
                  <a:pt x="0" y="21589"/>
                </a:lnTo>
                <a:lnTo>
                  <a:pt x="0" y="107950"/>
                </a:lnTo>
                <a:lnTo>
                  <a:pt x="1766" y="116145"/>
                </a:lnTo>
                <a:lnTo>
                  <a:pt x="6508" y="123031"/>
                </a:lnTo>
                <a:lnTo>
                  <a:pt x="13394" y="127773"/>
                </a:lnTo>
                <a:lnTo>
                  <a:pt x="21590" y="129539"/>
                </a:lnTo>
                <a:lnTo>
                  <a:pt x="445770" y="129539"/>
                </a:lnTo>
                <a:lnTo>
                  <a:pt x="453965" y="127773"/>
                </a:lnTo>
                <a:lnTo>
                  <a:pt x="460851" y="123031"/>
                </a:lnTo>
                <a:lnTo>
                  <a:pt x="465593" y="116145"/>
                </a:lnTo>
                <a:lnTo>
                  <a:pt x="467360" y="107950"/>
                </a:lnTo>
                <a:lnTo>
                  <a:pt x="467360" y="21589"/>
                </a:lnTo>
                <a:lnTo>
                  <a:pt x="465593" y="13930"/>
                </a:lnTo>
                <a:lnTo>
                  <a:pt x="460851" y="6985"/>
                </a:lnTo>
                <a:lnTo>
                  <a:pt x="453965" y="1944"/>
                </a:lnTo>
                <a:lnTo>
                  <a:pt x="445770" y="0"/>
                </a:lnTo>
                <a:lnTo>
                  <a:pt x="21590" y="0"/>
                </a:lnTo>
                <a:close/>
              </a:path>
            </a:pathLst>
          </a:custGeom>
          <a:ln w="934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 txBox="1"/>
          <p:nvPr/>
        </p:nvSpPr>
        <p:spPr>
          <a:xfrm>
            <a:off x="7592744" y="3568465"/>
            <a:ext cx="262575" cy="76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20"/>
            <a:r>
              <a:rPr sz="500" spc="-41" dirty="0">
                <a:latin typeface="Lucida Console"/>
                <a:cs typeface="Lucida Console"/>
              </a:rPr>
              <a:t>C</a:t>
            </a:r>
            <a:r>
              <a:rPr sz="500" spc="-59" dirty="0">
                <a:latin typeface="Lucida Console"/>
                <a:cs typeface="Lucida Console"/>
              </a:rPr>
              <a:t>A</a:t>
            </a:r>
            <a:r>
              <a:rPr sz="500" spc="-77" dirty="0">
                <a:latin typeface="Lucida Console"/>
                <a:cs typeface="Lucida Console"/>
              </a:rPr>
              <a:t>T</a:t>
            </a:r>
            <a:r>
              <a:rPr sz="500" spc="-41" dirty="0">
                <a:latin typeface="Lucida Console"/>
                <a:cs typeface="Lucida Console"/>
              </a:rPr>
              <a:t>C</a:t>
            </a:r>
            <a:r>
              <a:rPr sz="500" spc="-59" dirty="0">
                <a:latin typeface="Lucida Console"/>
                <a:cs typeface="Lucida Console"/>
              </a:rPr>
              <a:t>A</a:t>
            </a:r>
            <a:r>
              <a:rPr sz="500" spc="-68" dirty="0">
                <a:latin typeface="Lucida Console"/>
                <a:cs typeface="Lucida Console"/>
              </a:rPr>
              <a:t>A</a:t>
            </a:r>
            <a:r>
              <a:rPr sz="500" dirty="0">
                <a:latin typeface="Lucida Console"/>
                <a:cs typeface="Lucida Console"/>
              </a:rPr>
              <a:t>A</a:t>
            </a:r>
          </a:p>
        </p:txBody>
      </p:sp>
      <p:sp>
        <p:nvSpPr>
          <p:cNvPr id="55" name="object 55"/>
          <p:cNvSpPr/>
          <p:nvPr/>
        </p:nvSpPr>
        <p:spPr>
          <a:xfrm>
            <a:off x="7489096" y="3917704"/>
            <a:ext cx="424954" cy="117565"/>
          </a:xfrm>
          <a:custGeom>
            <a:avLst/>
            <a:gdLst/>
            <a:ahLst/>
            <a:cxnLst/>
            <a:rect l="l" t="t" r="r" b="b"/>
            <a:pathLst>
              <a:path w="468629" h="129539">
                <a:moveTo>
                  <a:pt x="21590" y="0"/>
                </a:moveTo>
                <a:lnTo>
                  <a:pt x="13930" y="1944"/>
                </a:lnTo>
                <a:lnTo>
                  <a:pt x="6985" y="6985"/>
                </a:lnTo>
                <a:lnTo>
                  <a:pt x="1944" y="13930"/>
                </a:lnTo>
                <a:lnTo>
                  <a:pt x="0" y="21590"/>
                </a:lnTo>
                <a:lnTo>
                  <a:pt x="0" y="107950"/>
                </a:lnTo>
                <a:lnTo>
                  <a:pt x="1944" y="116145"/>
                </a:lnTo>
                <a:lnTo>
                  <a:pt x="6985" y="123031"/>
                </a:lnTo>
                <a:lnTo>
                  <a:pt x="13930" y="127773"/>
                </a:lnTo>
                <a:lnTo>
                  <a:pt x="21590" y="129540"/>
                </a:lnTo>
                <a:lnTo>
                  <a:pt x="447040" y="129540"/>
                </a:lnTo>
                <a:lnTo>
                  <a:pt x="454699" y="127773"/>
                </a:lnTo>
                <a:lnTo>
                  <a:pt x="461645" y="123031"/>
                </a:lnTo>
                <a:lnTo>
                  <a:pt x="466685" y="116145"/>
                </a:lnTo>
                <a:lnTo>
                  <a:pt x="468630" y="107950"/>
                </a:lnTo>
                <a:lnTo>
                  <a:pt x="468630" y="21590"/>
                </a:lnTo>
                <a:lnTo>
                  <a:pt x="466685" y="13930"/>
                </a:lnTo>
                <a:lnTo>
                  <a:pt x="461645" y="6985"/>
                </a:lnTo>
                <a:lnTo>
                  <a:pt x="454699" y="1944"/>
                </a:lnTo>
                <a:lnTo>
                  <a:pt x="447040" y="0"/>
                </a:lnTo>
                <a:lnTo>
                  <a:pt x="21590" y="0"/>
                </a:lnTo>
                <a:close/>
              </a:path>
            </a:pathLst>
          </a:custGeom>
          <a:ln w="934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 txBox="1"/>
          <p:nvPr/>
        </p:nvSpPr>
        <p:spPr>
          <a:xfrm>
            <a:off x="7592744" y="3941909"/>
            <a:ext cx="290212" cy="76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20"/>
            <a:r>
              <a:rPr sz="500" spc="-54" dirty="0">
                <a:latin typeface="Lucida Console"/>
                <a:cs typeface="Lucida Console"/>
              </a:rPr>
              <a:t>ATCAAAA</a:t>
            </a:r>
            <a:endParaRPr sz="500" dirty="0">
              <a:latin typeface="Lucida Console"/>
              <a:cs typeface="Lucida Console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7702149" y="3348318"/>
            <a:ext cx="1152" cy="141770"/>
          </a:xfrm>
          <a:custGeom>
            <a:avLst/>
            <a:gdLst/>
            <a:ahLst/>
            <a:cxnLst/>
            <a:rect l="l" t="t" r="r" b="b"/>
            <a:pathLst>
              <a:path w="1270" h="156210">
                <a:moveTo>
                  <a:pt x="1270" y="0"/>
                </a:moveTo>
                <a:lnTo>
                  <a:pt x="0" y="156210"/>
                </a:lnTo>
              </a:path>
            </a:pathLst>
          </a:custGeom>
          <a:ln w="125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7679117" y="3476257"/>
            <a:ext cx="46065" cy="69156"/>
          </a:xfrm>
          <a:custGeom>
            <a:avLst/>
            <a:gdLst/>
            <a:ahLst/>
            <a:cxnLst/>
            <a:rect l="l" t="t" r="r" b="b"/>
            <a:pathLst>
              <a:path w="50800" h="76200">
                <a:moveTo>
                  <a:pt x="50800" y="0"/>
                </a:moveTo>
                <a:lnTo>
                  <a:pt x="0" y="0"/>
                </a:lnTo>
                <a:lnTo>
                  <a:pt x="24130" y="76200"/>
                </a:lnTo>
                <a:lnTo>
                  <a:pt x="508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7700998" y="3661826"/>
            <a:ext cx="1152" cy="201706"/>
          </a:xfrm>
          <a:custGeom>
            <a:avLst/>
            <a:gdLst/>
            <a:ahLst/>
            <a:cxnLst/>
            <a:rect l="l" t="t" r="r" b="b"/>
            <a:pathLst>
              <a:path w="1270" h="222250">
                <a:moveTo>
                  <a:pt x="1269" y="0"/>
                </a:moveTo>
                <a:lnTo>
                  <a:pt x="0" y="222250"/>
                </a:lnTo>
              </a:path>
            </a:pathLst>
          </a:custGeom>
          <a:ln w="125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7679117" y="3849701"/>
            <a:ext cx="46065" cy="68004"/>
          </a:xfrm>
          <a:custGeom>
            <a:avLst/>
            <a:gdLst/>
            <a:ahLst/>
            <a:cxnLst/>
            <a:rect l="l" t="t" r="r" b="b"/>
            <a:pathLst>
              <a:path w="50800" h="74929">
                <a:moveTo>
                  <a:pt x="50800" y="0"/>
                </a:moveTo>
                <a:lnTo>
                  <a:pt x="0" y="0"/>
                </a:lnTo>
                <a:lnTo>
                  <a:pt x="24130" y="74930"/>
                </a:lnTo>
                <a:lnTo>
                  <a:pt x="508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 txBox="1"/>
          <p:nvPr/>
        </p:nvSpPr>
        <p:spPr>
          <a:xfrm>
            <a:off x="429560" y="1562933"/>
            <a:ext cx="1192520" cy="4924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1841" marR="4608" indent="-40321"/>
            <a:r>
              <a:rPr sz="800" spc="-86" dirty="0">
                <a:latin typeface="Lucida Console"/>
                <a:cs typeface="Lucida Console"/>
              </a:rPr>
              <a:t>AACTAACGAC </a:t>
            </a:r>
            <a:r>
              <a:rPr sz="800" b="1" dirty="0">
                <a:latin typeface="Consolas"/>
                <a:cs typeface="Consolas"/>
              </a:rPr>
              <a:t>G</a:t>
            </a:r>
            <a:r>
              <a:rPr sz="800" b="1" spc="-345" dirty="0">
                <a:latin typeface="Consolas"/>
                <a:cs typeface="Consolas"/>
              </a:rPr>
              <a:t> </a:t>
            </a:r>
            <a:r>
              <a:rPr sz="800" spc="-86" dirty="0">
                <a:latin typeface="Lucida Console"/>
                <a:cs typeface="Lucida Console"/>
              </a:rPr>
              <a:t>CGCATCAAAA  ACTAACGAC</a:t>
            </a:r>
            <a:r>
              <a:rPr sz="800" spc="-272" dirty="0">
                <a:latin typeface="Lucida Console"/>
                <a:cs typeface="Lucida Console"/>
              </a:rPr>
              <a:t> </a:t>
            </a:r>
            <a:r>
              <a:rPr sz="800" dirty="0">
                <a:latin typeface="Lucida Console"/>
                <a:cs typeface="Lucida Console"/>
              </a:rPr>
              <a:t>T</a:t>
            </a:r>
            <a:r>
              <a:rPr sz="800" spc="-304" dirty="0">
                <a:latin typeface="Lucida Console"/>
                <a:cs typeface="Lucida Console"/>
              </a:rPr>
              <a:t> </a:t>
            </a:r>
            <a:r>
              <a:rPr sz="800" spc="-86" dirty="0">
                <a:latin typeface="Lucida Console"/>
                <a:cs typeface="Lucida Console"/>
              </a:rPr>
              <a:t>CGCATCAAAA</a:t>
            </a:r>
            <a:endParaRPr sz="800">
              <a:latin typeface="Lucida Console"/>
              <a:cs typeface="Lucida Console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893670" y="1521439"/>
            <a:ext cx="224569" cy="335408"/>
          </a:xfrm>
          <a:custGeom>
            <a:avLst/>
            <a:gdLst/>
            <a:ahLst/>
            <a:cxnLst/>
            <a:rect l="l" t="t" r="r" b="b"/>
            <a:pathLst>
              <a:path w="247650" h="369569">
                <a:moveTo>
                  <a:pt x="124460" y="369570"/>
                </a:moveTo>
                <a:lnTo>
                  <a:pt x="0" y="369570"/>
                </a:lnTo>
                <a:lnTo>
                  <a:pt x="0" y="0"/>
                </a:lnTo>
                <a:lnTo>
                  <a:pt x="247650" y="0"/>
                </a:lnTo>
                <a:lnTo>
                  <a:pt x="247650" y="369570"/>
                </a:lnTo>
                <a:lnTo>
                  <a:pt x="124460" y="369570"/>
                </a:lnTo>
                <a:close/>
              </a:path>
            </a:pathLst>
          </a:custGeom>
          <a:ln w="93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2828421" y="3175427"/>
            <a:ext cx="423802" cy="117565"/>
          </a:xfrm>
          <a:custGeom>
            <a:avLst/>
            <a:gdLst/>
            <a:ahLst/>
            <a:cxnLst/>
            <a:rect l="l" t="t" r="r" b="b"/>
            <a:pathLst>
              <a:path w="467360" h="129539">
                <a:moveTo>
                  <a:pt x="21590" y="0"/>
                </a:moveTo>
                <a:lnTo>
                  <a:pt x="13394" y="1766"/>
                </a:lnTo>
                <a:lnTo>
                  <a:pt x="6508" y="6508"/>
                </a:lnTo>
                <a:lnTo>
                  <a:pt x="1766" y="13394"/>
                </a:lnTo>
                <a:lnTo>
                  <a:pt x="0" y="21589"/>
                </a:lnTo>
                <a:lnTo>
                  <a:pt x="0" y="107950"/>
                </a:lnTo>
                <a:lnTo>
                  <a:pt x="1766" y="115609"/>
                </a:lnTo>
                <a:lnTo>
                  <a:pt x="6508" y="122554"/>
                </a:lnTo>
                <a:lnTo>
                  <a:pt x="13394" y="127595"/>
                </a:lnTo>
                <a:lnTo>
                  <a:pt x="21590" y="129539"/>
                </a:lnTo>
                <a:lnTo>
                  <a:pt x="445769" y="129539"/>
                </a:lnTo>
                <a:lnTo>
                  <a:pt x="453965" y="127595"/>
                </a:lnTo>
                <a:lnTo>
                  <a:pt x="460851" y="122555"/>
                </a:lnTo>
                <a:lnTo>
                  <a:pt x="465593" y="115609"/>
                </a:lnTo>
                <a:lnTo>
                  <a:pt x="467359" y="107950"/>
                </a:lnTo>
                <a:lnTo>
                  <a:pt x="467359" y="21589"/>
                </a:lnTo>
                <a:lnTo>
                  <a:pt x="465593" y="13394"/>
                </a:lnTo>
                <a:lnTo>
                  <a:pt x="460851" y="6508"/>
                </a:lnTo>
                <a:lnTo>
                  <a:pt x="453965" y="1766"/>
                </a:lnTo>
                <a:lnTo>
                  <a:pt x="445769" y="0"/>
                </a:lnTo>
                <a:lnTo>
                  <a:pt x="21590" y="0"/>
                </a:lnTo>
                <a:close/>
              </a:path>
            </a:pathLst>
          </a:custGeom>
          <a:ln w="934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 txBox="1"/>
          <p:nvPr/>
        </p:nvSpPr>
        <p:spPr>
          <a:xfrm>
            <a:off x="2929765" y="3199632"/>
            <a:ext cx="282151" cy="76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20"/>
            <a:r>
              <a:rPr sz="500" spc="-45" dirty="0">
                <a:latin typeface="Lucida Console"/>
                <a:cs typeface="Lucida Console"/>
              </a:rPr>
              <a:t>AACGACT</a:t>
            </a:r>
            <a:endParaRPr sz="500" dirty="0">
              <a:latin typeface="Lucida Console"/>
              <a:cs typeface="Lucida Console"/>
            </a:endParaRPr>
          </a:p>
        </p:txBody>
      </p:sp>
      <p:sp>
        <p:nvSpPr>
          <p:cNvPr id="65" name="object 65"/>
          <p:cNvSpPr/>
          <p:nvPr/>
        </p:nvSpPr>
        <p:spPr>
          <a:xfrm>
            <a:off x="3519404" y="3288382"/>
            <a:ext cx="424954" cy="117565"/>
          </a:xfrm>
          <a:custGeom>
            <a:avLst/>
            <a:gdLst/>
            <a:ahLst/>
            <a:cxnLst/>
            <a:rect l="l" t="t" r="r" b="b"/>
            <a:pathLst>
              <a:path w="468629" h="129539">
                <a:moveTo>
                  <a:pt x="21589" y="0"/>
                </a:moveTo>
                <a:lnTo>
                  <a:pt x="13930" y="1944"/>
                </a:lnTo>
                <a:lnTo>
                  <a:pt x="6985" y="6984"/>
                </a:lnTo>
                <a:lnTo>
                  <a:pt x="1944" y="13930"/>
                </a:lnTo>
                <a:lnTo>
                  <a:pt x="0" y="21589"/>
                </a:lnTo>
                <a:lnTo>
                  <a:pt x="0" y="107950"/>
                </a:lnTo>
                <a:lnTo>
                  <a:pt x="1944" y="116145"/>
                </a:lnTo>
                <a:lnTo>
                  <a:pt x="6984" y="123031"/>
                </a:lnTo>
                <a:lnTo>
                  <a:pt x="13930" y="127773"/>
                </a:lnTo>
                <a:lnTo>
                  <a:pt x="21589" y="129539"/>
                </a:lnTo>
                <a:lnTo>
                  <a:pt x="447039" y="129539"/>
                </a:lnTo>
                <a:lnTo>
                  <a:pt x="454699" y="127773"/>
                </a:lnTo>
                <a:lnTo>
                  <a:pt x="461644" y="123031"/>
                </a:lnTo>
                <a:lnTo>
                  <a:pt x="466685" y="116145"/>
                </a:lnTo>
                <a:lnTo>
                  <a:pt x="468629" y="107950"/>
                </a:lnTo>
                <a:lnTo>
                  <a:pt x="468629" y="21589"/>
                </a:lnTo>
                <a:lnTo>
                  <a:pt x="466685" y="13930"/>
                </a:lnTo>
                <a:lnTo>
                  <a:pt x="461645" y="6985"/>
                </a:lnTo>
                <a:lnTo>
                  <a:pt x="454699" y="1944"/>
                </a:lnTo>
                <a:lnTo>
                  <a:pt x="447039" y="0"/>
                </a:lnTo>
                <a:lnTo>
                  <a:pt x="21589" y="0"/>
                </a:lnTo>
                <a:close/>
              </a:path>
            </a:pathLst>
          </a:custGeom>
          <a:ln w="934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 txBox="1"/>
          <p:nvPr/>
        </p:nvSpPr>
        <p:spPr>
          <a:xfrm>
            <a:off x="3619595" y="3312586"/>
            <a:ext cx="302882" cy="76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20"/>
            <a:r>
              <a:rPr sz="500" spc="-59" dirty="0">
                <a:latin typeface="Lucida Console"/>
                <a:cs typeface="Lucida Console"/>
              </a:rPr>
              <a:t>A</a:t>
            </a:r>
            <a:r>
              <a:rPr sz="500" spc="-41" dirty="0">
                <a:latin typeface="Lucida Console"/>
                <a:cs typeface="Lucida Console"/>
              </a:rPr>
              <a:t>C</a:t>
            </a:r>
            <a:r>
              <a:rPr sz="500" spc="-32" dirty="0">
                <a:latin typeface="Lucida Console"/>
                <a:cs typeface="Lucida Console"/>
              </a:rPr>
              <a:t>G</a:t>
            </a:r>
            <a:r>
              <a:rPr sz="500" spc="-59" dirty="0">
                <a:latin typeface="Lucida Console"/>
                <a:cs typeface="Lucida Console"/>
              </a:rPr>
              <a:t>A</a:t>
            </a:r>
            <a:r>
              <a:rPr sz="500" spc="-50" dirty="0">
                <a:latin typeface="Lucida Console"/>
                <a:cs typeface="Lucida Console"/>
              </a:rPr>
              <a:t>C</a:t>
            </a:r>
            <a:r>
              <a:rPr sz="500" spc="-68" dirty="0">
                <a:latin typeface="Lucida Console"/>
                <a:cs typeface="Lucida Console"/>
              </a:rPr>
              <a:t>T</a:t>
            </a:r>
            <a:r>
              <a:rPr sz="500" dirty="0">
                <a:latin typeface="Lucida Console"/>
                <a:cs typeface="Lucida Console"/>
              </a:rPr>
              <a:t>C</a:t>
            </a:r>
          </a:p>
        </p:txBody>
      </p:sp>
      <p:sp>
        <p:nvSpPr>
          <p:cNvPr id="67" name="object 67"/>
          <p:cNvSpPr/>
          <p:nvPr/>
        </p:nvSpPr>
        <p:spPr>
          <a:xfrm>
            <a:off x="4218447" y="3426694"/>
            <a:ext cx="424954" cy="117565"/>
          </a:xfrm>
          <a:custGeom>
            <a:avLst/>
            <a:gdLst/>
            <a:ahLst/>
            <a:cxnLst/>
            <a:rect l="l" t="t" r="r" b="b"/>
            <a:pathLst>
              <a:path w="468629" h="129539">
                <a:moveTo>
                  <a:pt x="22860" y="0"/>
                </a:moveTo>
                <a:lnTo>
                  <a:pt x="14466" y="1766"/>
                </a:lnTo>
                <a:lnTo>
                  <a:pt x="7143" y="6508"/>
                </a:lnTo>
                <a:lnTo>
                  <a:pt x="1964" y="13394"/>
                </a:lnTo>
                <a:lnTo>
                  <a:pt x="0" y="21589"/>
                </a:lnTo>
                <a:lnTo>
                  <a:pt x="0" y="107950"/>
                </a:lnTo>
                <a:lnTo>
                  <a:pt x="1964" y="116145"/>
                </a:lnTo>
                <a:lnTo>
                  <a:pt x="7143" y="123031"/>
                </a:lnTo>
                <a:lnTo>
                  <a:pt x="14466" y="127773"/>
                </a:lnTo>
                <a:lnTo>
                  <a:pt x="22860" y="129539"/>
                </a:lnTo>
                <a:lnTo>
                  <a:pt x="447039" y="129539"/>
                </a:lnTo>
                <a:lnTo>
                  <a:pt x="454699" y="127773"/>
                </a:lnTo>
                <a:lnTo>
                  <a:pt x="461644" y="123031"/>
                </a:lnTo>
                <a:lnTo>
                  <a:pt x="466685" y="116145"/>
                </a:lnTo>
                <a:lnTo>
                  <a:pt x="468629" y="107950"/>
                </a:lnTo>
                <a:lnTo>
                  <a:pt x="468629" y="21589"/>
                </a:lnTo>
                <a:lnTo>
                  <a:pt x="466685" y="13394"/>
                </a:lnTo>
                <a:lnTo>
                  <a:pt x="461645" y="6508"/>
                </a:lnTo>
                <a:lnTo>
                  <a:pt x="454699" y="1766"/>
                </a:lnTo>
                <a:lnTo>
                  <a:pt x="447039" y="0"/>
                </a:lnTo>
                <a:lnTo>
                  <a:pt x="22860" y="0"/>
                </a:lnTo>
                <a:close/>
              </a:path>
            </a:pathLst>
          </a:custGeom>
          <a:ln w="934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 txBox="1"/>
          <p:nvPr/>
        </p:nvSpPr>
        <p:spPr>
          <a:xfrm>
            <a:off x="4317488" y="3450899"/>
            <a:ext cx="287336" cy="76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20"/>
            <a:r>
              <a:rPr sz="500" spc="-45" dirty="0">
                <a:latin typeface="Lucida Console"/>
                <a:cs typeface="Lucida Console"/>
              </a:rPr>
              <a:t>CGACTCG</a:t>
            </a:r>
            <a:endParaRPr sz="500" dirty="0">
              <a:latin typeface="Lucida Console"/>
              <a:cs typeface="Lucida Console"/>
            </a:endParaRPr>
          </a:p>
        </p:txBody>
      </p:sp>
      <p:sp>
        <p:nvSpPr>
          <p:cNvPr id="69" name="object 69"/>
          <p:cNvSpPr/>
          <p:nvPr/>
        </p:nvSpPr>
        <p:spPr>
          <a:xfrm>
            <a:off x="4965860" y="3486631"/>
            <a:ext cx="423802" cy="117565"/>
          </a:xfrm>
          <a:custGeom>
            <a:avLst/>
            <a:gdLst/>
            <a:ahLst/>
            <a:cxnLst/>
            <a:rect l="l" t="t" r="r" b="b"/>
            <a:pathLst>
              <a:path w="467360" h="129539">
                <a:moveTo>
                  <a:pt x="21589" y="0"/>
                </a:moveTo>
                <a:lnTo>
                  <a:pt x="13394" y="1766"/>
                </a:lnTo>
                <a:lnTo>
                  <a:pt x="6508" y="6508"/>
                </a:lnTo>
                <a:lnTo>
                  <a:pt x="1766" y="13394"/>
                </a:lnTo>
                <a:lnTo>
                  <a:pt x="0" y="21589"/>
                </a:lnTo>
                <a:lnTo>
                  <a:pt x="0" y="107950"/>
                </a:lnTo>
                <a:lnTo>
                  <a:pt x="1766" y="115609"/>
                </a:lnTo>
                <a:lnTo>
                  <a:pt x="6508" y="122554"/>
                </a:lnTo>
                <a:lnTo>
                  <a:pt x="13394" y="127595"/>
                </a:lnTo>
                <a:lnTo>
                  <a:pt x="21589" y="129539"/>
                </a:lnTo>
                <a:lnTo>
                  <a:pt x="445770" y="129539"/>
                </a:lnTo>
                <a:lnTo>
                  <a:pt x="453965" y="127595"/>
                </a:lnTo>
                <a:lnTo>
                  <a:pt x="460851" y="122555"/>
                </a:lnTo>
                <a:lnTo>
                  <a:pt x="465593" y="115609"/>
                </a:lnTo>
                <a:lnTo>
                  <a:pt x="467360" y="107950"/>
                </a:lnTo>
                <a:lnTo>
                  <a:pt x="467360" y="21589"/>
                </a:lnTo>
                <a:lnTo>
                  <a:pt x="465593" y="13394"/>
                </a:lnTo>
                <a:lnTo>
                  <a:pt x="460851" y="6508"/>
                </a:lnTo>
                <a:lnTo>
                  <a:pt x="453965" y="1766"/>
                </a:lnTo>
                <a:lnTo>
                  <a:pt x="445770" y="0"/>
                </a:lnTo>
                <a:lnTo>
                  <a:pt x="21589" y="0"/>
                </a:lnTo>
                <a:close/>
              </a:path>
            </a:pathLst>
          </a:custGeom>
          <a:ln w="934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 txBox="1"/>
          <p:nvPr/>
        </p:nvSpPr>
        <p:spPr>
          <a:xfrm>
            <a:off x="5063749" y="3510835"/>
            <a:ext cx="288483" cy="76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20"/>
            <a:r>
              <a:rPr sz="500" spc="-23" dirty="0">
                <a:latin typeface="Lucida Console"/>
                <a:cs typeface="Lucida Console"/>
              </a:rPr>
              <a:t>G</a:t>
            </a:r>
            <a:r>
              <a:rPr sz="500" spc="-59" dirty="0">
                <a:latin typeface="Lucida Console"/>
                <a:cs typeface="Lucida Console"/>
              </a:rPr>
              <a:t>A</a:t>
            </a:r>
            <a:r>
              <a:rPr sz="500" spc="-50" dirty="0">
                <a:latin typeface="Lucida Console"/>
                <a:cs typeface="Lucida Console"/>
              </a:rPr>
              <a:t>C</a:t>
            </a:r>
            <a:r>
              <a:rPr sz="500" spc="-68" dirty="0">
                <a:latin typeface="Lucida Console"/>
                <a:cs typeface="Lucida Console"/>
              </a:rPr>
              <a:t>T</a:t>
            </a:r>
            <a:r>
              <a:rPr sz="500" spc="-50" dirty="0">
                <a:latin typeface="Lucida Console"/>
                <a:cs typeface="Lucida Console"/>
              </a:rPr>
              <a:t>C</a:t>
            </a:r>
            <a:r>
              <a:rPr sz="500" spc="-23" dirty="0">
                <a:latin typeface="Lucida Console"/>
                <a:cs typeface="Lucida Console"/>
              </a:rPr>
              <a:t>G</a:t>
            </a:r>
            <a:r>
              <a:rPr sz="500" dirty="0">
                <a:latin typeface="Lucida Console"/>
                <a:cs typeface="Lucida Console"/>
              </a:rPr>
              <a:t>C</a:t>
            </a:r>
          </a:p>
        </p:txBody>
      </p:sp>
      <p:sp>
        <p:nvSpPr>
          <p:cNvPr id="71" name="object 71"/>
          <p:cNvSpPr/>
          <p:nvPr/>
        </p:nvSpPr>
        <p:spPr>
          <a:xfrm>
            <a:off x="3253375" y="3234210"/>
            <a:ext cx="215356" cy="92208"/>
          </a:xfrm>
          <a:custGeom>
            <a:avLst/>
            <a:gdLst/>
            <a:ahLst/>
            <a:cxnLst/>
            <a:rect l="l" t="t" r="r" b="b"/>
            <a:pathLst>
              <a:path w="237489" h="101600">
                <a:moveTo>
                  <a:pt x="0" y="0"/>
                </a:moveTo>
                <a:lnTo>
                  <a:pt x="237489" y="101600"/>
                </a:lnTo>
              </a:path>
            </a:pathLst>
          </a:custGeom>
          <a:ln w="125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3448001" y="3299908"/>
            <a:ext cx="71402" cy="47256"/>
          </a:xfrm>
          <a:custGeom>
            <a:avLst/>
            <a:gdLst/>
            <a:ahLst/>
            <a:cxnLst/>
            <a:rect l="l" t="t" r="r" b="b"/>
            <a:pathLst>
              <a:path w="78739" h="52070">
                <a:moveTo>
                  <a:pt x="19050" y="0"/>
                </a:moveTo>
                <a:lnTo>
                  <a:pt x="0" y="45719"/>
                </a:lnTo>
                <a:lnTo>
                  <a:pt x="78740" y="52069"/>
                </a:lnTo>
                <a:lnTo>
                  <a:pt x="190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3944358" y="3347164"/>
            <a:ext cx="225721" cy="114108"/>
          </a:xfrm>
          <a:custGeom>
            <a:avLst/>
            <a:gdLst/>
            <a:ahLst/>
            <a:cxnLst/>
            <a:rect l="l" t="t" r="r" b="b"/>
            <a:pathLst>
              <a:path w="248920" h="125729">
                <a:moveTo>
                  <a:pt x="0" y="0"/>
                </a:moveTo>
                <a:lnTo>
                  <a:pt x="248920" y="125730"/>
                </a:lnTo>
              </a:path>
            </a:pathLst>
          </a:custGeom>
          <a:ln w="125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4147046" y="3434763"/>
            <a:ext cx="71402" cy="50715"/>
          </a:xfrm>
          <a:custGeom>
            <a:avLst/>
            <a:gdLst/>
            <a:ahLst/>
            <a:cxnLst/>
            <a:rect l="l" t="t" r="r" b="b"/>
            <a:pathLst>
              <a:path w="78739" h="55879">
                <a:moveTo>
                  <a:pt x="22859" y="0"/>
                </a:moveTo>
                <a:lnTo>
                  <a:pt x="0" y="44450"/>
                </a:lnTo>
                <a:lnTo>
                  <a:pt x="78739" y="55879"/>
                </a:lnTo>
                <a:lnTo>
                  <a:pt x="2285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4643402" y="3485477"/>
            <a:ext cx="268331" cy="49562"/>
          </a:xfrm>
          <a:custGeom>
            <a:avLst/>
            <a:gdLst/>
            <a:ahLst/>
            <a:cxnLst/>
            <a:rect l="l" t="t" r="r" b="b"/>
            <a:pathLst>
              <a:path w="295910" h="54610">
                <a:moveTo>
                  <a:pt x="0" y="0"/>
                </a:moveTo>
                <a:lnTo>
                  <a:pt x="295910" y="54610"/>
                </a:lnTo>
              </a:path>
            </a:pathLst>
          </a:custGeom>
          <a:ln w="125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4894458" y="3510835"/>
            <a:ext cx="71402" cy="44952"/>
          </a:xfrm>
          <a:custGeom>
            <a:avLst/>
            <a:gdLst/>
            <a:ahLst/>
            <a:cxnLst/>
            <a:rect l="l" t="t" r="r" b="b"/>
            <a:pathLst>
              <a:path w="78739" h="49529">
                <a:moveTo>
                  <a:pt x="8889" y="0"/>
                </a:moveTo>
                <a:lnTo>
                  <a:pt x="0" y="49529"/>
                </a:lnTo>
                <a:lnTo>
                  <a:pt x="78739" y="38100"/>
                </a:lnTo>
                <a:lnTo>
                  <a:pt x="888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5656843" y="3426694"/>
            <a:ext cx="423802" cy="117565"/>
          </a:xfrm>
          <a:custGeom>
            <a:avLst/>
            <a:gdLst/>
            <a:ahLst/>
            <a:cxnLst/>
            <a:rect l="l" t="t" r="r" b="b"/>
            <a:pathLst>
              <a:path w="467359" h="129539">
                <a:moveTo>
                  <a:pt x="21589" y="0"/>
                </a:moveTo>
                <a:lnTo>
                  <a:pt x="13394" y="1766"/>
                </a:lnTo>
                <a:lnTo>
                  <a:pt x="6508" y="6508"/>
                </a:lnTo>
                <a:lnTo>
                  <a:pt x="1766" y="13394"/>
                </a:lnTo>
                <a:lnTo>
                  <a:pt x="0" y="21589"/>
                </a:lnTo>
                <a:lnTo>
                  <a:pt x="0" y="107950"/>
                </a:lnTo>
                <a:lnTo>
                  <a:pt x="1766" y="116145"/>
                </a:lnTo>
                <a:lnTo>
                  <a:pt x="6508" y="123031"/>
                </a:lnTo>
                <a:lnTo>
                  <a:pt x="13394" y="127773"/>
                </a:lnTo>
                <a:lnTo>
                  <a:pt x="21589" y="129539"/>
                </a:lnTo>
                <a:lnTo>
                  <a:pt x="445769" y="129539"/>
                </a:lnTo>
                <a:lnTo>
                  <a:pt x="453965" y="127773"/>
                </a:lnTo>
                <a:lnTo>
                  <a:pt x="460851" y="123031"/>
                </a:lnTo>
                <a:lnTo>
                  <a:pt x="465593" y="116145"/>
                </a:lnTo>
                <a:lnTo>
                  <a:pt x="467360" y="107950"/>
                </a:lnTo>
                <a:lnTo>
                  <a:pt x="467360" y="21589"/>
                </a:lnTo>
                <a:lnTo>
                  <a:pt x="465593" y="13394"/>
                </a:lnTo>
                <a:lnTo>
                  <a:pt x="460851" y="6508"/>
                </a:lnTo>
                <a:lnTo>
                  <a:pt x="453965" y="1766"/>
                </a:lnTo>
                <a:lnTo>
                  <a:pt x="445769" y="0"/>
                </a:lnTo>
                <a:lnTo>
                  <a:pt x="21589" y="0"/>
                </a:lnTo>
                <a:close/>
              </a:path>
            </a:pathLst>
          </a:custGeom>
          <a:ln w="934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 txBox="1"/>
          <p:nvPr/>
        </p:nvSpPr>
        <p:spPr>
          <a:xfrm>
            <a:off x="5757034" y="3450899"/>
            <a:ext cx="268906" cy="76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20"/>
            <a:r>
              <a:rPr sz="500" spc="-45" dirty="0">
                <a:latin typeface="Lucida Console"/>
                <a:cs typeface="Lucida Console"/>
              </a:rPr>
              <a:t>ACTCGCA</a:t>
            </a:r>
            <a:endParaRPr sz="500" dirty="0">
              <a:latin typeface="Lucida Console"/>
              <a:cs typeface="Lucida Console"/>
            </a:endParaRPr>
          </a:p>
        </p:txBody>
      </p:sp>
      <p:sp>
        <p:nvSpPr>
          <p:cNvPr id="79" name="object 79"/>
          <p:cNvSpPr/>
          <p:nvPr/>
        </p:nvSpPr>
        <p:spPr>
          <a:xfrm>
            <a:off x="6342067" y="3251499"/>
            <a:ext cx="423802" cy="117565"/>
          </a:xfrm>
          <a:custGeom>
            <a:avLst/>
            <a:gdLst/>
            <a:ahLst/>
            <a:cxnLst/>
            <a:rect l="l" t="t" r="r" b="b"/>
            <a:pathLst>
              <a:path w="467359" h="129539">
                <a:moveTo>
                  <a:pt x="21589" y="0"/>
                </a:moveTo>
                <a:lnTo>
                  <a:pt x="13394" y="1766"/>
                </a:lnTo>
                <a:lnTo>
                  <a:pt x="6508" y="6508"/>
                </a:lnTo>
                <a:lnTo>
                  <a:pt x="1766" y="13394"/>
                </a:lnTo>
                <a:lnTo>
                  <a:pt x="0" y="21589"/>
                </a:lnTo>
                <a:lnTo>
                  <a:pt x="0" y="107950"/>
                </a:lnTo>
                <a:lnTo>
                  <a:pt x="1766" y="115609"/>
                </a:lnTo>
                <a:lnTo>
                  <a:pt x="6508" y="122554"/>
                </a:lnTo>
                <a:lnTo>
                  <a:pt x="13394" y="127595"/>
                </a:lnTo>
                <a:lnTo>
                  <a:pt x="21589" y="129539"/>
                </a:lnTo>
                <a:lnTo>
                  <a:pt x="445769" y="129539"/>
                </a:lnTo>
                <a:lnTo>
                  <a:pt x="453965" y="127595"/>
                </a:lnTo>
                <a:lnTo>
                  <a:pt x="460851" y="122554"/>
                </a:lnTo>
                <a:lnTo>
                  <a:pt x="465593" y="115609"/>
                </a:lnTo>
                <a:lnTo>
                  <a:pt x="467359" y="107950"/>
                </a:lnTo>
                <a:lnTo>
                  <a:pt x="467359" y="21589"/>
                </a:lnTo>
                <a:lnTo>
                  <a:pt x="465593" y="13394"/>
                </a:lnTo>
                <a:lnTo>
                  <a:pt x="460851" y="6508"/>
                </a:lnTo>
                <a:lnTo>
                  <a:pt x="453965" y="1766"/>
                </a:lnTo>
                <a:lnTo>
                  <a:pt x="445769" y="0"/>
                </a:lnTo>
                <a:lnTo>
                  <a:pt x="21589" y="0"/>
                </a:lnTo>
                <a:close/>
              </a:path>
            </a:pathLst>
          </a:custGeom>
          <a:ln w="934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 txBox="1"/>
          <p:nvPr/>
        </p:nvSpPr>
        <p:spPr>
          <a:xfrm>
            <a:off x="6442260" y="3275704"/>
            <a:ext cx="283302" cy="76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20"/>
            <a:r>
              <a:rPr sz="500" spc="-45" dirty="0">
                <a:latin typeface="Lucida Console"/>
                <a:cs typeface="Lucida Console"/>
              </a:rPr>
              <a:t>CTCGCAT</a:t>
            </a:r>
            <a:endParaRPr sz="500" dirty="0">
              <a:latin typeface="Lucida Console"/>
              <a:cs typeface="Lucida Console"/>
            </a:endParaRPr>
          </a:p>
        </p:txBody>
      </p:sp>
      <p:sp>
        <p:nvSpPr>
          <p:cNvPr id="81" name="object 81"/>
          <p:cNvSpPr/>
          <p:nvPr/>
        </p:nvSpPr>
        <p:spPr>
          <a:xfrm>
            <a:off x="5390815" y="3498157"/>
            <a:ext cx="211900" cy="47256"/>
          </a:xfrm>
          <a:custGeom>
            <a:avLst/>
            <a:gdLst/>
            <a:ahLst/>
            <a:cxnLst/>
            <a:rect l="l" t="t" r="r" b="b"/>
            <a:pathLst>
              <a:path w="233679" h="52070">
                <a:moveTo>
                  <a:pt x="0" y="52070"/>
                </a:moveTo>
                <a:lnTo>
                  <a:pt x="233679" y="0"/>
                </a:lnTo>
              </a:path>
            </a:pathLst>
          </a:custGeom>
          <a:ln w="125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5585441" y="3478561"/>
            <a:ext cx="71402" cy="44952"/>
          </a:xfrm>
          <a:custGeom>
            <a:avLst/>
            <a:gdLst/>
            <a:ahLst/>
            <a:cxnLst/>
            <a:rect l="l" t="t" r="r" b="b"/>
            <a:pathLst>
              <a:path w="78739" h="49529">
                <a:moveTo>
                  <a:pt x="0" y="0"/>
                </a:moveTo>
                <a:lnTo>
                  <a:pt x="10160" y="49529"/>
                </a:lnTo>
                <a:lnTo>
                  <a:pt x="78739" y="761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6080645" y="3340249"/>
            <a:ext cx="215356" cy="145228"/>
          </a:xfrm>
          <a:custGeom>
            <a:avLst/>
            <a:gdLst/>
            <a:ahLst/>
            <a:cxnLst/>
            <a:rect l="l" t="t" r="r" b="b"/>
            <a:pathLst>
              <a:path w="237490" h="160020">
                <a:moveTo>
                  <a:pt x="0" y="160019"/>
                </a:moveTo>
                <a:lnTo>
                  <a:pt x="237490" y="0"/>
                </a:lnTo>
              </a:path>
            </a:pathLst>
          </a:custGeom>
          <a:ln w="125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6271816" y="3310282"/>
            <a:ext cx="70250" cy="56478"/>
          </a:xfrm>
          <a:custGeom>
            <a:avLst/>
            <a:gdLst/>
            <a:ahLst/>
            <a:cxnLst/>
            <a:rect l="l" t="t" r="r" b="b"/>
            <a:pathLst>
              <a:path w="77470" h="62229">
                <a:moveTo>
                  <a:pt x="77470" y="0"/>
                </a:moveTo>
                <a:lnTo>
                  <a:pt x="0" y="21589"/>
                </a:lnTo>
                <a:lnTo>
                  <a:pt x="29209" y="62230"/>
                </a:lnTo>
                <a:lnTo>
                  <a:pt x="7747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6821147" y="3057861"/>
            <a:ext cx="424954" cy="117565"/>
          </a:xfrm>
          <a:custGeom>
            <a:avLst/>
            <a:gdLst/>
            <a:ahLst/>
            <a:cxnLst/>
            <a:rect l="l" t="t" r="r" b="b"/>
            <a:pathLst>
              <a:path w="468629" h="129539">
                <a:moveTo>
                  <a:pt x="21590" y="0"/>
                </a:moveTo>
                <a:lnTo>
                  <a:pt x="13930" y="1766"/>
                </a:lnTo>
                <a:lnTo>
                  <a:pt x="6985" y="6508"/>
                </a:lnTo>
                <a:lnTo>
                  <a:pt x="1944" y="13394"/>
                </a:lnTo>
                <a:lnTo>
                  <a:pt x="0" y="21589"/>
                </a:lnTo>
                <a:lnTo>
                  <a:pt x="0" y="107950"/>
                </a:lnTo>
                <a:lnTo>
                  <a:pt x="1944" y="115609"/>
                </a:lnTo>
                <a:lnTo>
                  <a:pt x="6985" y="122554"/>
                </a:lnTo>
                <a:lnTo>
                  <a:pt x="13930" y="127595"/>
                </a:lnTo>
                <a:lnTo>
                  <a:pt x="21590" y="129539"/>
                </a:lnTo>
                <a:lnTo>
                  <a:pt x="447040" y="129539"/>
                </a:lnTo>
                <a:lnTo>
                  <a:pt x="454699" y="127595"/>
                </a:lnTo>
                <a:lnTo>
                  <a:pt x="461645" y="122555"/>
                </a:lnTo>
                <a:lnTo>
                  <a:pt x="466685" y="115609"/>
                </a:lnTo>
                <a:lnTo>
                  <a:pt x="468630" y="107950"/>
                </a:lnTo>
                <a:lnTo>
                  <a:pt x="468630" y="21589"/>
                </a:lnTo>
                <a:lnTo>
                  <a:pt x="466685" y="13394"/>
                </a:lnTo>
                <a:lnTo>
                  <a:pt x="461645" y="6508"/>
                </a:lnTo>
                <a:lnTo>
                  <a:pt x="454699" y="1766"/>
                </a:lnTo>
                <a:lnTo>
                  <a:pt x="447040" y="0"/>
                </a:lnTo>
                <a:lnTo>
                  <a:pt x="21590" y="0"/>
                </a:lnTo>
                <a:close/>
              </a:path>
            </a:pathLst>
          </a:custGeom>
          <a:ln w="934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 txBox="1"/>
          <p:nvPr/>
        </p:nvSpPr>
        <p:spPr>
          <a:xfrm>
            <a:off x="6922491" y="3082065"/>
            <a:ext cx="262574" cy="76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20"/>
            <a:r>
              <a:rPr sz="500" spc="-68" dirty="0">
                <a:latin typeface="Lucida Console"/>
                <a:cs typeface="Lucida Console"/>
              </a:rPr>
              <a:t>T</a:t>
            </a:r>
            <a:r>
              <a:rPr sz="500" spc="-50" dirty="0">
                <a:latin typeface="Lucida Console"/>
                <a:cs typeface="Lucida Console"/>
              </a:rPr>
              <a:t>C</a:t>
            </a:r>
            <a:r>
              <a:rPr sz="500" spc="-23" dirty="0">
                <a:latin typeface="Lucida Console"/>
                <a:cs typeface="Lucida Console"/>
              </a:rPr>
              <a:t>G</a:t>
            </a:r>
            <a:r>
              <a:rPr sz="500" spc="-50" dirty="0">
                <a:latin typeface="Lucida Console"/>
                <a:cs typeface="Lucida Console"/>
              </a:rPr>
              <a:t>C</a:t>
            </a:r>
            <a:r>
              <a:rPr sz="500" spc="-59" dirty="0">
                <a:latin typeface="Lucida Console"/>
                <a:cs typeface="Lucida Console"/>
              </a:rPr>
              <a:t>A</a:t>
            </a:r>
            <a:r>
              <a:rPr sz="500" spc="-68" dirty="0">
                <a:latin typeface="Lucida Console"/>
                <a:cs typeface="Lucida Console"/>
              </a:rPr>
              <a:t>T</a:t>
            </a:r>
            <a:r>
              <a:rPr sz="500" dirty="0">
                <a:latin typeface="Lucida Console"/>
                <a:cs typeface="Lucida Console"/>
              </a:rPr>
              <a:t>C</a:t>
            </a:r>
          </a:p>
        </p:txBody>
      </p:sp>
      <p:sp>
        <p:nvSpPr>
          <p:cNvPr id="87" name="object 87"/>
          <p:cNvSpPr/>
          <p:nvPr/>
        </p:nvSpPr>
        <p:spPr>
          <a:xfrm>
            <a:off x="6765869" y="3169664"/>
            <a:ext cx="41459" cy="140618"/>
          </a:xfrm>
          <a:custGeom>
            <a:avLst/>
            <a:gdLst/>
            <a:ahLst/>
            <a:cxnLst/>
            <a:rect l="l" t="t" r="r" b="b"/>
            <a:pathLst>
              <a:path w="45720" h="154939">
                <a:moveTo>
                  <a:pt x="0" y="154939"/>
                </a:moveTo>
                <a:lnTo>
                  <a:pt x="45720" y="0"/>
                </a:lnTo>
              </a:path>
            </a:pathLst>
          </a:custGeom>
          <a:ln w="125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6780840" y="3116643"/>
            <a:ext cx="43762" cy="72614"/>
          </a:xfrm>
          <a:custGeom>
            <a:avLst/>
            <a:gdLst/>
            <a:ahLst/>
            <a:cxnLst/>
            <a:rect l="l" t="t" r="r" b="b"/>
            <a:pathLst>
              <a:path w="48259" h="80010">
                <a:moveTo>
                  <a:pt x="45720" y="0"/>
                </a:moveTo>
                <a:lnTo>
                  <a:pt x="0" y="66040"/>
                </a:lnTo>
                <a:lnTo>
                  <a:pt x="48260" y="80010"/>
                </a:lnTo>
                <a:lnTo>
                  <a:pt x="457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7246102" y="2977178"/>
            <a:ext cx="169291" cy="139465"/>
          </a:xfrm>
          <a:custGeom>
            <a:avLst/>
            <a:gdLst/>
            <a:ahLst/>
            <a:cxnLst/>
            <a:rect l="l" t="t" r="r" b="b"/>
            <a:pathLst>
              <a:path w="186690" h="153670">
                <a:moveTo>
                  <a:pt x="0" y="153669"/>
                </a:moveTo>
                <a:lnTo>
                  <a:pt x="186689" y="0"/>
                </a:lnTo>
              </a:path>
            </a:pathLst>
          </a:custGeom>
          <a:ln w="125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7391207" y="2942601"/>
            <a:ext cx="66795" cy="61088"/>
          </a:xfrm>
          <a:custGeom>
            <a:avLst/>
            <a:gdLst/>
            <a:ahLst/>
            <a:cxnLst/>
            <a:rect l="l" t="t" r="r" b="b"/>
            <a:pathLst>
              <a:path w="73659" h="67310">
                <a:moveTo>
                  <a:pt x="73660" y="0"/>
                </a:moveTo>
                <a:lnTo>
                  <a:pt x="0" y="27939"/>
                </a:lnTo>
                <a:lnTo>
                  <a:pt x="31750" y="67310"/>
                </a:lnTo>
                <a:lnTo>
                  <a:pt x="7366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2631491" y="2498848"/>
            <a:ext cx="183110" cy="682342"/>
          </a:xfrm>
          <a:custGeom>
            <a:avLst/>
            <a:gdLst/>
            <a:ahLst/>
            <a:cxnLst/>
            <a:rect l="l" t="t" r="r" b="b"/>
            <a:pathLst>
              <a:path w="201930" h="751839">
                <a:moveTo>
                  <a:pt x="0" y="0"/>
                </a:moveTo>
                <a:lnTo>
                  <a:pt x="201930" y="751839"/>
                </a:lnTo>
              </a:path>
            </a:pathLst>
          </a:custGeom>
          <a:ln w="125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2789265" y="3161595"/>
            <a:ext cx="43762" cy="72614"/>
          </a:xfrm>
          <a:custGeom>
            <a:avLst/>
            <a:gdLst/>
            <a:ahLst/>
            <a:cxnLst/>
            <a:rect l="l" t="t" r="r" b="b"/>
            <a:pathLst>
              <a:path w="48260" h="80010">
                <a:moveTo>
                  <a:pt x="48260" y="0"/>
                </a:moveTo>
                <a:lnTo>
                  <a:pt x="0" y="13969"/>
                </a:lnTo>
                <a:lnTo>
                  <a:pt x="43180" y="80010"/>
                </a:lnTo>
                <a:lnTo>
                  <a:pt x="4826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6116096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14205" y="2430843"/>
            <a:ext cx="423802" cy="117565"/>
          </a:xfrm>
          <a:custGeom>
            <a:avLst/>
            <a:gdLst/>
            <a:ahLst/>
            <a:cxnLst/>
            <a:rect l="l" t="t" r="r" b="b"/>
            <a:pathLst>
              <a:path w="467359" h="129539">
                <a:moveTo>
                  <a:pt x="21589" y="0"/>
                </a:moveTo>
                <a:lnTo>
                  <a:pt x="13394" y="1766"/>
                </a:lnTo>
                <a:lnTo>
                  <a:pt x="6508" y="6508"/>
                </a:lnTo>
                <a:lnTo>
                  <a:pt x="1766" y="13394"/>
                </a:lnTo>
                <a:lnTo>
                  <a:pt x="0" y="21590"/>
                </a:lnTo>
                <a:lnTo>
                  <a:pt x="0" y="107950"/>
                </a:lnTo>
                <a:lnTo>
                  <a:pt x="1766" y="115609"/>
                </a:lnTo>
                <a:lnTo>
                  <a:pt x="6508" y="122555"/>
                </a:lnTo>
                <a:lnTo>
                  <a:pt x="13394" y="127595"/>
                </a:lnTo>
                <a:lnTo>
                  <a:pt x="21589" y="129540"/>
                </a:lnTo>
                <a:lnTo>
                  <a:pt x="445770" y="129540"/>
                </a:lnTo>
                <a:lnTo>
                  <a:pt x="453965" y="127595"/>
                </a:lnTo>
                <a:lnTo>
                  <a:pt x="460851" y="122555"/>
                </a:lnTo>
                <a:lnTo>
                  <a:pt x="465593" y="115609"/>
                </a:lnTo>
                <a:lnTo>
                  <a:pt x="467359" y="107950"/>
                </a:lnTo>
                <a:lnTo>
                  <a:pt x="467359" y="21590"/>
                </a:lnTo>
                <a:lnTo>
                  <a:pt x="465593" y="13394"/>
                </a:lnTo>
                <a:lnTo>
                  <a:pt x="460851" y="6508"/>
                </a:lnTo>
                <a:lnTo>
                  <a:pt x="453965" y="1766"/>
                </a:lnTo>
                <a:lnTo>
                  <a:pt x="445770" y="0"/>
                </a:lnTo>
                <a:lnTo>
                  <a:pt x="21589" y="0"/>
                </a:lnTo>
                <a:close/>
              </a:path>
            </a:pathLst>
          </a:custGeom>
          <a:ln w="934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16701" y="2455049"/>
            <a:ext cx="285605" cy="76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20"/>
            <a:r>
              <a:rPr sz="500" spc="-54" dirty="0">
                <a:latin typeface="Lucida Console"/>
                <a:cs typeface="Lucida Console"/>
              </a:rPr>
              <a:t>AACTAAC</a:t>
            </a:r>
            <a:endParaRPr sz="500" dirty="0">
              <a:latin typeface="Lucida Console"/>
              <a:cs typeface="Lucida Console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38007" y="2489627"/>
            <a:ext cx="200384" cy="1153"/>
          </a:xfrm>
          <a:custGeom>
            <a:avLst/>
            <a:gdLst/>
            <a:ahLst/>
            <a:cxnLst/>
            <a:rect l="l" t="t" r="r" b="b"/>
            <a:pathLst>
              <a:path w="220980" h="1269">
                <a:moveTo>
                  <a:pt x="0" y="0"/>
                </a:moveTo>
                <a:lnTo>
                  <a:pt x="220979" y="1270"/>
                </a:lnTo>
              </a:path>
            </a:pathLst>
          </a:custGeom>
          <a:ln w="125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24572" y="2467727"/>
            <a:ext cx="69098" cy="46104"/>
          </a:xfrm>
          <a:custGeom>
            <a:avLst/>
            <a:gdLst/>
            <a:ahLst/>
            <a:cxnLst/>
            <a:rect l="l" t="t" r="r" b="b"/>
            <a:pathLst>
              <a:path w="76200" h="50800">
                <a:moveTo>
                  <a:pt x="0" y="0"/>
                </a:moveTo>
                <a:lnTo>
                  <a:pt x="0" y="50800"/>
                </a:lnTo>
                <a:lnTo>
                  <a:pt x="76200" y="254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93670" y="2430843"/>
            <a:ext cx="423802" cy="117565"/>
          </a:xfrm>
          <a:custGeom>
            <a:avLst/>
            <a:gdLst/>
            <a:ahLst/>
            <a:cxnLst/>
            <a:rect l="l" t="t" r="r" b="b"/>
            <a:pathLst>
              <a:path w="467359" h="129539">
                <a:moveTo>
                  <a:pt x="21590" y="0"/>
                </a:moveTo>
                <a:lnTo>
                  <a:pt x="13394" y="1766"/>
                </a:lnTo>
                <a:lnTo>
                  <a:pt x="6508" y="6508"/>
                </a:lnTo>
                <a:lnTo>
                  <a:pt x="1766" y="13394"/>
                </a:lnTo>
                <a:lnTo>
                  <a:pt x="0" y="21590"/>
                </a:lnTo>
                <a:lnTo>
                  <a:pt x="0" y="107950"/>
                </a:lnTo>
                <a:lnTo>
                  <a:pt x="1766" y="115609"/>
                </a:lnTo>
                <a:lnTo>
                  <a:pt x="6508" y="122555"/>
                </a:lnTo>
                <a:lnTo>
                  <a:pt x="13394" y="127595"/>
                </a:lnTo>
                <a:lnTo>
                  <a:pt x="21590" y="129540"/>
                </a:lnTo>
                <a:lnTo>
                  <a:pt x="445770" y="129540"/>
                </a:lnTo>
                <a:lnTo>
                  <a:pt x="453965" y="127595"/>
                </a:lnTo>
                <a:lnTo>
                  <a:pt x="460851" y="122555"/>
                </a:lnTo>
                <a:lnTo>
                  <a:pt x="465593" y="115609"/>
                </a:lnTo>
                <a:lnTo>
                  <a:pt x="467360" y="107950"/>
                </a:lnTo>
                <a:lnTo>
                  <a:pt x="467360" y="21590"/>
                </a:lnTo>
                <a:lnTo>
                  <a:pt x="465593" y="13394"/>
                </a:lnTo>
                <a:lnTo>
                  <a:pt x="460851" y="6508"/>
                </a:lnTo>
                <a:lnTo>
                  <a:pt x="453965" y="1766"/>
                </a:lnTo>
                <a:lnTo>
                  <a:pt x="445770" y="0"/>
                </a:lnTo>
                <a:lnTo>
                  <a:pt x="21590" y="0"/>
                </a:lnTo>
                <a:close/>
              </a:path>
            </a:pathLst>
          </a:custGeom>
          <a:ln w="934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995015" y="2455049"/>
            <a:ext cx="267177" cy="76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20"/>
            <a:r>
              <a:rPr sz="500" spc="-59" dirty="0">
                <a:latin typeface="Lucida Console"/>
                <a:cs typeface="Lucida Console"/>
              </a:rPr>
              <a:t>A</a:t>
            </a:r>
            <a:r>
              <a:rPr sz="500" spc="-50" dirty="0">
                <a:latin typeface="Lucida Console"/>
                <a:cs typeface="Lucida Console"/>
              </a:rPr>
              <a:t>C</a:t>
            </a:r>
            <a:r>
              <a:rPr sz="500" spc="-68" dirty="0">
                <a:latin typeface="Lucida Console"/>
                <a:cs typeface="Lucida Console"/>
              </a:rPr>
              <a:t>T</a:t>
            </a:r>
            <a:r>
              <a:rPr sz="500" spc="-59" dirty="0">
                <a:latin typeface="Lucida Console"/>
                <a:cs typeface="Lucida Console"/>
              </a:rPr>
              <a:t>AA</a:t>
            </a:r>
            <a:r>
              <a:rPr sz="500" spc="-50" dirty="0">
                <a:latin typeface="Lucida Console"/>
                <a:cs typeface="Lucida Console"/>
              </a:rPr>
              <a:t>C</a:t>
            </a:r>
            <a:r>
              <a:rPr sz="500" dirty="0">
                <a:latin typeface="Lucida Console"/>
                <a:cs typeface="Lucida Console"/>
              </a:rPr>
              <a:t>G</a:t>
            </a:r>
          </a:p>
        </p:txBody>
      </p:sp>
      <p:sp>
        <p:nvSpPr>
          <p:cNvPr id="8" name="object 8"/>
          <p:cNvSpPr/>
          <p:nvPr/>
        </p:nvSpPr>
        <p:spPr>
          <a:xfrm>
            <a:off x="1520161" y="2430843"/>
            <a:ext cx="424954" cy="117565"/>
          </a:xfrm>
          <a:custGeom>
            <a:avLst/>
            <a:gdLst/>
            <a:ahLst/>
            <a:cxnLst/>
            <a:rect l="l" t="t" r="r" b="b"/>
            <a:pathLst>
              <a:path w="468630" h="129539">
                <a:moveTo>
                  <a:pt x="21589" y="0"/>
                </a:moveTo>
                <a:lnTo>
                  <a:pt x="13930" y="1766"/>
                </a:lnTo>
                <a:lnTo>
                  <a:pt x="6985" y="6508"/>
                </a:lnTo>
                <a:lnTo>
                  <a:pt x="1944" y="13394"/>
                </a:lnTo>
                <a:lnTo>
                  <a:pt x="0" y="21590"/>
                </a:lnTo>
                <a:lnTo>
                  <a:pt x="0" y="107950"/>
                </a:lnTo>
                <a:lnTo>
                  <a:pt x="1944" y="116145"/>
                </a:lnTo>
                <a:lnTo>
                  <a:pt x="6984" y="123031"/>
                </a:lnTo>
                <a:lnTo>
                  <a:pt x="13930" y="127773"/>
                </a:lnTo>
                <a:lnTo>
                  <a:pt x="21589" y="129540"/>
                </a:lnTo>
                <a:lnTo>
                  <a:pt x="447039" y="129540"/>
                </a:lnTo>
                <a:lnTo>
                  <a:pt x="454699" y="127773"/>
                </a:lnTo>
                <a:lnTo>
                  <a:pt x="461644" y="123031"/>
                </a:lnTo>
                <a:lnTo>
                  <a:pt x="466685" y="116145"/>
                </a:lnTo>
                <a:lnTo>
                  <a:pt x="468630" y="107950"/>
                </a:lnTo>
                <a:lnTo>
                  <a:pt x="468630" y="21590"/>
                </a:lnTo>
                <a:lnTo>
                  <a:pt x="466685" y="13394"/>
                </a:lnTo>
                <a:lnTo>
                  <a:pt x="461645" y="6508"/>
                </a:lnTo>
                <a:lnTo>
                  <a:pt x="454699" y="1766"/>
                </a:lnTo>
                <a:lnTo>
                  <a:pt x="447039" y="0"/>
                </a:lnTo>
                <a:lnTo>
                  <a:pt x="21589" y="0"/>
                </a:lnTo>
                <a:close/>
              </a:path>
            </a:pathLst>
          </a:custGeom>
          <a:ln w="934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621506" y="2455049"/>
            <a:ext cx="277544" cy="76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20"/>
            <a:r>
              <a:rPr sz="500" spc="-50" dirty="0">
                <a:latin typeface="Lucida Console"/>
                <a:cs typeface="Lucida Console"/>
              </a:rPr>
              <a:t>C</a:t>
            </a:r>
            <a:r>
              <a:rPr sz="500" spc="-68" dirty="0">
                <a:latin typeface="Lucida Console"/>
                <a:cs typeface="Lucida Console"/>
              </a:rPr>
              <a:t>T</a:t>
            </a:r>
            <a:r>
              <a:rPr sz="500" spc="-59" dirty="0">
                <a:latin typeface="Lucida Console"/>
                <a:cs typeface="Lucida Console"/>
              </a:rPr>
              <a:t>AA</a:t>
            </a:r>
            <a:r>
              <a:rPr sz="500" spc="-50" dirty="0">
                <a:latin typeface="Lucida Console"/>
                <a:cs typeface="Lucida Console"/>
              </a:rPr>
              <a:t>C</a:t>
            </a:r>
            <a:r>
              <a:rPr sz="500" spc="-23" dirty="0">
                <a:latin typeface="Lucida Console"/>
                <a:cs typeface="Lucida Console"/>
              </a:rPr>
              <a:t>G</a:t>
            </a:r>
            <a:r>
              <a:rPr sz="500" dirty="0">
                <a:latin typeface="Lucida Console"/>
                <a:cs typeface="Lucida Console"/>
              </a:rPr>
              <a:t>A</a:t>
            </a:r>
          </a:p>
        </p:txBody>
      </p:sp>
      <p:sp>
        <p:nvSpPr>
          <p:cNvPr id="10" name="object 10"/>
          <p:cNvSpPr/>
          <p:nvPr/>
        </p:nvSpPr>
        <p:spPr>
          <a:xfrm>
            <a:off x="1317473" y="2489627"/>
            <a:ext cx="147410" cy="0"/>
          </a:xfrm>
          <a:custGeom>
            <a:avLst/>
            <a:gdLst/>
            <a:ahLst/>
            <a:cxnLst/>
            <a:rect l="l" t="t" r="r" b="b"/>
            <a:pathLst>
              <a:path w="162559">
                <a:moveTo>
                  <a:pt x="0" y="0"/>
                </a:moveTo>
                <a:lnTo>
                  <a:pt x="162559" y="0"/>
                </a:lnTo>
              </a:path>
            </a:pathLst>
          </a:custGeom>
          <a:ln w="125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452214" y="2466575"/>
            <a:ext cx="67947" cy="46104"/>
          </a:xfrm>
          <a:custGeom>
            <a:avLst/>
            <a:gdLst/>
            <a:ahLst/>
            <a:cxnLst/>
            <a:rect l="l" t="t" r="r" b="b"/>
            <a:pathLst>
              <a:path w="74930" h="50800">
                <a:moveTo>
                  <a:pt x="0" y="0"/>
                </a:moveTo>
                <a:lnTo>
                  <a:pt x="0" y="50800"/>
                </a:lnTo>
                <a:lnTo>
                  <a:pt x="74930" y="254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206537" y="2430843"/>
            <a:ext cx="423802" cy="117565"/>
          </a:xfrm>
          <a:custGeom>
            <a:avLst/>
            <a:gdLst/>
            <a:ahLst/>
            <a:cxnLst/>
            <a:rect l="l" t="t" r="r" b="b"/>
            <a:pathLst>
              <a:path w="467360" h="129539">
                <a:moveTo>
                  <a:pt x="21590" y="0"/>
                </a:moveTo>
                <a:lnTo>
                  <a:pt x="13394" y="1766"/>
                </a:lnTo>
                <a:lnTo>
                  <a:pt x="6508" y="6508"/>
                </a:lnTo>
                <a:lnTo>
                  <a:pt x="1766" y="13394"/>
                </a:lnTo>
                <a:lnTo>
                  <a:pt x="0" y="21590"/>
                </a:lnTo>
                <a:lnTo>
                  <a:pt x="0" y="107950"/>
                </a:lnTo>
                <a:lnTo>
                  <a:pt x="1766" y="116145"/>
                </a:lnTo>
                <a:lnTo>
                  <a:pt x="6508" y="123031"/>
                </a:lnTo>
                <a:lnTo>
                  <a:pt x="13394" y="127773"/>
                </a:lnTo>
                <a:lnTo>
                  <a:pt x="21590" y="129540"/>
                </a:lnTo>
                <a:lnTo>
                  <a:pt x="445769" y="129540"/>
                </a:lnTo>
                <a:lnTo>
                  <a:pt x="453965" y="127773"/>
                </a:lnTo>
                <a:lnTo>
                  <a:pt x="460851" y="123031"/>
                </a:lnTo>
                <a:lnTo>
                  <a:pt x="465593" y="116145"/>
                </a:lnTo>
                <a:lnTo>
                  <a:pt x="467360" y="107950"/>
                </a:lnTo>
                <a:lnTo>
                  <a:pt x="467360" y="21590"/>
                </a:lnTo>
                <a:lnTo>
                  <a:pt x="465593" y="13394"/>
                </a:lnTo>
                <a:lnTo>
                  <a:pt x="460851" y="6508"/>
                </a:lnTo>
                <a:lnTo>
                  <a:pt x="453965" y="1766"/>
                </a:lnTo>
                <a:lnTo>
                  <a:pt x="445769" y="0"/>
                </a:lnTo>
                <a:lnTo>
                  <a:pt x="21590" y="0"/>
                </a:lnTo>
                <a:close/>
              </a:path>
            </a:pathLst>
          </a:custGeom>
          <a:ln w="934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2306730" y="2455049"/>
            <a:ext cx="276394" cy="76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20"/>
            <a:r>
              <a:rPr sz="500" spc="-68" dirty="0">
                <a:latin typeface="Lucida Console"/>
                <a:cs typeface="Lucida Console"/>
              </a:rPr>
              <a:t>T</a:t>
            </a:r>
            <a:r>
              <a:rPr sz="500" spc="-59" dirty="0">
                <a:latin typeface="Lucida Console"/>
                <a:cs typeface="Lucida Console"/>
              </a:rPr>
              <a:t>AA</a:t>
            </a:r>
            <a:r>
              <a:rPr sz="500" spc="-41" dirty="0">
                <a:latin typeface="Lucida Console"/>
                <a:cs typeface="Lucida Console"/>
              </a:rPr>
              <a:t>C</a:t>
            </a:r>
            <a:r>
              <a:rPr sz="500" spc="-32" dirty="0">
                <a:latin typeface="Lucida Console"/>
                <a:cs typeface="Lucida Console"/>
              </a:rPr>
              <a:t>G</a:t>
            </a:r>
            <a:r>
              <a:rPr sz="500" spc="-59" dirty="0">
                <a:latin typeface="Lucida Console"/>
                <a:cs typeface="Lucida Console"/>
              </a:rPr>
              <a:t>A</a:t>
            </a:r>
            <a:r>
              <a:rPr sz="500" dirty="0">
                <a:latin typeface="Lucida Console"/>
                <a:cs typeface="Lucida Console"/>
              </a:rPr>
              <a:t>C</a:t>
            </a:r>
          </a:p>
        </p:txBody>
      </p:sp>
      <p:sp>
        <p:nvSpPr>
          <p:cNvPr id="14" name="object 14"/>
          <p:cNvSpPr/>
          <p:nvPr/>
        </p:nvSpPr>
        <p:spPr>
          <a:xfrm>
            <a:off x="1945115" y="2489627"/>
            <a:ext cx="206142" cy="1153"/>
          </a:xfrm>
          <a:custGeom>
            <a:avLst/>
            <a:gdLst/>
            <a:ahLst/>
            <a:cxnLst/>
            <a:rect l="l" t="t" r="r" b="b"/>
            <a:pathLst>
              <a:path w="227330" h="1269">
                <a:moveTo>
                  <a:pt x="0" y="0"/>
                </a:moveTo>
                <a:lnTo>
                  <a:pt x="227330" y="1270"/>
                </a:lnTo>
              </a:path>
            </a:pathLst>
          </a:custGeom>
          <a:ln w="125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137439" y="2467727"/>
            <a:ext cx="69098" cy="46104"/>
          </a:xfrm>
          <a:custGeom>
            <a:avLst/>
            <a:gdLst/>
            <a:ahLst/>
            <a:cxnLst/>
            <a:rect l="l" t="t" r="r" b="b"/>
            <a:pathLst>
              <a:path w="76200" h="50800">
                <a:moveTo>
                  <a:pt x="0" y="0"/>
                </a:moveTo>
                <a:lnTo>
                  <a:pt x="0" y="50800"/>
                </a:lnTo>
                <a:lnTo>
                  <a:pt x="76200" y="254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828421" y="2435455"/>
            <a:ext cx="423802" cy="117565"/>
          </a:xfrm>
          <a:custGeom>
            <a:avLst/>
            <a:gdLst/>
            <a:ahLst/>
            <a:cxnLst/>
            <a:rect l="l" t="t" r="r" b="b"/>
            <a:pathLst>
              <a:path w="467360" h="129539">
                <a:moveTo>
                  <a:pt x="21590" y="0"/>
                </a:moveTo>
                <a:lnTo>
                  <a:pt x="13394" y="1766"/>
                </a:lnTo>
                <a:lnTo>
                  <a:pt x="6508" y="6508"/>
                </a:lnTo>
                <a:lnTo>
                  <a:pt x="1766" y="13394"/>
                </a:lnTo>
                <a:lnTo>
                  <a:pt x="0" y="21589"/>
                </a:lnTo>
                <a:lnTo>
                  <a:pt x="0" y="107950"/>
                </a:lnTo>
                <a:lnTo>
                  <a:pt x="1766" y="115609"/>
                </a:lnTo>
                <a:lnTo>
                  <a:pt x="6508" y="122554"/>
                </a:lnTo>
                <a:lnTo>
                  <a:pt x="13394" y="127595"/>
                </a:lnTo>
                <a:lnTo>
                  <a:pt x="21590" y="129539"/>
                </a:lnTo>
                <a:lnTo>
                  <a:pt x="445769" y="129539"/>
                </a:lnTo>
                <a:lnTo>
                  <a:pt x="453965" y="127595"/>
                </a:lnTo>
                <a:lnTo>
                  <a:pt x="460851" y="122555"/>
                </a:lnTo>
                <a:lnTo>
                  <a:pt x="465593" y="115609"/>
                </a:lnTo>
                <a:lnTo>
                  <a:pt x="467359" y="107950"/>
                </a:lnTo>
                <a:lnTo>
                  <a:pt x="467359" y="21589"/>
                </a:lnTo>
                <a:lnTo>
                  <a:pt x="465593" y="13394"/>
                </a:lnTo>
                <a:lnTo>
                  <a:pt x="460851" y="6508"/>
                </a:lnTo>
                <a:lnTo>
                  <a:pt x="453965" y="1766"/>
                </a:lnTo>
                <a:lnTo>
                  <a:pt x="445769" y="0"/>
                </a:lnTo>
                <a:lnTo>
                  <a:pt x="21590" y="0"/>
                </a:lnTo>
                <a:close/>
              </a:path>
            </a:pathLst>
          </a:custGeom>
          <a:ln w="934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2926311" y="2459658"/>
            <a:ext cx="291939" cy="76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20"/>
            <a:r>
              <a:rPr sz="500" spc="-45" dirty="0">
                <a:latin typeface="Lucida Console"/>
                <a:cs typeface="Lucida Console"/>
              </a:rPr>
              <a:t>AACGACG</a:t>
            </a:r>
            <a:endParaRPr sz="500" dirty="0">
              <a:latin typeface="Lucida Console"/>
              <a:cs typeface="Lucida Console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2630339" y="2489627"/>
            <a:ext cx="142803" cy="3458"/>
          </a:xfrm>
          <a:custGeom>
            <a:avLst/>
            <a:gdLst/>
            <a:ahLst/>
            <a:cxnLst/>
            <a:rect l="l" t="t" r="r" b="b"/>
            <a:pathLst>
              <a:path w="157480" h="3810">
                <a:moveTo>
                  <a:pt x="0" y="0"/>
                </a:moveTo>
                <a:lnTo>
                  <a:pt x="157480" y="3810"/>
                </a:lnTo>
              </a:path>
            </a:pathLst>
          </a:custGeom>
          <a:ln w="125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759323" y="2470032"/>
            <a:ext cx="69098" cy="44952"/>
          </a:xfrm>
          <a:custGeom>
            <a:avLst/>
            <a:gdLst/>
            <a:ahLst/>
            <a:cxnLst/>
            <a:rect l="l" t="t" r="r" b="b"/>
            <a:pathLst>
              <a:path w="76200" h="49530">
                <a:moveTo>
                  <a:pt x="1269" y="0"/>
                </a:moveTo>
                <a:lnTo>
                  <a:pt x="0" y="49529"/>
                </a:lnTo>
                <a:lnTo>
                  <a:pt x="76200" y="26669"/>
                </a:lnTo>
                <a:lnTo>
                  <a:pt x="126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519404" y="2436607"/>
            <a:ext cx="423802" cy="117565"/>
          </a:xfrm>
          <a:custGeom>
            <a:avLst/>
            <a:gdLst/>
            <a:ahLst/>
            <a:cxnLst/>
            <a:rect l="l" t="t" r="r" b="b"/>
            <a:pathLst>
              <a:path w="467360" h="129539">
                <a:moveTo>
                  <a:pt x="21589" y="0"/>
                </a:moveTo>
                <a:lnTo>
                  <a:pt x="13394" y="1944"/>
                </a:lnTo>
                <a:lnTo>
                  <a:pt x="6508" y="6985"/>
                </a:lnTo>
                <a:lnTo>
                  <a:pt x="1766" y="13930"/>
                </a:lnTo>
                <a:lnTo>
                  <a:pt x="0" y="21590"/>
                </a:lnTo>
                <a:lnTo>
                  <a:pt x="0" y="107950"/>
                </a:lnTo>
                <a:lnTo>
                  <a:pt x="1766" y="116145"/>
                </a:lnTo>
                <a:lnTo>
                  <a:pt x="6508" y="123031"/>
                </a:lnTo>
                <a:lnTo>
                  <a:pt x="13394" y="127773"/>
                </a:lnTo>
                <a:lnTo>
                  <a:pt x="21589" y="129540"/>
                </a:lnTo>
                <a:lnTo>
                  <a:pt x="445769" y="129540"/>
                </a:lnTo>
                <a:lnTo>
                  <a:pt x="453965" y="127773"/>
                </a:lnTo>
                <a:lnTo>
                  <a:pt x="460851" y="123031"/>
                </a:lnTo>
                <a:lnTo>
                  <a:pt x="465593" y="116145"/>
                </a:lnTo>
                <a:lnTo>
                  <a:pt x="467359" y="107950"/>
                </a:lnTo>
                <a:lnTo>
                  <a:pt x="467359" y="21590"/>
                </a:lnTo>
                <a:lnTo>
                  <a:pt x="465593" y="13930"/>
                </a:lnTo>
                <a:lnTo>
                  <a:pt x="460851" y="6985"/>
                </a:lnTo>
                <a:lnTo>
                  <a:pt x="453965" y="1944"/>
                </a:lnTo>
                <a:lnTo>
                  <a:pt x="445769" y="0"/>
                </a:lnTo>
                <a:lnTo>
                  <a:pt x="21589" y="0"/>
                </a:lnTo>
                <a:close/>
              </a:path>
            </a:pathLst>
          </a:custGeom>
          <a:ln w="934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3616140" y="2460812"/>
            <a:ext cx="282729" cy="76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20"/>
            <a:r>
              <a:rPr sz="500" spc="-41" dirty="0">
                <a:latin typeface="Lucida Console"/>
                <a:cs typeface="Lucida Console"/>
              </a:rPr>
              <a:t>ACGACGC</a:t>
            </a:r>
            <a:endParaRPr sz="500" dirty="0">
              <a:latin typeface="Lucida Console"/>
              <a:cs typeface="Lucida Console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4249542" y="2436607"/>
            <a:ext cx="424954" cy="117565"/>
          </a:xfrm>
          <a:custGeom>
            <a:avLst/>
            <a:gdLst/>
            <a:ahLst/>
            <a:cxnLst/>
            <a:rect l="l" t="t" r="r" b="b"/>
            <a:pathLst>
              <a:path w="468629" h="129539">
                <a:moveTo>
                  <a:pt x="21589" y="0"/>
                </a:moveTo>
                <a:lnTo>
                  <a:pt x="13930" y="1944"/>
                </a:lnTo>
                <a:lnTo>
                  <a:pt x="6985" y="6985"/>
                </a:lnTo>
                <a:lnTo>
                  <a:pt x="1944" y="13930"/>
                </a:lnTo>
                <a:lnTo>
                  <a:pt x="0" y="21590"/>
                </a:lnTo>
                <a:lnTo>
                  <a:pt x="0" y="107950"/>
                </a:lnTo>
                <a:lnTo>
                  <a:pt x="1944" y="116145"/>
                </a:lnTo>
                <a:lnTo>
                  <a:pt x="6984" y="123031"/>
                </a:lnTo>
                <a:lnTo>
                  <a:pt x="13930" y="127773"/>
                </a:lnTo>
                <a:lnTo>
                  <a:pt x="21589" y="129540"/>
                </a:lnTo>
                <a:lnTo>
                  <a:pt x="447039" y="129540"/>
                </a:lnTo>
                <a:lnTo>
                  <a:pt x="454699" y="127773"/>
                </a:lnTo>
                <a:lnTo>
                  <a:pt x="461644" y="123031"/>
                </a:lnTo>
                <a:lnTo>
                  <a:pt x="466685" y="116145"/>
                </a:lnTo>
                <a:lnTo>
                  <a:pt x="468629" y="107950"/>
                </a:lnTo>
                <a:lnTo>
                  <a:pt x="468629" y="21590"/>
                </a:lnTo>
                <a:lnTo>
                  <a:pt x="466685" y="13930"/>
                </a:lnTo>
                <a:lnTo>
                  <a:pt x="461645" y="6985"/>
                </a:lnTo>
                <a:lnTo>
                  <a:pt x="454699" y="1944"/>
                </a:lnTo>
                <a:lnTo>
                  <a:pt x="447039" y="0"/>
                </a:lnTo>
                <a:lnTo>
                  <a:pt x="21589" y="0"/>
                </a:lnTo>
                <a:close/>
              </a:path>
            </a:pathLst>
          </a:custGeom>
          <a:ln w="934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4345127" y="2460812"/>
            <a:ext cx="291364" cy="76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20"/>
            <a:r>
              <a:rPr sz="500" spc="-41" dirty="0">
                <a:latin typeface="Lucida Console"/>
                <a:cs typeface="Lucida Console"/>
              </a:rPr>
              <a:t>C</a:t>
            </a:r>
            <a:r>
              <a:rPr sz="500" spc="-32" dirty="0">
                <a:latin typeface="Lucida Console"/>
                <a:cs typeface="Lucida Console"/>
              </a:rPr>
              <a:t>G</a:t>
            </a:r>
            <a:r>
              <a:rPr sz="500" spc="-59" dirty="0">
                <a:latin typeface="Lucida Console"/>
                <a:cs typeface="Lucida Console"/>
              </a:rPr>
              <a:t>A</a:t>
            </a:r>
            <a:r>
              <a:rPr sz="500" spc="-50" dirty="0">
                <a:latin typeface="Lucida Console"/>
                <a:cs typeface="Lucida Console"/>
              </a:rPr>
              <a:t>C</a:t>
            </a:r>
            <a:r>
              <a:rPr sz="500" spc="-23" dirty="0">
                <a:latin typeface="Lucida Console"/>
                <a:cs typeface="Lucida Console"/>
              </a:rPr>
              <a:t>G</a:t>
            </a:r>
            <a:r>
              <a:rPr sz="500" spc="-50" dirty="0">
                <a:latin typeface="Lucida Console"/>
                <a:cs typeface="Lucida Console"/>
              </a:rPr>
              <a:t>C</a:t>
            </a:r>
            <a:r>
              <a:rPr sz="500" dirty="0">
                <a:latin typeface="Lucida Console"/>
                <a:cs typeface="Lucida Console"/>
              </a:rPr>
              <a:t>G</a:t>
            </a:r>
          </a:p>
        </p:txBody>
      </p:sp>
      <p:sp>
        <p:nvSpPr>
          <p:cNvPr id="24" name="object 24"/>
          <p:cNvSpPr/>
          <p:nvPr/>
        </p:nvSpPr>
        <p:spPr>
          <a:xfrm>
            <a:off x="3252223" y="2494236"/>
            <a:ext cx="211900" cy="1153"/>
          </a:xfrm>
          <a:custGeom>
            <a:avLst/>
            <a:gdLst/>
            <a:ahLst/>
            <a:cxnLst/>
            <a:rect l="l" t="t" r="r" b="b"/>
            <a:pathLst>
              <a:path w="233679" h="1269">
                <a:moveTo>
                  <a:pt x="0" y="0"/>
                </a:moveTo>
                <a:lnTo>
                  <a:pt x="233680" y="1270"/>
                </a:lnTo>
              </a:path>
            </a:pathLst>
          </a:custGeom>
          <a:ln w="125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451457" y="2472338"/>
            <a:ext cx="67947" cy="46104"/>
          </a:xfrm>
          <a:custGeom>
            <a:avLst/>
            <a:gdLst/>
            <a:ahLst/>
            <a:cxnLst/>
            <a:rect l="l" t="t" r="r" b="b"/>
            <a:pathLst>
              <a:path w="74929" h="50800">
                <a:moveTo>
                  <a:pt x="0" y="0"/>
                </a:moveTo>
                <a:lnTo>
                  <a:pt x="0" y="50800"/>
                </a:lnTo>
                <a:lnTo>
                  <a:pt x="74930" y="254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944358" y="2495390"/>
            <a:ext cx="251057" cy="1153"/>
          </a:xfrm>
          <a:custGeom>
            <a:avLst/>
            <a:gdLst/>
            <a:ahLst/>
            <a:cxnLst/>
            <a:rect l="l" t="t" r="r" b="b"/>
            <a:pathLst>
              <a:path w="276860" h="1269">
                <a:moveTo>
                  <a:pt x="0" y="0"/>
                </a:moveTo>
                <a:lnTo>
                  <a:pt x="276860" y="1270"/>
                </a:lnTo>
              </a:path>
            </a:pathLst>
          </a:custGeom>
          <a:ln w="125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181595" y="2473491"/>
            <a:ext cx="69098" cy="46104"/>
          </a:xfrm>
          <a:custGeom>
            <a:avLst/>
            <a:gdLst/>
            <a:ahLst/>
            <a:cxnLst/>
            <a:rect l="l" t="t" r="r" b="b"/>
            <a:pathLst>
              <a:path w="76200" h="50800">
                <a:moveTo>
                  <a:pt x="0" y="0"/>
                </a:moveTo>
                <a:lnTo>
                  <a:pt x="0" y="50800"/>
                </a:lnTo>
                <a:lnTo>
                  <a:pt x="76200" y="2666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964708" y="2437760"/>
            <a:ext cx="424954" cy="117565"/>
          </a:xfrm>
          <a:custGeom>
            <a:avLst/>
            <a:gdLst/>
            <a:ahLst/>
            <a:cxnLst/>
            <a:rect l="l" t="t" r="r" b="b"/>
            <a:pathLst>
              <a:path w="468629" h="129539">
                <a:moveTo>
                  <a:pt x="22859" y="0"/>
                </a:moveTo>
                <a:lnTo>
                  <a:pt x="14466" y="1944"/>
                </a:lnTo>
                <a:lnTo>
                  <a:pt x="7143" y="6984"/>
                </a:lnTo>
                <a:lnTo>
                  <a:pt x="1964" y="13930"/>
                </a:lnTo>
                <a:lnTo>
                  <a:pt x="0" y="21589"/>
                </a:lnTo>
                <a:lnTo>
                  <a:pt x="0" y="107950"/>
                </a:lnTo>
                <a:lnTo>
                  <a:pt x="1964" y="116145"/>
                </a:lnTo>
                <a:lnTo>
                  <a:pt x="7143" y="123031"/>
                </a:lnTo>
                <a:lnTo>
                  <a:pt x="14466" y="127773"/>
                </a:lnTo>
                <a:lnTo>
                  <a:pt x="22859" y="129539"/>
                </a:lnTo>
                <a:lnTo>
                  <a:pt x="447039" y="129539"/>
                </a:lnTo>
                <a:lnTo>
                  <a:pt x="454699" y="127773"/>
                </a:lnTo>
                <a:lnTo>
                  <a:pt x="461644" y="123031"/>
                </a:lnTo>
                <a:lnTo>
                  <a:pt x="466685" y="116145"/>
                </a:lnTo>
                <a:lnTo>
                  <a:pt x="468629" y="107950"/>
                </a:lnTo>
                <a:lnTo>
                  <a:pt x="468629" y="21589"/>
                </a:lnTo>
                <a:lnTo>
                  <a:pt x="466685" y="13930"/>
                </a:lnTo>
                <a:lnTo>
                  <a:pt x="461645" y="6985"/>
                </a:lnTo>
                <a:lnTo>
                  <a:pt x="454699" y="1944"/>
                </a:lnTo>
                <a:lnTo>
                  <a:pt x="447039" y="0"/>
                </a:lnTo>
                <a:lnTo>
                  <a:pt x="22859" y="0"/>
                </a:lnTo>
                <a:close/>
              </a:path>
            </a:pathLst>
          </a:custGeom>
          <a:ln w="934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5060293" y="2461964"/>
            <a:ext cx="300001" cy="76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20"/>
            <a:r>
              <a:rPr sz="500" spc="-36" dirty="0">
                <a:latin typeface="Lucida Console"/>
                <a:cs typeface="Lucida Console"/>
              </a:rPr>
              <a:t>GACGCGC</a:t>
            </a:r>
            <a:endParaRPr sz="500" dirty="0">
              <a:latin typeface="Lucida Console"/>
              <a:cs typeface="Lucida Console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5656843" y="2437760"/>
            <a:ext cx="423802" cy="117565"/>
          </a:xfrm>
          <a:custGeom>
            <a:avLst/>
            <a:gdLst/>
            <a:ahLst/>
            <a:cxnLst/>
            <a:rect l="l" t="t" r="r" b="b"/>
            <a:pathLst>
              <a:path w="467359" h="129539">
                <a:moveTo>
                  <a:pt x="21589" y="0"/>
                </a:moveTo>
                <a:lnTo>
                  <a:pt x="13394" y="1944"/>
                </a:lnTo>
                <a:lnTo>
                  <a:pt x="6508" y="6984"/>
                </a:lnTo>
                <a:lnTo>
                  <a:pt x="1766" y="13930"/>
                </a:lnTo>
                <a:lnTo>
                  <a:pt x="0" y="21589"/>
                </a:lnTo>
                <a:lnTo>
                  <a:pt x="0" y="107950"/>
                </a:lnTo>
                <a:lnTo>
                  <a:pt x="1766" y="116145"/>
                </a:lnTo>
                <a:lnTo>
                  <a:pt x="6508" y="123031"/>
                </a:lnTo>
                <a:lnTo>
                  <a:pt x="13394" y="127773"/>
                </a:lnTo>
                <a:lnTo>
                  <a:pt x="21589" y="129539"/>
                </a:lnTo>
                <a:lnTo>
                  <a:pt x="445769" y="129539"/>
                </a:lnTo>
                <a:lnTo>
                  <a:pt x="453965" y="127773"/>
                </a:lnTo>
                <a:lnTo>
                  <a:pt x="460851" y="123031"/>
                </a:lnTo>
                <a:lnTo>
                  <a:pt x="465593" y="116145"/>
                </a:lnTo>
                <a:lnTo>
                  <a:pt x="467360" y="107950"/>
                </a:lnTo>
                <a:lnTo>
                  <a:pt x="467360" y="21589"/>
                </a:lnTo>
                <a:lnTo>
                  <a:pt x="465593" y="13930"/>
                </a:lnTo>
                <a:lnTo>
                  <a:pt x="460851" y="6985"/>
                </a:lnTo>
                <a:lnTo>
                  <a:pt x="453965" y="1944"/>
                </a:lnTo>
                <a:lnTo>
                  <a:pt x="445769" y="0"/>
                </a:lnTo>
                <a:lnTo>
                  <a:pt x="21589" y="0"/>
                </a:lnTo>
                <a:close/>
              </a:path>
            </a:pathLst>
          </a:custGeom>
          <a:ln w="934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5753581" y="2461964"/>
            <a:ext cx="296547" cy="76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20"/>
            <a:r>
              <a:rPr sz="500" spc="-59" dirty="0">
                <a:latin typeface="Lucida Console"/>
                <a:cs typeface="Lucida Console"/>
              </a:rPr>
              <a:t>A</a:t>
            </a:r>
            <a:r>
              <a:rPr sz="500" spc="-41" dirty="0">
                <a:latin typeface="Lucida Console"/>
                <a:cs typeface="Lucida Console"/>
              </a:rPr>
              <a:t>C</a:t>
            </a:r>
            <a:r>
              <a:rPr sz="500" spc="-32" dirty="0">
                <a:latin typeface="Lucida Console"/>
                <a:cs typeface="Lucida Console"/>
              </a:rPr>
              <a:t>G</a:t>
            </a:r>
            <a:r>
              <a:rPr sz="500" spc="-50" dirty="0">
                <a:latin typeface="Lucida Console"/>
                <a:cs typeface="Lucida Console"/>
              </a:rPr>
              <a:t>C</a:t>
            </a:r>
            <a:r>
              <a:rPr sz="500" spc="-23" dirty="0">
                <a:latin typeface="Lucida Console"/>
                <a:cs typeface="Lucida Console"/>
              </a:rPr>
              <a:t>G</a:t>
            </a:r>
            <a:r>
              <a:rPr sz="500" spc="-50" dirty="0">
                <a:latin typeface="Lucida Console"/>
                <a:cs typeface="Lucida Console"/>
              </a:rPr>
              <a:t>C</a:t>
            </a:r>
            <a:r>
              <a:rPr sz="500" dirty="0">
                <a:latin typeface="Lucida Console"/>
                <a:cs typeface="Lucida Console"/>
              </a:rPr>
              <a:t>A</a:t>
            </a:r>
          </a:p>
        </p:txBody>
      </p:sp>
      <p:sp>
        <p:nvSpPr>
          <p:cNvPr id="32" name="object 32"/>
          <p:cNvSpPr/>
          <p:nvPr/>
        </p:nvSpPr>
        <p:spPr>
          <a:xfrm>
            <a:off x="5389663" y="2497694"/>
            <a:ext cx="211900" cy="0"/>
          </a:xfrm>
          <a:custGeom>
            <a:avLst/>
            <a:gdLst/>
            <a:ahLst/>
            <a:cxnLst/>
            <a:rect l="l" t="t" r="r" b="b"/>
            <a:pathLst>
              <a:path w="233679">
                <a:moveTo>
                  <a:pt x="0" y="0"/>
                </a:moveTo>
                <a:lnTo>
                  <a:pt x="233679" y="0"/>
                </a:lnTo>
              </a:path>
            </a:pathLst>
          </a:custGeom>
          <a:ln w="125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587744" y="2475795"/>
            <a:ext cx="69098" cy="44952"/>
          </a:xfrm>
          <a:custGeom>
            <a:avLst/>
            <a:gdLst/>
            <a:ahLst/>
            <a:cxnLst/>
            <a:rect l="l" t="t" r="r" b="b"/>
            <a:pathLst>
              <a:path w="76200" h="49530">
                <a:moveTo>
                  <a:pt x="0" y="0"/>
                </a:moveTo>
                <a:lnTo>
                  <a:pt x="0" y="49529"/>
                </a:lnTo>
                <a:lnTo>
                  <a:pt x="76200" y="254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6340914" y="2437760"/>
            <a:ext cx="424954" cy="117565"/>
          </a:xfrm>
          <a:custGeom>
            <a:avLst/>
            <a:gdLst/>
            <a:ahLst/>
            <a:cxnLst/>
            <a:rect l="l" t="t" r="r" b="b"/>
            <a:pathLst>
              <a:path w="468629" h="129539">
                <a:moveTo>
                  <a:pt x="21589" y="0"/>
                </a:moveTo>
                <a:lnTo>
                  <a:pt x="13930" y="1944"/>
                </a:lnTo>
                <a:lnTo>
                  <a:pt x="6984" y="6984"/>
                </a:lnTo>
                <a:lnTo>
                  <a:pt x="1944" y="13930"/>
                </a:lnTo>
                <a:lnTo>
                  <a:pt x="0" y="21589"/>
                </a:lnTo>
                <a:lnTo>
                  <a:pt x="0" y="107950"/>
                </a:lnTo>
                <a:lnTo>
                  <a:pt x="1944" y="116145"/>
                </a:lnTo>
                <a:lnTo>
                  <a:pt x="6985" y="123031"/>
                </a:lnTo>
                <a:lnTo>
                  <a:pt x="13930" y="127773"/>
                </a:lnTo>
                <a:lnTo>
                  <a:pt x="21589" y="129539"/>
                </a:lnTo>
                <a:lnTo>
                  <a:pt x="447039" y="129539"/>
                </a:lnTo>
                <a:lnTo>
                  <a:pt x="454699" y="127773"/>
                </a:lnTo>
                <a:lnTo>
                  <a:pt x="461645" y="123031"/>
                </a:lnTo>
                <a:lnTo>
                  <a:pt x="466685" y="116145"/>
                </a:lnTo>
                <a:lnTo>
                  <a:pt x="468629" y="107950"/>
                </a:lnTo>
                <a:lnTo>
                  <a:pt x="468629" y="21589"/>
                </a:lnTo>
                <a:lnTo>
                  <a:pt x="466685" y="13930"/>
                </a:lnTo>
                <a:lnTo>
                  <a:pt x="461644" y="6985"/>
                </a:lnTo>
                <a:lnTo>
                  <a:pt x="454699" y="1944"/>
                </a:lnTo>
                <a:lnTo>
                  <a:pt x="447039" y="0"/>
                </a:lnTo>
                <a:lnTo>
                  <a:pt x="21589" y="0"/>
                </a:lnTo>
                <a:close/>
              </a:path>
            </a:pathLst>
          </a:custGeom>
          <a:ln w="934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6439955" y="2461964"/>
            <a:ext cx="302879" cy="76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20"/>
            <a:r>
              <a:rPr sz="500" spc="-41" dirty="0">
                <a:latin typeface="Lucida Console"/>
                <a:cs typeface="Lucida Console"/>
              </a:rPr>
              <a:t>CGCGCAT</a:t>
            </a:r>
            <a:endParaRPr sz="500" dirty="0">
              <a:latin typeface="Lucida Console"/>
              <a:cs typeface="Lucida Console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7033049" y="2440064"/>
            <a:ext cx="424954" cy="117565"/>
          </a:xfrm>
          <a:custGeom>
            <a:avLst/>
            <a:gdLst/>
            <a:ahLst/>
            <a:cxnLst/>
            <a:rect l="l" t="t" r="r" b="b"/>
            <a:pathLst>
              <a:path w="468629" h="129539">
                <a:moveTo>
                  <a:pt x="21589" y="0"/>
                </a:moveTo>
                <a:lnTo>
                  <a:pt x="13930" y="1766"/>
                </a:lnTo>
                <a:lnTo>
                  <a:pt x="6984" y="6508"/>
                </a:lnTo>
                <a:lnTo>
                  <a:pt x="1944" y="13394"/>
                </a:lnTo>
                <a:lnTo>
                  <a:pt x="0" y="21589"/>
                </a:lnTo>
                <a:lnTo>
                  <a:pt x="0" y="107950"/>
                </a:lnTo>
                <a:lnTo>
                  <a:pt x="1944" y="115609"/>
                </a:lnTo>
                <a:lnTo>
                  <a:pt x="6985" y="122554"/>
                </a:lnTo>
                <a:lnTo>
                  <a:pt x="13930" y="127595"/>
                </a:lnTo>
                <a:lnTo>
                  <a:pt x="21589" y="129539"/>
                </a:lnTo>
                <a:lnTo>
                  <a:pt x="447039" y="129539"/>
                </a:lnTo>
                <a:lnTo>
                  <a:pt x="454699" y="127595"/>
                </a:lnTo>
                <a:lnTo>
                  <a:pt x="461645" y="122555"/>
                </a:lnTo>
                <a:lnTo>
                  <a:pt x="466685" y="115609"/>
                </a:lnTo>
                <a:lnTo>
                  <a:pt x="468629" y="107950"/>
                </a:lnTo>
                <a:lnTo>
                  <a:pt x="468629" y="21589"/>
                </a:lnTo>
                <a:lnTo>
                  <a:pt x="466685" y="13394"/>
                </a:lnTo>
                <a:lnTo>
                  <a:pt x="461644" y="6508"/>
                </a:lnTo>
                <a:lnTo>
                  <a:pt x="454699" y="1766"/>
                </a:lnTo>
                <a:lnTo>
                  <a:pt x="447039" y="0"/>
                </a:lnTo>
                <a:lnTo>
                  <a:pt x="21589" y="0"/>
                </a:lnTo>
                <a:close/>
              </a:path>
            </a:pathLst>
          </a:custGeom>
          <a:ln w="934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7130939" y="2463117"/>
            <a:ext cx="304030" cy="76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20"/>
            <a:r>
              <a:rPr sz="500" spc="-23" dirty="0">
                <a:latin typeface="Lucida Console"/>
                <a:cs typeface="Lucida Console"/>
              </a:rPr>
              <a:t>G</a:t>
            </a:r>
            <a:r>
              <a:rPr sz="500" spc="-50" dirty="0">
                <a:latin typeface="Lucida Console"/>
                <a:cs typeface="Lucida Console"/>
              </a:rPr>
              <a:t>C</a:t>
            </a:r>
            <a:r>
              <a:rPr sz="500" spc="-23" dirty="0">
                <a:latin typeface="Lucida Console"/>
                <a:cs typeface="Lucida Console"/>
              </a:rPr>
              <a:t>G</a:t>
            </a:r>
            <a:r>
              <a:rPr sz="500" spc="-50" dirty="0">
                <a:latin typeface="Lucida Console"/>
                <a:cs typeface="Lucida Console"/>
              </a:rPr>
              <a:t>C</a:t>
            </a:r>
            <a:r>
              <a:rPr sz="500" spc="-59" dirty="0">
                <a:latin typeface="Lucida Console"/>
                <a:cs typeface="Lucida Console"/>
              </a:rPr>
              <a:t>A</a:t>
            </a:r>
            <a:r>
              <a:rPr sz="500" spc="-68" dirty="0">
                <a:latin typeface="Lucida Console"/>
                <a:cs typeface="Lucida Console"/>
              </a:rPr>
              <a:t>T</a:t>
            </a:r>
            <a:r>
              <a:rPr sz="500" dirty="0">
                <a:latin typeface="Lucida Console"/>
                <a:cs typeface="Lucida Console"/>
              </a:rPr>
              <a:t>C</a:t>
            </a:r>
          </a:p>
        </p:txBody>
      </p:sp>
      <p:sp>
        <p:nvSpPr>
          <p:cNvPr id="38" name="object 38"/>
          <p:cNvSpPr/>
          <p:nvPr/>
        </p:nvSpPr>
        <p:spPr>
          <a:xfrm>
            <a:off x="6765869" y="2497694"/>
            <a:ext cx="213053" cy="0"/>
          </a:xfrm>
          <a:custGeom>
            <a:avLst/>
            <a:gdLst/>
            <a:ahLst/>
            <a:cxnLst/>
            <a:rect l="l" t="t" r="r" b="b"/>
            <a:pathLst>
              <a:path w="234950">
                <a:moveTo>
                  <a:pt x="0" y="0"/>
                </a:moveTo>
                <a:lnTo>
                  <a:pt x="234950" y="0"/>
                </a:lnTo>
              </a:path>
            </a:pathLst>
          </a:custGeom>
          <a:ln w="125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6965101" y="2475795"/>
            <a:ext cx="69098" cy="44952"/>
          </a:xfrm>
          <a:custGeom>
            <a:avLst/>
            <a:gdLst/>
            <a:ahLst/>
            <a:cxnLst/>
            <a:rect l="l" t="t" r="r" b="b"/>
            <a:pathLst>
              <a:path w="76200" h="49530">
                <a:moveTo>
                  <a:pt x="0" y="0"/>
                </a:moveTo>
                <a:lnTo>
                  <a:pt x="0" y="49529"/>
                </a:lnTo>
                <a:lnTo>
                  <a:pt x="76200" y="254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7458002" y="2882666"/>
            <a:ext cx="423802" cy="117565"/>
          </a:xfrm>
          <a:custGeom>
            <a:avLst/>
            <a:gdLst/>
            <a:ahLst/>
            <a:cxnLst/>
            <a:rect l="l" t="t" r="r" b="b"/>
            <a:pathLst>
              <a:path w="467359" h="129539">
                <a:moveTo>
                  <a:pt x="21589" y="0"/>
                </a:moveTo>
                <a:lnTo>
                  <a:pt x="13394" y="1944"/>
                </a:lnTo>
                <a:lnTo>
                  <a:pt x="6508" y="6984"/>
                </a:lnTo>
                <a:lnTo>
                  <a:pt x="1766" y="13930"/>
                </a:lnTo>
                <a:lnTo>
                  <a:pt x="0" y="21589"/>
                </a:lnTo>
                <a:lnTo>
                  <a:pt x="0" y="107950"/>
                </a:lnTo>
                <a:lnTo>
                  <a:pt x="1766" y="116145"/>
                </a:lnTo>
                <a:lnTo>
                  <a:pt x="6508" y="123031"/>
                </a:lnTo>
                <a:lnTo>
                  <a:pt x="13394" y="127773"/>
                </a:lnTo>
                <a:lnTo>
                  <a:pt x="21589" y="129539"/>
                </a:lnTo>
                <a:lnTo>
                  <a:pt x="445770" y="129539"/>
                </a:lnTo>
                <a:lnTo>
                  <a:pt x="453965" y="127773"/>
                </a:lnTo>
                <a:lnTo>
                  <a:pt x="460851" y="123031"/>
                </a:lnTo>
                <a:lnTo>
                  <a:pt x="465593" y="116145"/>
                </a:lnTo>
                <a:lnTo>
                  <a:pt x="467359" y="107950"/>
                </a:lnTo>
                <a:lnTo>
                  <a:pt x="467359" y="21589"/>
                </a:lnTo>
                <a:lnTo>
                  <a:pt x="465593" y="13930"/>
                </a:lnTo>
                <a:lnTo>
                  <a:pt x="460851" y="6985"/>
                </a:lnTo>
                <a:lnTo>
                  <a:pt x="453965" y="1944"/>
                </a:lnTo>
                <a:lnTo>
                  <a:pt x="445770" y="0"/>
                </a:lnTo>
                <a:lnTo>
                  <a:pt x="21589" y="0"/>
                </a:lnTo>
                <a:close/>
              </a:path>
            </a:pathLst>
          </a:custGeom>
          <a:ln w="934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7558195" y="2906870"/>
            <a:ext cx="258542" cy="76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20"/>
            <a:r>
              <a:rPr sz="500" spc="-45" dirty="0">
                <a:latin typeface="Lucida Console"/>
                <a:cs typeface="Lucida Console"/>
              </a:rPr>
              <a:t>CGCATCA</a:t>
            </a:r>
            <a:endParaRPr sz="500" dirty="0">
              <a:latin typeface="Lucida Console"/>
              <a:cs typeface="Lucida Console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7490249" y="3229600"/>
            <a:ext cx="423802" cy="117565"/>
          </a:xfrm>
          <a:custGeom>
            <a:avLst/>
            <a:gdLst/>
            <a:ahLst/>
            <a:cxnLst/>
            <a:rect l="l" t="t" r="r" b="b"/>
            <a:pathLst>
              <a:path w="467359" h="129539">
                <a:moveTo>
                  <a:pt x="21590" y="0"/>
                </a:moveTo>
                <a:lnTo>
                  <a:pt x="13394" y="1766"/>
                </a:lnTo>
                <a:lnTo>
                  <a:pt x="6508" y="6508"/>
                </a:lnTo>
                <a:lnTo>
                  <a:pt x="1766" y="13394"/>
                </a:lnTo>
                <a:lnTo>
                  <a:pt x="0" y="21589"/>
                </a:lnTo>
                <a:lnTo>
                  <a:pt x="0" y="107950"/>
                </a:lnTo>
                <a:lnTo>
                  <a:pt x="1766" y="115609"/>
                </a:lnTo>
                <a:lnTo>
                  <a:pt x="6508" y="122554"/>
                </a:lnTo>
                <a:lnTo>
                  <a:pt x="13394" y="127595"/>
                </a:lnTo>
                <a:lnTo>
                  <a:pt x="21590" y="129539"/>
                </a:lnTo>
                <a:lnTo>
                  <a:pt x="445770" y="129539"/>
                </a:lnTo>
                <a:lnTo>
                  <a:pt x="453965" y="127595"/>
                </a:lnTo>
                <a:lnTo>
                  <a:pt x="460851" y="122555"/>
                </a:lnTo>
                <a:lnTo>
                  <a:pt x="465593" y="115609"/>
                </a:lnTo>
                <a:lnTo>
                  <a:pt x="467360" y="107950"/>
                </a:lnTo>
                <a:lnTo>
                  <a:pt x="467360" y="21589"/>
                </a:lnTo>
                <a:lnTo>
                  <a:pt x="465593" y="13394"/>
                </a:lnTo>
                <a:lnTo>
                  <a:pt x="460851" y="6508"/>
                </a:lnTo>
                <a:lnTo>
                  <a:pt x="453965" y="1766"/>
                </a:lnTo>
                <a:lnTo>
                  <a:pt x="445770" y="0"/>
                </a:lnTo>
                <a:lnTo>
                  <a:pt x="21590" y="0"/>
                </a:lnTo>
                <a:close/>
              </a:path>
            </a:pathLst>
          </a:custGeom>
          <a:ln w="934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7590441" y="3253803"/>
            <a:ext cx="285606" cy="76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20"/>
            <a:r>
              <a:rPr sz="500" spc="-23" dirty="0">
                <a:latin typeface="Lucida Console"/>
                <a:cs typeface="Lucida Console"/>
              </a:rPr>
              <a:t>G</a:t>
            </a:r>
            <a:r>
              <a:rPr sz="500" spc="-50" dirty="0">
                <a:latin typeface="Lucida Console"/>
                <a:cs typeface="Lucida Console"/>
              </a:rPr>
              <a:t>C</a:t>
            </a:r>
            <a:r>
              <a:rPr sz="500" spc="-59" dirty="0">
                <a:latin typeface="Lucida Console"/>
                <a:cs typeface="Lucida Console"/>
              </a:rPr>
              <a:t>A</a:t>
            </a:r>
            <a:r>
              <a:rPr sz="500" spc="-68" dirty="0">
                <a:latin typeface="Lucida Console"/>
                <a:cs typeface="Lucida Console"/>
              </a:rPr>
              <a:t>T</a:t>
            </a:r>
            <a:r>
              <a:rPr sz="500" spc="-50" dirty="0">
                <a:latin typeface="Lucida Console"/>
                <a:cs typeface="Lucida Console"/>
              </a:rPr>
              <a:t>C</a:t>
            </a:r>
            <a:r>
              <a:rPr sz="500" spc="-59" dirty="0">
                <a:latin typeface="Lucida Console"/>
                <a:cs typeface="Lucida Console"/>
              </a:rPr>
              <a:t>A</a:t>
            </a:r>
            <a:r>
              <a:rPr sz="500" dirty="0">
                <a:latin typeface="Lucida Console"/>
                <a:cs typeface="Lucida Console"/>
              </a:rPr>
              <a:t>A</a:t>
            </a:r>
          </a:p>
        </p:txBody>
      </p:sp>
      <p:sp>
        <p:nvSpPr>
          <p:cNvPr id="44" name="object 44"/>
          <p:cNvSpPr txBox="1">
            <a:spLocks noGrp="1"/>
          </p:cNvSpPr>
          <p:nvPr>
            <p:ph type="title"/>
          </p:nvPr>
        </p:nvSpPr>
        <p:spPr>
          <a:xfrm>
            <a:off x="1557877" y="191759"/>
            <a:ext cx="6028245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20"/>
            <a:r>
              <a:rPr sz="4000" spc="-5" dirty="0">
                <a:latin typeface="Calibri"/>
                <a:cs typeface="Calibri"/>
              </a:rPr>
              <a:t>De Bruijn </a:t>
            </a:r>
            <a:r>
              <a:rPr sz="4000" spc="-18" dirty="0">
                <a:latin typeface="Calibri"/>
                <a:cs typeface="Calibri"/>
              </a:rPr>
              <a:t>Graphs </a:t>
            </a:r>
            <a:r>
              <a:rPr sz="4000" dirty="0">
                <a:latin typeface="Calibri"/>
                <a:cs typeface="Calibri"/>
              </a:rPr>
              <a:t>–</a:t>
            </a:r>
            <a:r>
              <a:rPr sz="4000" spc="-32" dirty="0">
                <a:latin typeface="Calibri"/>
                <a:cs typeface="Calibri"/>
              </a:rPr>
              <a:t> </a:t>
            </a:r>
            <a:r>
              <a:rPr sz="4000" spc="-5" dirty="0">
                <a:latin typeface="Calibri"/>
                <a:cs typeface="Calibri"/>
              </a:rPr>
              <a:t>K=7</a:t>
            </a:r>
            <a:endParaRPr sz="4000" dirty="0">
              <a:latin typeface="Calibri"/>
              <a:cs typeface="Calibri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4674495" y="2495390"/>
            <a:ext cx="236086" cy="1153"/>
          </a:xfrm>
          <a:custGeom>
            <a:avLst/>
            <a:gdLst/>
            <a:ahLst/>
            <a:cxnLst/>
            <a:rect l="l" t="t" r="r" b="b"/>
            <a:pathLst>
              <a:path w="260350" h="1269">
                <a:moveTo>
                  <a:pt x="0" y="0"/>
                </a:moveTo>
                <a:lnTo>
                  <a:pt x="260350" y="1270"/>
                </a:lnTo>
              </a:path>
            </a:pathLst>
          </a:custGeom>
          <a:ln w="125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4896762" y="2473491"/>
            <a:ext cx="69098" cy="46104"/>
          </a:xfrm>
          <a:custGeom>
            <a:avLst/>
            <a:gdLst/>
            <a:ahLst/>
            <a:cxnLst/>
            <a:rect l="l" t="t" r="r" b="b"/>
            <a:pathLst>
              <a:path w="76200" h="50800">
                <a:moveTo>
                  <a:pt x="0" y="0"/>
                </a:moveTo>
                <a:lnTo>
                  <a:pt x="0" y="50800"/>
                </a:lnTo>
                <a:lnTo>
                  <a:pt x="76200" y="2666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6080645" y="2497694"/>
            <a:ext cx="206142" cy="0"/>
          </a:xfrm>
          <a:custGeom>
            <a:avLst/>
            <a:gdLst/>
            <a:ahLst/>
            <a:cxnLst/>
            <a:rect l="l" t="t" r="r" b="b"/>
            <a:pathLst>
              <a:path w="227329">
                <a:moveTo>
                  <a:pt x="0" y="0"/>
                </a:moveTo>
                <a:lnTo>
                  <a:pt x="227329" y="0"/>
                </a:lnTo>
              </a:path>
            </a:pathLst>
          </a:custGeom>
          <a:ln w="125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6272968" y="2475795"/>
            <a:ext cx="69098" cy="44952"/>
          </a:xfrm>
          <a:custGeom>
            <a:avLst/>
            <a:gdLst/>
            <a:ahLst/>
            <a:cxnLst/>
            <a:rect l="l" t="t" r="r" b="b"/>
            <a:pathLst>
              <a:path w="76200" h="49530">
                <a:moveTo>
                  <a:pt x="0" y="0"/>
                </a:moveTo>
                <a:lnTo>
                  <a:pt x="0" y="49529"/>
                </a:lnTo>
                <a:lnTo>
                  <a:pt x="76200" y="254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7458003" y="2498848"/>
            <a:ext cx="211900" cy="329645"/>
          </a:xfrm>
          <a:custGeom>
            <a:avLst/>
            <a:gdLst/>
            <a:ahLst/>
            <a:cxnLst/>
            <a:rect l="l" t="t" r="r" b="b"/>
            <a:pathLst>
              <a:path w="233679" h="363219">
                <a:moveTo>
                  <a:pt x="0" y="0"/>
                </a:moveTo>
                <a:lnTo>
                  <a:pt x="0" y="212089"/>
                </a:lnTo>
                <a:lnTo>
                  <a:pt x="233679" y="212089"/>
                </a:lnTo>
                <a:lnTo>
                  <a:pt x="233679" y="363219"/>
                </a:lnTo>
              </a:path>
            </a:pathLst>
          </a:custGeom>
          <a:ln w="125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7646872" y="2814660"/>
            <a:ext cx="46065" cy="68004"/>
          </a:xfrm>
          <a:custGeom>
            <a:avLst/>
            <a:gdLst/>
            <a:ahLst/>
            <a:cxnLst/>
            <a:rect l="l" t="t" r="r" b="b"/>
            <a:pathLst>
              <a:path w="50800" h="74930">
                <a:moveTo>
                  <a:pt x="50800" y="0"/>
                </a:moveTo>
                <a:lnTo>
                  <a:pt x="0" y="0"/>
                </a:lnTo>
                <a:lnTo>
                  <a:pt x="25400" y="74930"/>
                </a:lnTo>
                <a:lnTo>
                  <a:pt x="508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7669904" y="3000230"/>
            <a:ext cx="24184" cy="175196"/>
          </a:xfrm>
          <a:custGeom>
            <a:avLst/>
            <a:gdLst/>
            <a:ahLst/>
            <a:cxnLst/>
            <a:rect l="l" t="t" r="r" b="b"/>
            <a:pathLst>
              <a:path w="26670" h="193039">
                <a:moveTo>
                  <a:pt x="0" y="0"/>
                </a:moveTo>
                <a:lnTo>
                  <a:pt x="26670" y="193039"/>
                </a:lnTo>
              </a:path>
            </a:pathLst>
          </a:custGeom>
          <a:ln w="125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7669904" y="3158138"/>
            <a:ext cx="44914" cy="71462"/>
          </a:xfrm>
          <a:custGeom>
            <a:avLst/>
            <a:gdLst/>
            <a:ahLst/>
            <a:cxnLst/>
            <a:rect l="l" t="t" r="r" b="b"/>
            <a:pathLst>
              <a:path w="49529" h="78739">
                <a:moveTo>
                  <a:pt x="49529" y="0"/>
                </a:moveTo>
                <a:lnTo>
                  <a:pt x="0" y="7620"/>
                </a:lnTo>
                <a:lnTo>
                  <a:pt x="35559" y="78739"/>
                </a:lnTo>
                <a:lnTo>
                  <a:pt x="4952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7490249" y="3544261"/>
            <a:ext cx="423802" cy="117565"/>
          </a:xfrm>
          <a:custGeom>
            <a:avLst/>
            <a:gdLst/>
            <a:ahLst/>
            <a:cxnLst/>
            <a:rect l="l" t="t" r="r" b="b"/>
            <a:pathLst>
              <a:path w="467359" h="129539">
                <a:moveTo>
                  <a:pt x="21590" y="0"/>
                </a:moveTo>
                <a:lnTo>
                  <a:pt x="13394" y="1766"/>
                </a:lnTo>
                <a:lnTo>
                  <a:pt x="6508" y="6508"/>
                </a:lnTo>
                <a:lnTo>
                  <a:pt x="1766" y="13394"/>
                </a:lnTo>
                <a:lnTo>
                  <a:pt x="0" y="21589"/>
                </a:lnTo>
                <a:lnTo>
                  <a:pt x="0" y="107950"/>
                </a:lnTo>
                <a:lnTo>
                  <a:pt x="1766" y="115609"/>
                </a:lnTo>
                <a:lnTo>
                  <a:pt x="6508" y="122554"/>
                </a:lnTo>
                <a:lnTo>
                  <a:pt x="13394" y="127595"/>
                </a:lnTo>
                <a:lnTo>
                  <a:pt x="21590" y="129539"/>
                </a:lnTo>
                <a:lnTo>
                  <a:pt x="445770" y="129539"/>
                </a:lnTo>
                <a:lnTo>
                  <a:pt x="453965" y="127595"/>
                </a:lnTo>
                <a:lnTo>
                  <a:pt x="460851" y="122555"/>
                </a:lnTo>
                <a:lnTo>
                  <a:pt x="465593" y="115609"/>
                </a:lnTo>
                <a:lnTo>
                  <a:pt x="467360" y="107950"/>
                </a:lnTo>
                <a:lnTo>
                  <a:pt x="467360" y="21589"/>
                </a:lnTo>
                <a:lnTo>
                  <a:pt x="465593" y="13394"/>
                </a:lnTo>
                <a:lnTo>
                  <a:pt x="460851" y="6508"/>
                </a:lnTo>
                <a:lnTo>
                  <a:pt x="453965" y="1766"/>
                </a:lnTo>
                <a:lnTo>
                  <a:pt x="445770" y="0"/>
                </a:lnTo>
                <a:lnTo>
                  <a:pt x="21590" y="0"/>
                </a:lnTo>
                <a:close/>
              </a:path>
            </a:pathLst>
          </a:custGeom>
          <a:ln w="934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 txBox="1"/>
          <p:nvPr/>
        </p:nvSpPr>
        <p:spPr>
          <a:xfrm>
            <a:off x="7592744" y="3568465"/>
            <a:ext cx="283303" cy="76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20"/>
            <a:r>
              <a:rPr sz="500" spc="-50" dirty="0">
                <a:latin typeface="Lucida Console"/>
                <a:cs typeface="Lucida Console"/>
              </a:rPr>
              <a:t>C</a:t>
            </a:r>
            <a:r>
              <a:rPr sz="500" spc="-59" dirty="0">
                <a:latin typeface="Lucida Console"/>
                <a:cs typeface="Lucida Console"/>
              </a:rPr>
              <a:t>A</a:t>
            </a:r>
            <a:r>
              <a:rPr sz="500" spc="-68" dirty="0">
                <a:latin typeface="Lucida Console"/>
                <a:cs typeface="Lucida Console"/>
              </a:rPr>
              <a:t>T</a:t>
            </a:r>
            <a:r>
              <a:rPr sz="500" spc="-50" dirty="0">
                <a:latin typeface="Lucida Console"/>
                <a:cs typeface="Lucida Console"/>
              </a:rPr>
              <a:t>C</a:t>
            </a:r>
            <a:r>
              <a:rPr sz="500" spc="-59" dirty="0">
                <a:latin typeface="Lucida Console"/>
                <a:cs typeface="Lucida Console"/>
              </a:rPr>
              <a:t>AA</a:t>
            </a:r>
            <a:r>
              <a:rPr sz="500" dirty="0">
                <a:latin typeface="Lucida Console"/>
                <a:cs typeface="Lucida Console"/>
              </a:rPr>
              <a:t>A</a:t>
            </a:r>
          </a:p>
        </p:txBody>
      </p:sp>
      <p:sp>
        <p:nvSpPr>
          <p:cNvPr id="55" name="object 55"/>
          <p:cNvSpPr/>
          <p:nvPr/>
        </p:nvSpPr>
        <p:spPr>
          <a:xfrm>
            <a:off x="7489097" y="3917704"/>
            <a:ext cx="423802" cy="117565"/>
          </a:xfrm>
          <a:custGeom>
            <a:avLst/>
            <a:gdLst/>
            <a:ahLst/>
            <a:cxnLst/>
            <a:rect l="l" t="t" r="r" b="b"/>
            <a:pathLst>
              <a:path w="467359" h="129539">
                <a:moveTo>
                  <a:pt x="21590" y="0"/>
                </a:moveTo>
                <a:lnTo>
                  <a:pt x="13394" y="1944"/>
                </a:lnTo>
                <a:lnTo>
                  <a:pt x="6508" y="6985"/>
                </a:lnTo>
                <a:lnTo>
                  <a:pt x="1766" y="13930"/>
                </a:lnTo>
                <a:lnTo>
                  <a:pt x="0" y="21590"/>
                </a:lnTo>
                <a:lnTo>
                  <a:pt x="0" y="107950"/>
                </a:lnTo>
                <a:lnTo>
                  <a:pt x="1766" y="116145"/>
                </a:lnTo>
                <a:lnTo>
                  <a:pt x="6508" y="123031"/>
                </a:lnTo>
                <a:lnTo>
                  <a:pt x="13394" y="127773"/>
                </a:lnTo>
                <a:lnTo>
                  <a:pt x="21590" y="129540"/>
                </a:lnTo>
                <a:lnTo>
                  <a:pt x="445770" y="129540"/>
                </a:lnTo>
                <a:lnTo>
                  <a:pt x="453965" y="127773"/>
                </a:lnTo>
                <a:lnTo>
                  <a:pt x="460851" y="123031"/>
                </a:lnTo>
                <a:lnTo>
                  <a:pt x="465593" y="116145"/>
                </a:lnTo>
                <a:lnTo>
                  <a:pt x="467360" y="107950"/>
                </a:lnTo>
                <a:lnTo>
                  <a:pt x="467360" y="21590"/>
                </a:lnTo>
                <a:lnTo>
                  <a:pt x="465593" y="13930"/>
                </a:lnTo>
                <a:lnTo>
                  <a:pt x="460851" y="6985"/>
                </a:lnTo>
                <a:lnTo>
                  <a:pt x="453965" y="1944"/>
                </a:lnTo>
                <a:lnTo>
                  <a:pt x="445770" y="0"/>
                </a:lnTo>
                <a:lnTo>
                  <a:pt x="21590" y="0"/>
                </a:lnTo>
                <a:close/>
              </a:path>
            </a:pathLst>
          </a:custGeom>
          <a:ln w="934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 txBox="1"/>
          <p:nvPr/>
        </p:nvSpPr>
        <p:spPr>
          <a:xfrm>
            <a:off x="7592744" y="3941909"/>
            <a:ext cx="283303" cy="76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20"/>
            <a:r>
              <a:rPr sz="500" spc="-54" dirty="0">
                <a:latin typeface="Lucida Console"/>
                <a:cs typeface="Lucida Console"/>
              </a:rPr>
              <a:t>ATCAAAA</a:t>
            </a:r>
            <a:endParaRPr sz="500" dirty="0">
              <a:latin typeface="Lucida Console"/>
              <a:cs typeface="Lucida Console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7700998" y="3348318"/>
            <a:ext cx="1152" cy="141770"/>
          </a:xfrm>
          <a:custGeom>
            <a:avLst/>
            <a:gdLst/>
            <a:ahLst/>
            <a:cxnLst/>
            <a:rect l="l" t="t" r="r" b="b"/>
            <a:pathLst>
              <a:path w="1270" h="156210">
                <a:moveTo>
                  <a:pt x="1269" y="0"/>
                </a:moveTo>
                <a:lnTo>
                  <a:pt x="0" y="156210"/>
                </a:lnTo>
              </a:path>
            </a:pathLst>
          </a:custGeom>
          <a:ln w="125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7679116" y="3476257"/>
            <a:ext cx="44914" cy="69156"/>
          </a:xfrm>
          <a:custGeom>
            <a:avLst/>
            <a:gdLst/>
            <a:ahLst/>
            <a:cxnLst/>
            <a:rect l="l" t="t" r="r" b="b"/>
            <a:pathLst>
              <a:path w="49529" h="76200">
                <a:moveTo>
                  <a:pt x="49530" y="0"/>
                </a:moveTo>
                <a:lnTo>
                  <a:pt x="0" y="0"/>
                </a:lnTo>
                <a:lnTo>
                  <a:pt x="24130" y="76200"/>
                </a:lnTo>
                <a:lnTo>
                  <a:pt x="4953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7700998" y="3661827"/>
            <a:ext cx="1152" cy="200552"/>
          </a:xfrm>
          <a:custGeom>
            <a:avLst/>
            <a:gdLst/>
            <a:ahLst/>
            <a:cxnLst/>
            <a:rect l="l" t="t" r="r" b="b"/>
            <a:pathLst>
              <a:path w="1270" h="220979">
                <a:moveTo>
                  <a:pt x="1269" y="0"/>
                </a:moveTo>
                <a:lnTo>
                  <a:pt x="0" y="220980"/>
                </a:lnTo>
              </a:path>
            </a:pathLst>
          </a:custGeom>
          <a:ln w="125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7679116" y="3848547"/>
            <a:ext cx="44914" cy="69156"/>
          </a:xfrm>
          <a:custGeom>
            <a:avLst/>
            <a:gdLst/>
            <a:ahLst/>
            <a:cxnLst/>
            <a:rect l="l" t="t" r="r" b="b"/>
            <a:pathLst>
              <a:path w="49529" h="76200">
                <a:moveTo>
                  <a:pt x="49530" y="0"/>
                </a:moveTo>
                <a:lnTo>
                  <a:pt x="0" y="0"/>
                </a:lnTo>
                <a:lnTo>
                  <a:pt x="24130" y="76200"/>
                </a:lnTo>
                <a:lnTo>
                  <a:pt x="4953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 txBox="1"/>
          <p:nvPr/>
        </p:nvSpPr>
        <p:spPr>
          <a:xfrm>
            <a:off x="429560" y="1561780"/>
            <a:ext cx="1192520" cy="4924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1841" marR="4608" indent="-40321"/>
            <a:r>
              <a:rPr sz="800" spc="-86" dirty="0">
                <a:latin typeface="Lucida Console"/>
                <a:cs typeface="Lucida Console"/>
              </a:rPr>
              <a:t>AACTAACGAC </a:t>
            </a:r>
            <a:r>
              <a:rPr sz="800" b="1" dirty="0">
                <a:latin typeface="Consolas"/>
                <a:cs typeface="Consolas"/>
              </a:rPr>
              <a:t>G</a:t>
            </a:r>
            <a:r>
              <a:rPr sz="800" b="1" spc="-345" dirty="0">
                <a:latin typeface="Consolas"/>
                <a:cs typeface="Consolas"/>
              </a:rPr>
              <a:t> </a:t>
            </a:r>
            <a:r>
              <a:rPr sz="800" spc="-86" dirty="0">
                <a:latin typeface="Lucida Console"/>
                <a:cs typeface="Lucida Console"/>
              </a:rPr>
              <a:t>CGCATCAAAA  ACTAACGAC</a:t>
            </a:r>
            <a:r>
              <a:rPr sz="800" spc="-277" dirty="0">
                <a:latin typeface="Lucida Console"/>
                <a:cs typeface="Lucida Console"/>
              </a:rPr>
              <a:t> </a:t>
            </a:r>
            <a:r>
              <a:rPr sz="800" dirty="0">
                <a:latin typeface="Lucida Console"/>
                <a:cs typeface="Lucida Console"/>
              </a:rPr>
              <a:t>T</a:t>
            </a:r>
            <a:r>
              <a:rPr sz="800" spc="-308" dirty="0">
                <a:latin typeface="Lucida Console"/>
                <a:cs typeface="Lucida Console"/>
              </a:rPr>
              <a:t> </a:t>
            </a:r>
            <a:r>
              <a:rPr sz="800" spc="-86" dirty="0">
                <a:latin typeface="Lucida Console"/>
                <a:cs typeface="Lucida Console"/>
              </a:rPr>
              <a:t>CGCATCAAAA</a:t>
            </a:r>
            <a:endParaRPr sz="800">
              <a:latin typeface="Lucida Console"/>
              <a:cs typeface="Lucida Console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893670" y="1521439"/>
            <a:ext cx="224569" cy="334255"/>
          </a:xfrm>
          <a:custGeom>
            <a:avLst/>
            <a:gdLst/>
            <a:ahLst/>
            <a:cxnLst/>
            <a:rect l="l" t="t" r="r" b="b"/>
            <a:pathLst>
              <a:path w="247650" h="368300">
                <a:moveTo>
                  <a:pt x="123190" y="368300"/>
                </a:moveTo>
                <a:lnTo>
                  <a:pt x="0" y="368300"/>
                </a:lnTo>
                <a:lnTo>
                  <a:pt x="0" y="0"/>
                </a:lnTo>
                <a:lnTo>
                  <a:pt x="247650" y="0"/>
                </a:lnTo>
                <a:lnTo>
                  <a:pt x="247650" y="368300"/>
                </a:lnTo>
                <a:lnTo>
                  <a:pt x="123190" y="368300"/>
                </a:lnTo>
                <a:close/>
              </a:path>
            </a:pathLst>
          </a:custGeom>
          <a:ln w="93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2828421" y="3174274"/>
            <a:ext cx="423802" cy="117565"/>
          </a:xfrm>
          <a:custGeom>
            <a:avLst/>
            <a:gdLst/>
            <a:ahLst/>
            <a:cxnLst/>
            <a:rect l="l" t="t" r="r" b="b"/>
            <a:pathLst>
              <a:path w="467360" h="129539">
                <a:moveTo>
                  <a:pt x="21590" y="0"/>
                </a:moveTo>
                <a:lnTo>
                  <a:pt x="13394" y="1944"/>
                </a:lnTo>
                <a:lnTo>
                  <a:pt x="6508" y="6985"/>
                </a:lnTo>
                <a:lnTo>
                  <a:pt x="1766" y="13930"/>
                </a:lnTo>
                <a:lnTo>
                  <a:pt x="0" y="21590"/>
                </a:lnTo>
                <a:lnTo>
                  <a:pt x="0" y="107950"/>
                </a:lnTo>
                <a:lnTo>
                  <a:pt x="1766" y="116145"/>
                </a:lnTo>
                <a:lnTo>
                  <a:pt x="6508" y="123031"/>
                </a:lnTo>
                <a:lnTo>
                  <a:pt x="13394" y="127773"/>
                </a:lnTo>
                <a:lnTo>
                  <a:pt x="21590" y="129540"/>
                </a:lnTo>
                <a:lnTo>
                  <a:pt x="445769" y="129540"/>
                </a:lnTo>
                <a:lnTo>
                  <a:pt x="453965" y="127773"/>
                </a:lnTo>
                <a:lnTo>
                  <a:pt x="460851" y="123031"/>
                </a:lnTo>
                <a:lnTo>
                  <a:pt x="465593" y="116145"/>
                </a:lnTo>
                <a:lnTo>
                  <a:pt x="467359" y="107950"/>
                </a:lnTo>
                <a:lnTo>
                  <a:pt x="467359" y="21590"/>
                </a:lnTo>
                <a:lnTo>
                  <a:pt x="465593" y="13930"/>
                </a:lnTo>
                <a:lnTo>
                  <a:pt x="460851" y="6985"/>
                </a:lnTo>
                <a:lnTo>
                  <a:pt x="453965" y="1944"/>
                </a:lnTo>
                <a:lnTo>
                  <a:pt x="445769" y="0"/>
                </a:lnTo>
                <a:lnTo>
                  <a:pt x="21590" y="0"/>
                </a:lnTo>
                <a:close/>
              </a:path>
            </a:pathLst>
          </a:custGeom>
          <a:ln w="934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 txBox="1"/>
          <p:nvPr/>
        </p:nvSpPr>
        <p:spPr>
          <a:xfrm>
            <a:off x="2928614" y="3198479"/>
            <a:ext cx="308638" cy="76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20"/>
            <a:r>
              <a:rPr sz="500" spc="-45" dirty="0">
                <a:latin typeface="Lucida Console"/>
                <a:cs typeface="Lucida Console"/>
              </a:rPr>
              <a:t>AACGACT</a:t>
            </a:r>
            <a:endParaRPr sz="500" dirty="0">
              <a:latin typeface="Lucida Console"/>
              <a:cs typeface="Lucida Console"/>
            </a:endParaRPr>
          </a:p>
        </p:txBody>
      </p:sp>
      <p:sp>
        <p:nvSpPr>
          <p:cNvPr id="65" name="object 65"/>
          <p:cNvSpPr/>
          <p:nvPr/>
        </p:nvSpPr>
        <p:spPr>
          <a:xfrm>
            <a:off x="3519404" y="3288382"/>
            <a:ext cx="423802" cy="117565"/>
          </a:xfrm>
          <a:custGeom>
            <a:avLst/>
            <a:gdLst/>
            <a:ahLst/>
            <a:cxnLst/>
            <a:rect l="l" t="t" r="r" b="b"/>
            <a:pathLst>
              <a:path w="467360" h="129539">
                <a:moveTo>
                  <a:pt x="21589" y="0"/>
                </a:moveTo>
                <a:lnTo>
                  <a:pt x="13394" y="1766"/>
                </a:lnTo>
                <a:lnTo>
                  <a:pt x="6508" y="6508"/>
                </a:lnTo>
                <a:lnTo>
                  <a:pt x="1766" y="13394"/>
                </a:lnTo>
                <a:lnTo>
                  <a:pt x="0" y="21589"/>
                </a:lnTo>
                <a:lnTo>
                  <a:pt x="0" y="107950"/>
                </a:lnTo>
                <a:lnTo>
                  <a:pt x="1766" y="115609"/>
                </a:lnTo>
                <a:lnTo>
                  <a:pt x="6508" y="122554"/>
                </a:lnTo>
                <a:lnTo>
                  <a:pt x="13394" y="127595"/>
                </a:lnTo>
                <a:lnTo>
                  <a:pt x="21589" y="129539"/>
                </a:lnTo>
                <a:lnTo>
                  <a:pt x="445769" y="129539"/>
                </a:lnTo>
                <a:lnTo>
                  <a:pt x="453965" y="127595"/>
                </a:lnTo>
                <a:lnTo>
                  <a:pt x="460851" y="122555"/>
                </a:lnTo>
                <a:lnTo>
                  <a:pt x="465593" y="115609"/>
                </a:lnTo>
                <a:lnTo>
                  <a:pt x="467359" y="107950"/>
                </a:lnTo>
                <a:lnTo>
                  <a:pt x="467359" y="21589"/>
                </a:lnTo>
                <a:lnTo>
                  <a:pt x="465593" y="13394"/>
                </a:lnTo>
                <a:lnTo>
                  <a:pt x="460851" y="6508"/>
                </a:lnTo>
                <a:lnTo>
                  <a:pt x="453965" y="1766"/>
                </a:lnTo>
                <a:lnTo>
                  <a:pt x="445769" y="0"/>
                </a:lnTo>
                <a:lnTo>
                  <a:pt x="21589" y="0"/>
                </a:lnTo>
                <a:close/>
              </a:path>
            </a:pathLst>
          </a:custGeom>
          <a:ln w="934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 txBox="1"/>
          <p:nvPr/>
        </p:nvSpPr>
        <p:spPr>
          <a:xfrm>
            <a:off x="3619595" y="3312586"/>
            <a:ext cx="279850" cy="76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20"/>
            <a:r>
              <a:rPr sz="500" spc="-59" dirty="0">
                <a:latin typeface="Lucida Console"/>
                <a:cs typeface="Lucida Console"/>
              </a:rPr>
              <a:t>A</a:t>
            </a:r>
            <a:r>
              <a:rPr sz="500" spc="-50" dirty="0">
                <a:latin typeface="Lucida Console"/>
                <a:cs typeface="Lucida Console"/>
              </a:rPr>
              <a:t>C</a:t>
            </a:r>
            <a:r>
              <a:rPr sz="500" spc="-23" dirty="0">
                <a:latin typeface="Lucida Console"/>
                <a:cs typeface="Lucida Console"/>
              </a:rPr>
              <a:t>G</a:t>
            </a:r>
            <a:r>
              <a:rPr sz="500" spc="-59" dirty="0">
                <a:latin typeface="Lucida Console"/>
                <a:cs typeface="Lucida Console"/>
              </a:rPr>
              <a:t>A</a:t>
            </a:r>
            <a:r>
              <a:rPr sz="500" spc="-50" dirty="0">
                <a:latin typeface="Lucida Console"/>
                <a:cs typeface="Lucida Console"/>
              </a:rPr>
              <a:t>C</a:t>
            </a:r>
            <a:r>
              <a:rPr sz="500" spc="-68" dirty="0">
                <a:latin typeface="Lucida Console"/>
                <a:cs typeface="Lucida Console"/>
              </a:rPr>
              <a:t>T</a:t>
            </a:r>
            <a:r>
              <a:rPr sz="500" dirty="0">
                <a:latin typeface="Lucida Console"/>
                <a:cs typeface="Lucida Console"/>
              </a:rPr>
              <a:t>C</a:t>
            </a:r>
          </a:p>
        </p:txBody>
      </p:sp>
      <p:sp>
        <p:nvSpPr>
          <p:cNvPr id="67" name="object 67"/>
          <p:cNvSpPr/>
          <p:nvPr/>
        </p:nvSpPr>
        <p:spPr>
          <a:xfrm>
            <a:off x="4218447" y="3426694"/>
            <a:ext cx="424954" cy="117565"/>
          </a:xfrm>
          <a:custGeom>
            <a:avLst/>
            <a:gdLst/>
            <a:ahLst/>
            <a:cxnLst/>
            <a:rect l="l" t="t" r="r" b="b"/>
            <a:pathLst>
              <a:path w="468629" h="129539">
                <a:moveTo>
                  <a:pt x="21589" y="0"/>
                </a:moveTo>
                <a:lnTo>
                  <a:pt x="13930" y="1766"/>
                </a:lnTo>
                <a:lnTo>
                  <a:pt x="6985" y="6508"/>
                </a:lnTo>
                <a:lnTo>
                  <a:pt x="1944" y="13394"/>
                </a:lnTo>
                <a:lnTo>
                  <a:pt x="0" y="21589"/>
                </a:lnTo>
                <a:lnTo>
                  <a:pt x="0" y="107950"/>
                </a:lnTo>
                <a:lnTo>
                  <a:pt x="1944" y="115609"/>
                </a:lnTo>
                <a:lnTo>
                  <a:pt x="6984" y="122554"/>
                </a:lnTo>
                <a:lnTo>
                  <a:pt x="13930" y="127595"/>
                </a:lnTo>
                <a:lnTo>
                  <a:pt x="21589" y="129539"/>
                </a:lnTo>
                <a:lnTo>
                  <a:pt x="447039" y="129539"/>
                </a:lnTo>
                <a:lnTo>
                  <a:pt x="454699" y="127595"/>
                </a:lnTo>
                <a:lnTo>
                  <a:pt x="461644" y="122555"/>
                </a:lnTo>
                <a:lnTo>
                  <a:pt x="466685" y="115609"/>
                </a:lnTo>
                <a:lnTo>
                  <a:pt x="468629" y="107950"/>
                </a:lnTo>
                <a:lnTo>
                  <a:pt x="468629" y="21589"/>
                </a:lnTo>
                <a:lnTo>
                  <a:pt x="466685" y="13394"/>
                </a:lnTo>
                <a:lnTo>
                  <a:pt x="461645" y="6508"/>
                </a:lnTo>
                <a:lnTo>
                  <a:pt x="454699" y="1766"/>
                </a:lnTo>
                <a:lnTo>
                  <a:pt x="447039" y="0"/>
                </a:lnTo>
                <a:lnTo>
                  <a:pt x="21589" y="0"/>
                </a:lnTo>
                <a:close/>
              </a:path>
            </a:pathLst>
          </a:custGeom>
          <a:ln w="934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 txBox="1"/>
          <p:nvPr/>
        </p:nvSpPr>
        <p:spPr>
          <a:xfrm>
            <a:off x="4316336" y="3450899"/>
            <a:ext cx="320155" cy="76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20"/>
            <a:r>
              <a:rPr sz="500" spc="-45" dirty="0">
                <a:latin typeface="Lucida Console"/>
                <a:cs typeface="Lucida Console"/>
              </a:rPr>
              <a:t>CGACTCG</a:t>
            </a:r>
            <a:endParaRPr sz="500" dirty="0">
              <a:latin typeface="Lucida Console"/>
              <a:cs typeface="Lucida Console"/>
            </a:endParaRPr>
          </a:p>
        </p:txBody>
      </p:sp>
      <p:sp>
        <p:nvSpPr>
          <p:cNvPr id="69" name="object 69"/>
          <p:cNvSpPr/>
          <p:nvPr/>
        </p:nvSpPr>
        <p:spPr>
          <a:xfrm>
            <a:off x="4964708" y="3486631"/>
            <a:ext cx="424954" cy="117565"/>
          </a:xfrm>
          <a:custGeom>
            <a:avLst/>
            <a:gdLst/>
            <a:ahLst/>
            <a:cxnLst/>
            <a:rect l="l" t="t" r="r" b="b"/>
            <a:pathLst>
              <a:path w="468629" h="129539">
                <a:moveTo>
                  <a:pt x="22859" y="0"/>
                </a:moveTo>
                <a:lnTo>
                  <a:pt x="14466" y="1766"/>
                </a:lnTo>
                <a:lnTo>
                  <a:pt x="7143" y="6508"/>
                </a:lnTo>
                <a:lnTo>
                  <a:pt x="1964" y="13394"/>
                </a:lnTo>
                <a:lnTo>
                  <a:pt x="0" y="21589"/>
                </a:lnTo>
                <a:lnTo>
                  <a:pt x="0" y="107950"/>
                </a:lnTo>
                <a:lnTo>
                  <a:pt x="1964" y="115609"/>
                </a:lnTo>
                <a:lnTo>
                  <a:pt x="7143" y="122554"/>
                </a:lnTo>
                <a:lnTo>
                  <a:pt x="14466" y="127595"/>
                </a:lnTo>
                <a:lnTo>
                  <a:pt x="22859" y="129539"/>
                </a:lnTo>
                <a:lnTo>
                  <a:pt x="447039" y="129539"/>
                </a:lnTo>
                <a:lnTo>
                  <a:pt x="454699" y="127595"/>
                </a:lnTo>
                <a:lnTo>
                  <a:pt x="461644" y="122555"/>
                </a:lnTo>
                <a:lnTo>
                  <a:pt x="466685" y="115609"/>
                </a:lnTo>
                <a:lnTo>
                  <a:pt x="468629" y="107950"/>
                </a:lnTo>
                <a:lnTo>
                  <a:pt x="468629" y="21589"/>
                </a:lnTo>
                <a:lnTo>
                  <a:pt x="466685" y="13394"/>
                </a:lnTo>
                <a:lnTo>
                  <a:pt x="461645" y="6508"/>
                </a:lnTo>
                <a:lnTo>
                  <a:pt x="454699" y="1766"/>
                </a:lnTo>
                <a:lnTo>
                  <a:pt x="447039" y="0"/>
                </a:lnTo>
                <a:lnTo>
                  <a:pt x="22859" y="0"/>
                </a:lnTo>
                <a:close/>
              </a:path>
            </a:pathLst>
          </a:custGeom>
          <a:ln w="934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 txBox="1"/>
          <p:nvPr/>
        </p:nvSpPr>
        <p:spPr>
          <a:xfrm>
            <a:off x="5063749" y="3509682"/>
            <a:ext cx="295396" cy="76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20"/>
            <a:r>
              <a:rPr sz="500" spc="-32" dirty="0">
                <a:latin typeface="Lucida Console"/>
                <a:cs typeface="Lucida Console"/>
              </a:rPr>
              <a:t>G</a:t>
            </a:r>
            <a:r>
              <a:rPr sz="500" spc="-59" dirty="0">
                <a:latin typeface="Lucida Console"/>
                <a:cs typeface="Lucida Console"/>
              </a:rPr>
              <a:t>A</a:t>
            </a:r>
            <a:r>
              <a:rPr sz="500" spc="-41" dirty="0">
                <a:latin typeface="Lucida Console"/>
                <a:cs typeface="Lucida Console"/>
              </a:rPr>
              <a:t>C</a:t>
            </a:r>
            <a:r>
              <a:rPr sz="500" spc="-77" dirty="0">
                <a:latin typeface="Lucida Console"/>
                <a:cs typeface="Lucida Console"/>
              </a:rPr>
              <a:t>T</a:t>
            </a:r>
            <a:r>
              <a:rPr sz="500" spc="-50" dirty="0">
                <a:latin typeface="Lucida Console"/>
                <a:cs typeface="Lucida Console"/>
              </a:rPr>
              <a:t>C</a:t>
            </a:r>
            <a:r>
              <a:rPr sz="500" spc="-23" dirty="0">
                <a:latin typeface="Lucida Console"/>
                <a:cs typeface="Lucida Console"/>
              </a:rPr>
              <a:t>G</a:t>
            </a:r>
            <a:r>
              <a:rPr sz="500" dirty="0">
                <a:latin typeface="Lucida Console"/>
                <a:cs typeface="Lucida Console"/>
              </a:rPr>
              <a:t>C</a:t>
            </a:r>
          </a:p>
        </p:txBody>
      </p:sp>
      <p:sp>
        <p:nvSpPr>
          <p:cNvPr id="71" name="object 71"/>
          <p:cNvSpPr/>
          <p:nvPr/>
        </p:nvSpPr>
        <p:spPr>
          <a:xfrm>
            <a:off x="3252223" y="3234210"/>
            <a:ext cx="216508" cy="91056"/>
          </a:xfrm>
          <a:custGeom>
            <a:avLst/>
            <a:gdLst/>
            <a:ahLst/>
            <a:cxnLst/>
            <a:rect l="l" t="t" r="r" b="b"/>
            <a:pathLst>
              <a:path w="238760" h="100329">
                <a:moveTo>
                  <a:pt x="0" y="0"/>
                </a:moveTo>
                <a:lnTo>
                  <a:pt x="238760" y="100329"/>
                </a:lnTo>
              </a:path>
            </a:pathLst>
          </a:custGeom>
          <a:ln w="125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3446850" y="3298756"/>
            <a:ext cx="72553" cy="48409"/>
          </a:xfrm>
          <a:custGeom>
            <a:avLst/>
            <a:gdLst/>
            <a:ahLst/>
            <a:cxnLst/>
            <a:rect l="l" t="t" r="r" b="b"/>
            <a:pathLst>
              <a:path w="80010" h="53339">
                <a:moveTo>
                  <a:pt x="20319" y="0"/>
                </a:moveTo>
                <a:lnTo>
                  <a:pt x="0" y="46989"/>
                </a:lnTo>
                <a:lnTo>
                  <a:pt x="80010" y="53339"/>
                </a:lnTo>
                <a:lnTo>
                  <a:pt x="2031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3944358" y="3347164"/>
            <a:ext cx="225721" cy="114108"/>
          </a:xfrm>
          <a:custGeom>
            <a:avLst/>
            <a:gdLst/>
            <a:ahLst/>
            <a:cxnLst/>
            <a:rect l="l" t="t" r="r" b="b"/>
            <a:pathLst>
              <a:path w="248920" h="125729">
                <a:moveTo>
                  <a:pt x="0" y="0"/>
                </a:moveTo>
                <a:lnTo>
                  <a:pt x="248920" y="125730"/>
                </a:lnTo>
              </a:path>
            </a:pathLst>
          </a:custGeom>
          <a:ln w="125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4147046" y="3433610"/>
            <a:ext cx="71402" cy="51867"/>
          </a:xfrm>
          <a:custGeom>
            <a:avLst/>
            <a:gdLst/>
            <a:ahLst/>
            <a:cxnLst/>
            <a:rect l="l" t="t" r="r" b="b"/>
            <a:pathLst>
              <a:path w="78739" h="57150">
                <a:moveTo>
                  <a:pt x="22859" y="0"/>
                </a:moveTo>
                <a:lnTo>
                  <a:pt x="0" y="45720"/>
                </a:lnTo>
                <a:lnTo>
                  <a:pt x="78739" y="57150"/>
                </a:lnTo>
                <a:lnTo>
                  <a:pt x="2285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4643402" y="3485477"/>
            <a:ext cx="268331" cy="49562"/>
          </a:xfrm>
          <a:custGeom>
            <a:avLst/>
            <a:gdLst/>
            <a:ahLst/>
            <a:cxnLst/>
            <a:rect l="l" t="t" r="r" b="b"/>
            <a:pathLst>
              <a:path w="295910" h="54610">
                <a:moveTo>
                  <a:pt x="0" y="0"/>
                </a:moveTo>
                <a:lnTo>
                  <a:pt x="295910" y="54610"/>
                </a:lnTo>
              </a:path>
            </a:pathLst>
          </a:custGeom>
          <a:ln w="125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4894458" y="3509682"/>
            <a:ext cx="71402" cy="44952"/>
          </a:xfrm>
          <a:custGeom>
            <a:avLst/>
            <a:gdLst/>
            <a:ahLst/>
            <a:cxnLst/>
            <a:rect l="l" t="t" r="r" b="b"/>
            <a:pathLst>
              <a:path w="78739" h="49529">
                <a:moveTo>
                  <a:pt x="8889" y="0"/>
                </a:moveTo>
                <a:lnTo>
                  <a:pt x="0" y="49529"/>
                </a:lnTo>
                <a:lnTo>
                  <a:pt x="78739" y="39370"/>
                </a:lnTo>
                <a:lnTo>
                  <a:pt x="888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5656843" y="3426694"/>
            <a:ext cx="423802" cy="117565"/>
          </a:xfrm>
          <a:custGeom>
            <a:avLst/>
            <a:gdLst/>
            <a:ahLst/>
            <a:cxnLst/>
            <a:rect l="l" t="t" r="r" b="b"/>
            <a:pathLst>
              <a:path w="467359" h="129539">
                <a:moveTo>
                  <a:pt x="21589" y="0"/>
                </a:moveTo>
                <a:lnTo>
                  <a:pt x="13394" y="1766"/>
                </a:lnTo>
                <a:lnTo>
                  <a:pt x="6508" y="6508"/>
                </a:lnTo>
                <a:lnTo>
                  <a:pt x="1766" y="13394"/>
                </a:lnTo>
                <a:lnTo>
                  <a:pt x="0" y="21589"/>
                </a:lnTo>
                <a:lnTo>
                  <a:pt x="0" y="107950"/>
                </a:lnTo>
                <a:lnTo>
                  <a:pt x="1766" y="115609"/>
                </a:lnTo>
                <a:lnTo>
                  <a:pt x="6508" y="122554"/>
                </a:lnTo>
                <a:lnTo>
                  <a:pt x="13394" y="127595"/>
                </a:lnTo>
                <a:lnTo>
                  <a:pt x="21589" y="129539"/>
                </a:lnTo>
                <a:lnTo>
                  <a:pt x="445769" y="129539"/>
                </a:lnTo>
                <a:lnTo>
                  <a:pt x="453965" y="127595"/>
                </a:lnTo>
                <a:lnTo>
                  <a:pt x="460851" y="122555"/>
                </a:lnTo>
                <a:lnTo>
                  <a:pt x="465593" y="115609"/>
                </a:lnTo>
                <a:lnTo>
                  <a:pt x="467360" y="107950"/>
                </a:lnTo>
                <a:lnTo>
                  <a:pt x="467360" y="21589"/>
                </a:lnTo>
                <a:lnTo>
                  <a:pt x="465593" y="13394"/>
                </a:lnTo>
                <a:lnTo>
                  <a:pt x="460851" y="6508"/>
                </a:lnTo>
                <a:lnTo>
                  <a:pt x="453965" y="1766"/>
                </a:lnTo>
                <a:lnTo>
                  <a:pt x="445769" y="0"/>
                </a:lnTo>
                <a:lnTo>
                  <a:pt x="21589" y="0"/>
                </a:lnTo>
                <a:close/>
              </a:path>
            </a:pathLst>
          </a:custGeom>
          <a:ln w="934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 txBox="1"/>
          <p:nvPr/>
        </p:nvSpPr>
        <p:spPr>
          <a:xfrm>
            <a:off x="5757034" y="3450899"/>
            <a:ext cx="293094" cy="76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20"/>
            <a:r>
              <a:rPr sz="500" spc="-45" dirty="0">
                <a:latin typeface="Lucida Console"/>
                <a:cs typeface="Lucida Console"/>
              </a:rPr>
              <a:t>ACTCGCA</a:t>
            </a:r>
            <a:endParaRPr sz="500" dirty="0">
              <a:latin typeface="Lucida Console"/>
              <a:cs typeface="Lucida Console"/>
            </a:endParaRPr>
          </a:p>
        </p:txBody>
      </p:sp>
      <p:sp>
        <p:nvSpPr>
          <p:cNvPr id="79" name="object 79"/>
          <p:cNvSpPr/>
          <p:nvPr/>
        </p:nvSpPr>
        <p:spPr>
          <a:xfrm>
            <a:off x="6340914" y="3250346"/>
            <a:ext cx="424954" cy="118718"/>
          </a:xfrm>
          <a:custGeom>
            <a:avLst/>
            <a:gdLst/>
            <a:ahLst/>
            <a:cxnLst/>
            <a:rect l="l" t="t" r="r" b="b"/>
            <a:pathLst>
              <a:path w="468629" h="130810">
                <a:moveTo>
                  <a:pt x="21589" y="0"/>
                </a:moveTo>
                <a:lnTo>
                  <a:pt x="13930" y="1944"/>
                </a:lnTo>
                <a:lnTo>
                  <a:pt x="6984" y="6984"/>
                </a:lnTo>
                <a:lnTo>
                  <a:pt x="1944" y="13930"/>
                </a:lnTo>
                <a:lnTo>
                  <a:pt x="0" y="21589"/>
                </a:lnTo>
                <a:lnTo>
                  <a:pt x="0" y="109220"/>
                </a:lnTo>
                <a:lnTo>
                  <a:pt x="1944" y="116879"/>
                </a:lnTo>
                <a:lnTo>
                  <a:pt x="6985" y="123825"/>
                </a:lnTo>
                <a:lnTo>
                  <a:pt x="13930" y="128865"/>
                </a:lnTo>
                <a:lnTo>
                  <a:pt x="21589" y="130810"/>
                </a:lnTo>
                <a:lnTo>
                  <a:pt x="447039" y="130810"/>
                </a:lnTo>
                <a:lnTo>
                  <a:pt x="454699" y="128865"/>
                </a:lnTo>
                <a:lnTo>
                  <a:pt x="461645" y="123825"/>
                </a:lnTo>
                <a:lnTo>
                  <a:pt x="466685" y="116879"/>
                </a:lnTo>
                <a:lnTo>
                  <a:pt x="468629" y="109220"/>
                </a:lnTo>
                <a:lnTo>
                  <a:pt x="468629" y="21589"/>
                </a:lnTo>
                <a:lnTo>
                  <a:pt x="466685" y="13930"/>
                </a:lnTo>
                <a:lnTo>
                  <a:pt x="461644" y="6985"/>
                </a:lnTo>
                <a:lnTo>
                  <a:pt x="454699" y="1944"/>
                </a:lnTo>
                <a:lnTo>
                  <a:pt x="447039" y="0"/>
                </a:lnTo>
                <a:lnTo>
                  <a:pt x="21589" y="0"/>
                </a:lnTo>
                <a:close/>
              </a:path>
            </a:pathLst>
          </a:custGeom>
          <a:ln w="934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 txBox="1"/>
          <p:nvPr/>
        </p:nvSpPr>
        <p:spPr>
          <a:xfrm>
            <a:off x="6442260" y="3274551"/>
            <a:ext cx="300574" cy="76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20"/>
            <a:r>
              <a:rPr sz="500" spc="-45" dirty="0">
                <a:latin typeface="Lucida Console"/>
                <a:cs typeface="Lucida Console"/>
              </a:rPr>
              <a:t>CTCGCAT</a:t>
            </a:r>
            <a:endParaRPr sz="500" dirty="0">
              <a:latin typeface="Lucida Console"/>
              <a:cs typeface="Lucida Console"/>
            </a:endParaRPr>
          </a:p>
        </p:txBody>
      </p:sp>
      <p:sp>
        <p:nvSpPr>
          <p:cNvPr id="81" name="object 81"/>
          <p:cNvSpPr/>
          <p:nvPr/>
        </p:nvSpPr>
        <p:spPr>
          <a:xfrm>
            <a:off x="5389662" y="3497003"/>
            <a:ext cx="213053" cy="48409"/>
          </a:xfrm>
          <a:custGeom>
            <a:avLst/>
            <a:gdLst/>
            <a:ahLst/>
            <a:cxnLst/>
            <a:rect l="l" t="t" r="r" b="b"/>
            <a:pathLst>
              <a:path w="234950" h="53339">
                <a:moveTo>
                  <a:pt x="0" y="53340"/>
                </a:moveTo>
                <a:lnTo>
                  <a:pt x="234950" y="0"/>
                </a:lnTo>
              </a:path>
            </a:pathLst>
          </a:custGeom>
          <a:ln w="125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5584288" y="3477409"/>
            <a:ext cx="72553" cy="44952"/>
          </a:xfrm>
          <a:custGeom>
            <a:avLst/>
            <a:gdLst/>
            <a:ahLst/>
            <a:cxnLst/>
            <a:rect l="l" t="t" r="r" b="b"/>
            <a:pathLst>
              <a:path w="80010" h="49529">
                <a:moveTo>
                  <a:pt x="0" y="0"/>
                </a:moveTo>
                <a:lnTo>
                  <a:pt x="11430" y="49530"/>
                </a:lnTo>
                <a:lnTo>
                  <a:pt x="80010" y="888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6080645" y="3340249"/>
            <a:ext cx="215356" cy="145228"/>
          </a:xfrm>
          <a:custGeom>
            <a:avLst/>
            <a:gdLst/>
            <a:ahLst/>
            <a:cxnLst/>
            <a:rect l="l" t="t" r="r" b="b"/>
            <a:pathLst>
              <a:path w="237490" h="160020">
                <a:moveTo>
                  <a:pt x="0" y="160019"/>
                </a:moveTo>
                <a:lnTo>
                  <a:pt x="237490" y="0"/>
                </a:lnTo>
              </a:path>
            </a:pathLst>
          </a:custGeom>
          <a:ln w="125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6271816" y="3309129"/>
            <a:ext cx="70250" cy="57630"/>
          </a:xfrm>
          <a:custGeom>
            <a:avLst/>
            <a:gdLst/>
            <a:ahLst/>
            <a:cxnLst/>
            <a:rect l="l" t="t" r="r" b="b"/>
            <a:pathLst>
              <a:path w="77470" h="63500">
                <a:moveTo>
                  <a:pt x="77470" y="0"/>
                </a:moveTo>
                <a:lnTo>
                  <a:pt x="0" y="21589"/>
                </a:lnTo>
                <a:lnTo>
                  <a:pt x="27939" y="63500"/>
                </a:lnTo>
                <a:lnTo>
                  <a:pt x="7747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6821147" y="3056709"/>
            <a:ext cx="423802" cy="117565"/>
          </a:xfrm>
          <a:custGeom>
            <a:avLst/>
            <a:gdLst/>
            <a:ahLst/>
            <a:cxnLst/>
            <a:rect l="l" t="t" r="r" b="b"/>
            <a:pathLst>
              <a:path w="467359" h="129539">
                <a:moveTo>
                  <a:pt x="21590" y="0"/>
                </a:moveTo>
                <a:lnTo>
                  <a:pt x="13394" y="1944"/>
                </a:lnTo>
                <a:lnTo>
                  <a:pt x="6508" y="6985"/>
                </a:lnTo>
                <a:lnTo>
                  <a:pt x="1766" y="13930"/>
                </a:lnTo>
                <a:lnTo>
                  <a:pt x="0" y="21589"/>
                </a:lnTo>
                <a:lnTo>
                  <a:pt x="0" y="107950"/>
                </a:lnTo>
                <a:lnTo>
                  <a:pt x="1766" y="116145"/>
                </a:lnTo>
                <a:lnTo>
                  <a:pt x="6508" y="123031"/>
                </a:lnTo>
                <a:lnTo>
                  <a:pt x="13394" y="127773"/>
                </a:lnTo>
                <a:lnTo>
                  <a:pt x="21590" y="129539"/>
                </a:lnTo>
                <a:lnTo>
                  <a:pt x="445770" y="129539"/>
                </a:lnTo>
                <a:lnTo>
                  <a:pt x="453965" y="127773"/>
                </a:lnTo>
                <a:lnTo>
                  <a:pt x="460851" y="123031"/>
                </a:lnTo>
                <a:lnTo>
                  <a:pt x="465593" y="116145"/>
                </a:lnTo>
                <a:lnTo>
                  <a:pt x="467360" y="107950"/>
                </a:lnTo>
                <a:lnTo>
                  <a:pt x="467360" y="21589"/>
                </a:lnTo>
                <a:lnTo>
                  <a:pt x="465593" y="13930"/>
                </a:lnTo>
                <a:lnTo>
                  <a:pt x="460851" y="6985"/>
                </a:lnTo>
                <a:lnTo>
                  <a:pt x="453965" y="1944"/>
                </a:lnTo>
                <a:lnTo>
                  <a:pt x="445770" y="0"/>
                </a:lnTo>
                <a:lnTo>
                  <a:pt x="21590" y="0"/>
                </a:lnTo>
                <a:close/>
              </a:path>
            </a:pathLst>
          </a:custGeom>
          <a:ln w="934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 txBox="1"/>
          <p:nvPr/>
        </p:nvSpPr>
        <p:spPr>
          <a:xfrm>
            <a:off x="6922490" y="3080912"/>
            <a:ext cx="297123" cy="76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20"/>
            <a:r>
              <a:rPr sz="500" spc="-50" dirty="0">
                <a:latin typeface="Lucida Console"/>
                <a:cs typeface="Lucida Console"/>
              </a:rPr>
              <a:t>TCGCATC</a:t>
            </a:r>
            <a:endParaRPr sz="500" dirty="0">
              <a:latin typeface="Lucida Console"/>
              <a:cs typeface="Lucida Console"/>
            </a:endParaRPr>
          </a:p>
        </p:txBody>
      </p:sp>
      <p:sp>
        <p:nvSpPr>
          <p:cNvPr id="87" name="object 87"/>
          <p:cNvSpPr/>
          <p:nvPr/>
        </p:nvSpPr>
        <p:spPr>
          <a:xfrm>
            <a:off x="6765869" y="3168510"/>
            <a:ext cx="40307" cy="140618"/>
          </a:xfrm>
          <a:custGeom>
            <a:avLst/>
            <a:gdLst/>
            <a:ahLst/>
            <a:cxnLst/>
            <a:rect l="l" t="t" r="r" b="b"/>
            <a:pathLst>
              <a:path w="44450" h="154939">
                <a:moveTo>
                  <a:pt x="0" y="154940"/>
                </a:moveTo>
                <a:lnTo>
                  <a:pt x="44450" y="0"/>
                </a:lnTo>
              </a:path>
            </a:pathLst>
          </a:custGeom>
          <a:ln w="125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6780840" y="3116643"/>
            <a:ext cx="43762" cy="71462"/>
          </a:xfrm>
          <a:custGeom>
            <a:avLst/>
            <a:gdLst/>
            <a:ahLst/>
            <a:cxnLst/>
            <a:rect l="l" t="t" r="r" b="b"/>
            <a:pathLst>
              <a:path w="48259" h="78739">
                <a:moveTo>
                  <a:pt x="44450" y="0"/>
                </a:moveTo>
                <a:lnTo>
                  <a:pt x="0" y="66040"/>
                </a:lnTo>
                <a:lnTo>
                  <a:pt x="48260" y="78740"/>
                </a:lnTo>
                <a:lnTo>
                  <a:pt x="444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7246102" y="2977178"/>
            <a:ext cx="169291" cy="139465"/>
          </a:xfrm>
          <a:custGeom>
            <a:avLst/>
            <a:gdLst/>
            <a:ahLst/>
            <a:cxnLst/>
            <a:rect l="l" t="t" r="r" b="b"/>
            <a:pathLst>
              <a:path w="186690" h="153670">
                <a:moveTo>
                  <a:pt x="0" y="153669"/>
                </a:moveTo>
                <a:lnTo>
                  <a:pt x="186689" y="0"/>
                </a:lnTo>
              </a:path>
            </a:pathLst>
          </a:custGeom>
          <a:ln w="125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7390056" y="2941447"/>
            <a:ext cx="67947" cy="61088"/>
          </a:xfrm>
          <a:custGeom>
            <a:avLst/>
            <a:gdLst/>
            <a:ahLst/>
            <a:cxnLst/>
            <a:rect l="l" t="t" r="r" b="b"/>
            <a:pathLst>
              <a:path w="74929" h="67310">
                <a:moveTo>
                  <a:pt x="74929" y="0"/>
                </a:moveTo>
                <a:lnTo>
                  <a:pt x="0" y="29210"/>
                </a:lnTo>
                <a:lnTo>
                  <a:pt x="33019" y="67310"/>
                </a:lnTo>
                <a:lnTo>
                  <a:pt x="7492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2630339" y="2498848"/>
            <a:ext cx="183110" cy="682342"/>
          </a:xfrm>
          <a:custGeom>
            <a:avLst/>
            <a:gdLst/>
            <a:ahLst/>
            <a:cxnLst/>
            <a:rect l="l" t="t" r="r" b="b"/>
            <a:pathLst>
              <a:path w="201930" h="751839">
                <a:moveTo>
                  <a:pt x="0" y="0"/>
                </a:moveTo>
                <a:lnTo>
                  <a:pt x="201930" y="751839"/>
                </a:lnTo>
              </a:path>
            </a:pathLst>
          </a:custGeom>
          <a:ln w="125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2788114" y="3161595"/>
            <a:ext cx="44914" cy="72614"/>
          </a:xfrm>
          <a:custGeom>
            <a:avLst/>
            <a:gdLst/>
            <a:ahLst/>
            <a:cxnLst/>
            <a:rect l="l" t="t" r="r" b="b"/>
            <a:pathLst>
              <a:path w="49530" h="80010">
                <a:moveTo>
                  <a:pt x="49530" y="0"/>
                </a:moveTo>
                <a:lnTo>
                  <a:pt x="0" y="12700"/>
                </a:lnTo>
                <a:lnTo>
                  <a:pt x="44450" y="80010"/>
                </a:lnTo>
                <a:lnTo>
                  <a:pt x="4953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 txBox="1"/>
          <p:nvPr/>
        </p:nvSpPr>
        <p:spPr>
          <a:xfrm>
            <a:off x="342036" y="2700553"/>
            <a:ext cx="134742" cy="1384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20"/>
            <a:r>
              <a:rPr sz="900" b="1" dirty="0">
                <a:latin typeface="Calibri"/>
                <a:cs typeface="Calibri"/>
              </a:rPr>
              <a:t>1x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94" name="object 94"/>
          <p:cNvSpPr txBox="1"/>
          <p:nvPr/>
        </p:nvSpPr>
        <p:spPr>
          <a:xfrm>
            <a:off x="1050292" y="2700553"/>
            <a:ext cx="134742" cy="1384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20"/>
            <a:r>
              <a:rPr sz="900" b="1" dirty="0">
                <a:latin typeface="Calibri"/>
                <a:cs typeface="Calibri"/>
              </a:rPr>
              <a:t>2x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95" name="object 95"/>
          <p:cNvSpPr txBox="1"/>
          <p:nvPr/>
        </p:nvSpPr>
        <p:spPr>
          <a:xfrm>
            <a:off x="1606534" y="2700553"/>
            <a:ext cx="133590" cy="1384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20"/>
            <a:r>
              <a:rPr sz="900" b="1" spc="-9" dirty="0">
                <a:latin typeface="Calibri"/>
                <a:cs typeface="Calibri"/>
              </a:rPr>
              <a:t>2</a:t>
            </a:r>
            <a:r>
              <a:rPr sz="900" b="1" dirty="0">
                <a:latin typeface="Calibri"/>
                <a:cs typeface="Calibri"/>
              </a:rPr>
              <a:t>x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96" name="object 96"/>
          <p:cNvSpPr txBox="1"/>
          <p:nvPr/>
        </p:nvSpPr>
        <p:spPr>
          <a:xfrm>
            <a:off x="8066067" y="3215768"/>
            <a:ext cx="134742" cy="1384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20"/>
            <a:r>
              <a:rPr sz="900" b="1" dirty="0">
                <a:latin typeface="Calibri"/>
                <a:cs typeface="Calibri"/>
              </a:rPr>
              <a:t>2x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97" name="object 97"/>
          <p:cNvSpPr txBox="1"/>
          <p:nvPr/>
        </p:nvSpPr>
        <p:spPr>
          <a:xfrm>
            <a:off x="8066067" y="3532734"/>
            <a:ext cx="134742" cy="1384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20"/>
            <a:r>
              <a:rPr sz="900" b="1" dirty="0">
                <a:latin typeface="Calibri"/>
                <a:cs typeface="Calibri"/>
              </a:rPr>
              <a:t>2x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98" name="object 98"/>
          <p:cNvSpPr txBox="1"/>
          <p:nvPr/>
        </p:nvSpPr>
        <p:spPr>
          <a:xfrm>
            <a:off x="8066067" y="3898110"/>
            <a:ext cx="134742" cy="1384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20"/>
            <a:r>
              <a:rPr sz="900" b="1" dirty="0">
                <a:latin typeface="Calibri"/>
                <a:cs typeface="Calibri"/>
              </a:rPr>
              <a:t>2x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99" name="object 99"/>
          <p:cNvSpPr txBox="1"/>
          <p:nvPr/>
        </p:nvSpPr>
        <p:spPr>
          <a:xfrm>
            <a:off x="2291758" y="2700553"/>
            <a:ext cx="134742" cy="1384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20"/>
            <a:r>
              <a:rPr sz="900" b="1" dirty="0">
                <a:latin typeface="Calibri"/>
                <a:cs typeface="Calibri"/>
              </a:rPr>
              <a:t>2x</a:t>
            </a:r>
            <a:endParaRPr sz="9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894432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14205" y="2430843"/>
            <a:ext cx="423802" cy="117565"/>
          </a:xfrm>
          <a:custGeom>
            <a:avLst/>
            <a:gdLst/>
            <a:ahLst/>
            <a:cxnLst/>
            <a:rect l="l" t="t" r="r" b="b"/>
            <a:pathLst>
              <a:path w="467359" h="129539">
                <a:moveTo>
                  <a:pt x="21589" y="0"/>
                </a:moveTo>
                <a:lnTo>
                  <a:pt x="13394" y="1766"/>
                </a:lnTo>
                <a:lnTo>
                  <a:pt x="6508" y="6508"/>
                </a:lnTo>
                <a:lnTo>
                  <a:pt x="1766" y="13394"/>
                </a:lnTo>
                <a:lnTo>
                  <a:pt x="0" y="21590"/>
                </a:lnTo>
                <a:lnTo>
                  <a:pt x="0" y="107950"/>
                </a:lnTo>
                <a:lnTo>
                  <a:pt x="1766" y="116145"/>
                </a:lnTo>
                <a:lnTo>
                  <a:pt x="6508" y="123031"/>
                </a:lnTo>
                <a:lnTo>
                  <a:pt x="13394" y="127773"/>
                </a:lnTo>
                <a:lnTo>
                  <a:pt x="21589" y="129540"/>
                </a:lnTo>
                <a:lnTo>
                  <a:pt x="445770" y="129540"/>
                </a:lnTo>
                <a:lnTo>
                  <a:pt x="453965" y="127773"/>
                </a:lnTo>
                <a:lnTo>
                  <a:pt x="460851" y="123031"/>
                </a:lnTo>
                <a:lnTo>
                  <a:pt x="465593" y="116145"/>
                </a:lnTo>
                <a:lnTo>
                  <a:pt x="467359" y="107950"/>
                </a:lnTo>
                <a:lnTo>
                  <a:pt x="467359" y="21590"/>
                </a:lnTo>
                <a:lnTo>
                  <a:pt x="465593" y="13394"/>
                </a:lnTo>
                <a:lnTo>
                  <a:pt x="460851" y="6508"/>
                </a:lnTo>
                <a:lnTo>
                  <a:pt x="453965" y="1766"/>
                </a:lnTo>
                <a:lnTo>
                  <a:pt x="445770" y="0"/>
                </a:lnTo>
                <a:lnTo>
                  <a:pt x="21589" y="0"/>
                </a:lnTo>
                <a:close/>
              </a:path>
            </a:pathLst>
          </a:custGeom>
          <a:ln w="934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16701" y="2455049"/>
            <a:ext cx="266025" cy="76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20"/>
            <a:r>
              <a:rPr sz="500" spc="-54" dirty="0">
                <a:latin typeface="Lucida Console"/>
                <a:cs typeface="Lucida Console"/>
              </a:rPr>
              <a:t>AACTAAC</a:t>
            </a:r>
            <a:endParaRPr sz="500" dirty="0">
              <a:latin typeface="Lucida Console"/>
              <a:cs typeface="Lucida Console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38007" y="2489627"/>
            <a:ext cx="200384" cy="1153"/>
          </a:xfrm>
          <a:custGeom>
            <a:avLst/>
            <a:gdLst/>
            <a:ahLst/>
            <a:cxnLst/>
            <a:rect l="l" t="t" r="r" b="b"/>
            <a:pathLst>
              <a:path w="220980" h="1269">
                <a:moveTo>
                  <a:pt x="0" y="0"/>
                </a:moveTo>
                <a:lnTo>
                  <a:pt x="220979" y="1270"/>
                </a:lnTo>
              </a:path>
            </a:pathLst>
          </a:custGeom>
          <a:ln w="125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24572" y="2467727"/>
            <a:ext cx="69098" cy="46104"/>
          </a:xfrm>
          <a:custGeom>
            <a:avLst/>
            <a:gdLst/>
            <a:ahLst/>
            <a:cxnLst/>
            <a:rect l="l" t="t" r="r" b="b"/>
            <a:pathLst>
              <a:path w="76200" h="50800">
                <a:moveTo>
                  <a:pt x="0" y="0"/>
                </a:moveTo>
                <a:lnTo>
                  <a:pt x="0" y="50800"/>
                </a:lnTo>
                <a:lnTo>
                  <a:pt x="76200" y="254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93670" y="2430843"/>
            <a:ext cx="423802" cy="117565"/>
          </a:xfrm>
          <a:custGeom>
            <a:avLst/>
            <a:gdLst/>
            <a:ahLst/>
            <a:cxnLst/>
            <a:rect l="l" t="t" r="r" b="b"/>
            <a:pathLst>
              <a:path w="467359" h="129539">
                <a:moveTo>
                  <a:pt x="21590" y="0"/>
                </a:moveTo>
                <a:lnTo>
                  <a:pt x="13394" y="1766"/>
                </a:lnTo>
                <a:lnTo>
                  <a:pt x="6508" y="6508"/>
                </a:lnTo>
                <a:lnTo>
                  <a:pt x="1766" y="13394"/>
                </a:lnTo>
                <a:lnTo>
                  <a:pt x="0" y="21590"/>
                </a:lnTo>
                <a:lnTo>
                  <a:pt x="0" y="107950"/>
                </a:lnTo>
                <a:lnTo>
                  <a:pt x="1766" y="116145"/>
                </a:lnTo>
                <a:lnTo>
                  <a:pt x="6508" y="123031"/>
                </a:lnTo>
                <a:lnTo>
                  <a:pt x="13394" y="127773"/>
                </a:lnTo>
                <a:lnTo>
                  <a:pt x="21590" y="129540"/>
                </a:lnTo>
                <a:lnTo>
                  <a:pt x="445770" y="129540"/>
                </a:lnTo>
                <a:lnTo>
                  <a:pt x="453965" y="127773"/>
                </a:lnTo>
                <a:lnTo>
                  <a:pt x="460851" y="123031"/>
                </a:lnTo>
                <a:lnTo>
                  <a:pt x="465593" y="116145"/>
                </a:lnTo>
                <a:lnTo>
                  <a:pt x="467360" y="107950"/>
                </a:lnTo>
                <a:lnTo>
                  <a:pt x="467360" y="21590"/>
                </a:lnTo>
                <a:lnTo>
                  <a:pt x="465593" y="13394"/>
                </a:lnTo>
                <a:lnTo>
                  <a:pt x="460851" y="6508"/>
                </a:lnTo>
                <a:lnTo>
                  <a:pt x="453965" y="1766"/>
                </a:lnTo>
                <a:lnTo>
                  <a:pt x="445770" y="0"/>
                </a:lnTo>
                <a:lnTo>
                  <a:pt x="21590" y="0"/>
                </a:lnTo>
                <a:close/>
              </a:path>
            </a:pathLst>
          </a:custGeom>
          <a:ln w="934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995015" y="2455049"/>
            <a:ext cx="267177" cy="76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20"/>
            <a:r>
              <a:rPr sz="500" spc="-59" dirty="0">
                <a:latin typeface="Lucida Console"/>
                <a:cs typeface="Lucida Console"/>
              </a:rPr>
              <a:t>A</a:t>
            </a:r>
            <a:r>
              <a:rPr sz="500" spc="-50" dirty="0">
                <a:latin typeface="Lucida Console"/>
                <a:cs typeface="Lucida Console"/>
              </a:rPr>
              <a:t>C</a:t>
            </a:r>
            <a:r>
              <a:rPr sz="500" spc="-68" dirty="0">
                <a:latin typeface="Lucida Console"/>
                <a:cs typeface="Lucida Console"/>
              </a:rPr>
              <a:t>T</a:t>
            </a:r>
            <a:r>
              <a:rPr sz="500" spc="-59" dirty="0">
                <a:latin typeface="Lucida Console"/>
                <a:cs typeface="Lucida Console"/>
              </a:rPr>
              <a:t>AA</a:t>
            </a:r>
            <a:r>
              <a:rPr sz="500" spc="-50" dirty="0">
                <a:latin typeface="Lucida Console"/>
                <a:cs typeface="Lucida Console"/>
              </a:rPr>
              <a:t>C</a:t>
            </a:r>
            <a:r>
              <a:rPr sz="500" dirty="0">
                <a:latin typeface="Lucida Console"/>
                <a:cs typeface="Lucida Console"/>
              </a:rPr>
              <a:t>G</a:t>
            </a:r>
          </a:p>
        </p:txBody>
      </p:sp>
      <p:sp>
        <p:nvSpPr>
          <p:cNvPr id="8" name="object 8"/>
          <p:cNvSpPr/>
          <p:nvPr/>
        </p:nvSpPr>
        <p:spPr>
          <a:xfrm>
            <a:off x="1520161" y="2430843"/>
            <a:ext cx="424954" cy="117565"/>
          </a:xfrm>
          <a:custGeom>
            <a:avLst/>
            <a:gdLst/>
            <a:ahLst/>
            <a:cxnLst/>
            <a:rect l="l" t="t" r="r" b="b"/>
            <a:pathLst>
              <a:path w="468630" h="129539">
                <a:moveTo>
                  <a:pt x="21589" y="0"/>
                </a:moveTo>
                <a:lnTo>
                  <a:pt x="13930" y="1944"/>
                </a:lnTo>
                <a:lnTo>
                  <a:pt x="6985" y="6985"/>
                </a:lnTo>
                <a:lnTo>
                  <a:pt x="1944" y="13930"/>
                </a:lnTo>
                <a:lnTo>
                  <a:pt x="0" y="21590"/>
                </a:lnTo>
                <a:lnTo>
                  <a:pt x="0" y="107950"/>
                </a:lnTo>
                <a:lnTo>
                  <a:pt x="1944" y="116145"/>
                </a:lnTo>
                <a:lnTo>
                  <a:pt x="6984" y="123031"/>
                </a:lnTo>
                <a:lnTo>
                  <a:pt x="13930" y="127773"/>
                </a:lnTo>
                <a:lnTo>
                  <a:pt x="21589" y="129540"/>
                </a:lnTo>
                <a:lnTo>
                  <a:pt x="447039" y="129540"/>
                </a:lnTo>
                <a:lnTo>
                  <a:pt x="454699" y="127773"/>
                </a:lnTo>
                <a:lnTo>
                  <a:pt x="461644" y="123031"/>
                </a:lnTo>
                <a:lnTo>
                  <a:pt x="466685" y="116145"/>
                </a:lnTo>
                <a:lnTo>
                  <a:pt x="468630" y="107950"/>
                </a:lnTo>
                <a:lnTo>
                  <a:pt x="468630" y="21590"/>
                </a:lnTo>
                <a:lnTo>
                  <a:pt x="466685" y="13930"/>
                </a:lnTo>
                <a:lnTo>
                  <a:pt x="461645" y="6985"/>
                </a:lnTo>
                <a:lnTo>
                  <a:pt x="454699" y="1944"/>
                </a:lnTo>
                <a:lnTo>
                  <a:pt x="447039" y="0"/>
                </a:lnTo>
                <a:lnTo>
                  <a:pt x="21589" y="0"/>
                </a:lnTo>
                <a:close/>
              </a:path>
            </a:pathLst>
          </a:custGeom>
          <a:ln w="934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621506" y="2455049"/>
            <a:ext cx="277544" cy="76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20"/>
            <a:r>
              <a:rPr sz="500" spc="-50" dirty="0">
                <a:latin typeface="Lucida Console"/>
                <a:cs typeface="Lucida Console"/>
              </a:rPr>
              <a:t>C</a:t>
            </a:r>
            <a:r>
              <a:rPr sz="500" spc="-68" dirty="0">
                <a:latin typeface="Lucida Console"/>
                <a:cs typeface="Lucida Console"/>
              </a:rPr>
              <a:t>T</a:t>
            </a:r>
            <a:r>
              <a:rPr sz="500" spc="-59" dirty="0">
                <a:latin typeface="Lucida Console"/>
                <a:cs typeface="Lucida Console"/>
              </a:rPr>
              <a:t>AA</a:t>
            </a:r>
            <a:r>
              <a:rPr sz="500" spc="-50" dirty="0">
                <a:latin typeface="Lucida Console"/>
                <a:cs typeface="Lucida Console"/>
              </a:rPr>
              <a:t>C</a:t>
            </a:r>
            <a:r>
              <a:rPr sz="500" spc="-23" dirty="0">
                <a:latin typeface="Lucida Console"/>
                <a:cs typeface="Lucida Console"/>
              </a:rPr>
              <a:t>G</a:t>
            </a:r>
            <a:r>
              <a:rPr sz="500" dirty="0">
                <a:latin typeface="Lucida Console"/>
                <a:cs typeface="Lucida Console"/>
              </a:rPr>
              <a:t>A</a:t>
            </a:r>
          </a:p>
        </p:txBody>
      </p:sp>
      <p:sp>
        <p:nvSpPr>
          <p:cNvPr id="10" name="object 10"/>
          <p:cNvSpPr/>
          <p:nvPr/>
        </p:nvSpPr>
        <p:spPr>
          <a:xfrm>
            <a:off x="1317473" y="2489627"/>
            <a:ext cx="147410" cy="1153"/>
          </a:xfrm>
          <a:custGeom>
            <a:avLst/>
            <a:gdLst/>
            <a:ahLst/>
            <a:cxnLst/>
            <a:rect l="l" t="t" r="r" b="b"/>
            <a:pathLst>
              <a:path w="162559" h="1269">
                <a:moveTo>
                  <a:pt x="0" y="0"/>
                </a:moveTo>
                <a:lnTo>
                  <a:pt x="162559" y="1270"/>
                </a:lnTo>
              </a:path>
            </a:pathLst>
          </a:custGeom>
          <a:ln w="125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452214" y="2467727"/>
            <a:ext cx="67947" cy="44952"/>
          </a:xfrm>
          <a:custGeom>
            <a:avLst/>
            <a:gdLst/>
            <a:ahLst/>
            <a:cxnLst/>
            <a:rect l="l" t="t" r="r" b="b"/>
            <a:pathLst>
              <a:path w="74930" h="49530">
                <a:moveTo>
                  <a:pt x="0" y="0"/>
                </a:moveTo>
                <a:lnTo>
                  <a:pt x="0" y="49529"/>
                </a:lnTo>
                <a:lnTo>
                  <a:pt x="74930" y="254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206537" y="2430843"/>
            <a:ext cx="423802" cy="117565"/>
          </a:xfrm>
          <a:custGeom>
            <a:avLst/>
            <a:gdLst/>
            <a:ahLst/>
            <a:cxnLst/>
            <a:rect l="l" t="t" r="r" b="b"/>
            <a:pathLst>
              <a:path w="467360" h="129539">
                <a:moveTo>
                  <a:pt x="21590" y="0"/>
                </a:moveTo>
                <a:lnTo>
                  <a:pt x="13394" y="1944"/>
                </a:lnTo>
                <a:lnTo>
                  <a:pt x="6508" y="6985"/>
                </a:lnTo>
                <a:lnTo>
                  <a:pt x="1766" y="13930"/>
                </a:lnTo>
                <a:lnTo>
                  <a:pt x="0" y="21590"/>
                </a:lnTo>
                <a:lnTo>
                  <a:pt x="0" y="107950"/>
                </a:lnTo>
                <a:lnTo>
                  <a:pt x="1766" y="116145"/>
                </a:lnTo>
                <a:lnTo>
                  <a:pt x="6508" y="123031"/>
                </a:lnTo>
                <a:lnTo>
                  <a:pt x="13394" y="127773"/>
                </a:lnTo>
                <a:lnTo>
                  <a:pt x="21590" y="129540"/>
                </a:lnTo>
                <a:lnTo>
                  <a:pt x="445769" y="129540"/>
                </a:lnTo>
                <a:lnTo>
                  <a:pt x="453965" y="127773"/>
                </a:lnTo>
                <a:lnTo>
                  <a:pt x="460851" y="123031"/>
                </a:lnTo>
                <a:lnTo>
                  <a:pt x="465593" y="116145"/>
                </a:lnTo>
                <a:lnTo>
                  <a:pt x="467360" y="107950"/>
                </a:lnTo>
                <a:lnTo>
                  <a:pt x="467360" y="21590"/>
                </a:lnTo>
                <a:lnTo>
                  <a:pt x="465593" y="13930"/>
                </a:lnTo>
                <a:lnTo>
                  <a:pt x="460851" y="6985"/>
                </a:lnTo>
                <a:lnTo>
                  <a:pt x="453965" y="1944"/>
                </a:lnTo>
                <a:lnTo>
                  <a:pt x="445769" y="0"/>
                </a:lnTo>
                <a:lnTo>
                  <a:pt x="21590" y="0"/>
                </a:lnTo>
                <a:close/>
              </a:path>
            </a:pathLst>
          </a:custGeom>
          <a:ln w="934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2306730" y="2455049"/>
            <a:ext cx="276394" cy="76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20"/>
            <a:r>
              <a:rPr sz="500" spc="-68" dirty="0">
                <a:latin typeface="Lucida Console"/>
                <a:cs typeface="Lucida Console"/>
              </a:rPr>
              <a:t>T</a:t>
            </a:r>
            <a:r>
              <a:rPr sz="500" spc="-59" dirty="0">
                <a:latin typeface="Lucida Console"/>
                <a:cs typeface="Lucida Console"/>
              </a:rPr>
              <a:t>AA</a:t>
            </a:r>
            <a:r>
              <a:rPr sz="500" spc="-41" dirty="0">
                <a:latin typeface="Lucida Console"/>
                <a:cs typeface="Lucida Console"/>
              </a:rPr>
              <a:t>C</a:t>
            </a:r>
            <a:r>
              <a:rPr sz="500" spc="-32" dirty="0">
                <a:latin typeface="Lucida Console"/>
                <a:cs typeface="Lucida Console"/>
              </a:rPr>
              <a:t>G</a:t>
            </a:r>
            <a:r>
              <a:rPr sz="500" spc="-59" dirty="0">
                <a:latin typeface="Lucida Console"/>
                <a:cs typeface="Lucida Console"/>
              </a:rPr>
              <a:t>A</a:t>
            </a:r>
            <a:r>
              <a:rPr sz="500" dirty="0">
                <a:latin typeface="Lucida Console"/>
                <a:cs typeface="Lucida Console"/>
              </a:rPr>
              <a:t>C</a:t>
            </a:r>
          </a:p>
        </p:txBody>
      </p:sp>
      <p:sp>
        <p:nvSpPr>
          <p:cNvPr id="14" name="object 14"/>
          <p:cNvSpPr/>
          <p:nvPr/>
        </p:nvSpPr>
        <p:spPr>
          <a:xfrm>
            <a:off x="1945115" y="2490779"/>
            <a:ext cx="206142" cy="0"/>
          </a:xfrm>
          <a:custGeom>
            <a:avLst/>
            <a:gdLst/>
            <a:ahLst/>
            <a:cxnLst/>
            <a:rect l="l" t="t" r="r" b="b"/>
            <a:pathLst>
              <a:path w="227330">
                <a:moveTo>
                  <a:pt x="0" y="0"/>
                </a:moveTo>
                <a:lnTo>
                  <a:pt x="227330" y="0"/>
                </a:lnTo>
              </a:path>
            </a:pathLst>
          </a:custGeom>
          <a:ln w="125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137439" y="2468879"/>
            <a:ext cx="69098" cy="44952"/>
          </a:xfrm>
          <a:custGeom>
            <a:avLst/>
            <a:gdLst/>
            <a:ahLst/>
            <a:cxnLst/>
            <a:rect l="l" t="t" r="r" b="b"/>
            <a:pathLst>
              <a:path w="76200" h="49530">
                <a:moveTo>
                  <a:pt x="0" y="0"/>
                </a:moveTo>
                <a:lnTo>
                  <a:pt x="0" y="49530"/>
                </a:lnTo>
                <a:lnTo>
                  <a:pt x="76200" y="254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828421" y="2435455"/>
            <a:ext cx="423802" cy="117565"/>
          </a:xfrm>
          <a:custGeom>
            <a:avLst/>
            <a:gdLst/>
            <a:ahLst/>
            <a:cxnLst/>
            <a:rect l="l" t="t" r="r" b="b"/>
            <a:pathLst>
              <a:path w="467360" h="129539">
                <a:moveTo>
                  <a:pt x="21590" y="0"/>
                </a:moveTo>
                <a:lnTo>
                  <a:pt x="13394" y="1944"/>
                </a:lnTo>
                <a:lnTo>
                  <a:pt x="6508" y="6984"/>
                </a:lnTo>
                <a:lnTo>
                  <a:pt x="1766" y="13930"/>
                </a:lnTo>
                <a:lnTo>
                  <a:pt x="0" y="21589"/>
                </a:lnTo>
                <a:lnTo>
                  <a:pt x="0" y="107950"/>
                </a:lnTo>
                <a:lnTo>
                  <a:pt x="1766" y="116145"/>
                </a:lnTo>
                <a:lnTo>
                  <a:pt x="6508" y="123031"/>
                </a:lnTo>
                <a:lnTo>
                  <a:pt x="13394" y="127773"/>
                </a:lnTo>
                <a:lnTo>
                  <a:pt x="21590" y="129539"/>
                </a:lnTo>
                <a:lnTo>
                  <a:pt x="445769" y="129539"/>
                </a:lnTo>
                <a:lnTo>
                  <a:pt x="453965" y="127773"/>
                </a:lnTo>
                <a:lnTo>
                  <a:pt x="460851" y="123031"/>
                </a:lnTo>
                <a:lnTo>
                  <a:pt x="465593" y="116145"/>
                </a:lnTo>
                <a:lnTo>
                  <a:pt x="467359" y="107950"/>
                </a:lnTo>
                <a:lnTo>
                  <a:pt x="467359" y="21589"/>
                </a:lnTo>
                <a:lnTo>
                  <a:pt x="465593" y="13930"/>
                </a:lnTo>
                <a:lnTo>
                  <a:pt x="460851" y="6985"/>
                </a:lnTo>
                <a:lnTo>
                  <a:pt x="453965" y="1944"/>
                </a:lnTo>
                <a:lnTo>
                  <a:pt x="445769" y="0"/>
                </a:lnTo>
                <a:lnTo>
                  <a:pt x="21590" y="0"/>
                </a:lnTo>
                <a:close/>
              </a:path>
            </a:pathLst>
          </a:custGeom>
          <a:ln w="934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2926311" y="2459658"/>
            <a:ext cx="264877" cy="76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20"/>
            <a:r>
              <a:rPr sz="500" spc="-45" dirty="0">
                <a:latin typeface="Lucida Console"/>
                <a:cs typeface="Lucida Console"/>
              </a:rPr>
              <a:t>AACGACG</a:t>
            </a:r>
            <a:endParaRPr sz="500" dirty="0">
              <a:latin typeface="Lucida Console"/>
              <a:cs typeface="Lucida Console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2630339" y="2490780"/>
            <a:ext cx="142803" cy="2305"/>
          </a:xfrm>
          <a:custGeom>
            <a:avLst/>
            <a:gdLst/>
            <a:ahLst/>
            <a:cxnLst/>
            <a:rect l="l" t="t" r="r" b="b"/>
            <a:pathLst>
              <a:path w="157480" h="2539">
                <a:moveTo>
                  <a:pt x="0" y="0"/>
                </a:moveTo>
                <a:lnTo>
                  <a:pt x="157480" y="2539"/>
                </a:lnTo>
              </a:path>
            </a:pathLst>
          </a:custGeom>
          <a:ln w="125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759323" y="2470033"/>
            <a:ext cx="69098" cy="46104"/>
          </a:xfrm>
          <a:custGeom>
            <a:avLst/>
            <a:gdLst/>
            <a:ahLst/>
            <a:cxnLst/>
            <a:rect l="l" t="t" r="r" b="b"/>
            <a:pathLst>
              <a:path w="76200" h="50800">
                <a:moveTo>
                  <a:pt x="1269" y="0"/>
                </a:moveTo>
                <a:lnTo>
                  <a:pt x="0" y="50800"/>
                </a:lnTo>
                <a:lnTo>
                  <a:pt x="76200" y="26669"/>
                </a:lnTo>
                <a:lnTo>
                  <a:pt x="126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519404" y="2436607"/>
            <a:ext cx="423802" cy="117565"/>
          </a:xfrm>
          <a:custGeom>
            <a:avLst/>
            <a:gdLst/>
            <a:ahLst/>
            <a:cxnLst/>
            <a:rect l="l" t="t" r="r" b="b"/>
            <a:pathLst>
              <a:path w="467360" h="129539">
                <a:moveTo>
                  <a:pt x="21589" y="0"/>
                </a:moveTo>
                <a:lnTo>
                  <a:pt x="13394" y="1944"/>
                </a:lnTo>
                <a:lnTo>
                  <a:pt x="6508" y="6985"/>
                </a:lnTo>
                <a:lnTo>
                  <a:pt x="1766" y="13930"/>
                </a:lnTo>
                <a:lnTo>
                  <a:pt x="0" y="21590"/>
                </a:lnTo>
                <a:lnTo>
                  <a:pt x="0" y="107950"/>
                </a:lnTo>
                <a:lnTo>
                  <a:pt x="1766" y="116145"/>
                </a:lnTo>
                <a:lnTo>
                  <a:pt x="6508" y="123031"/>
                </a:lnTo>
                <a:lnTo>
                  <a:pt x="13394" y="127773"/>
                </a:lnTo>
                <a:lnTo>
                  <a:pt x="21589" y="129540"/>
                </a:lnTo>
                <a:lnTo>
                  <a:pt x="445769" y="129540"/>
                </a:lnTo>
                <a:lnTo>
                  <a:pt x="453965" y="127773"/>
                </a:lnTo>
                <a:lnTo>
                  <a:pt x="460851" y="123031"/>
                </a:lnTo>
                <a:lnTo>
                  <a:pt x="465593" y="116145"/>
                </a:lnTo>
                <a:lnTo>
                  <a:pt x="467359" y="107950"/>
                </a:lnTo>
                <a:lnTo>
                  <a:pt x="467359" y="21590"/>
                </a:lnTo>
                <a:lnTo>
                  <a:pt x="465593" y="13930"/>
                </a:lnTo>
                <a:lnTo>
                  <a:pt x="460851" y="6985"/>
                </a:lnTo>
                <a:lnTo>
                  <a:pt x="453965" y="1944"/>
                </a:lnTo>
                <a:lnTo>
                  <a:pt x="445769" y="0"/>
                </a:lnTo>
                <a:lnTo>
                  <a:pt x="21589" y="0"/>
                </a:lnTo>
                <a:close/>
              </a:path>
            </a:pathLst>
          </a:custGeom>
          <a:ln w="934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3616141" y="2460812"/>
            <a:ext cx="268334" cy="76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20"/>
            <a:r>
              <a:rPr sz="500" spc="-41" dirty="0">
                <a:latin typeface="Lucida Console"/>
                <a:cs typeface="Lucida Console"/>
              </a:rPr>
              <a:t>ACGACGC</a:t>
            </a:r>
            <a:endParaRPr sz="500" dirty="0">
              <a:latin typeface="Lucida Console"/>
              <a:cs typeface="Lucida Console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4249542" y="2436607"/>
            <a:ext cx="424954" cy="117565"/>
          </a:xfrm>
          <a:custGeom>
            <a:avLst/>
            <a:gdLst/>
            <a:ahLst/>
            <a:cxnLst/>
            <a:rect l="l" t="t" r="r" b="b"/>
            <a:pathLst>
              <a:path w="468629" h="129539">
                <a:moveTo>
                  <a:pt x="21589" y="0"/>
                </a:moveTo>
                <a:lnTo>
                  <a:pt x="13930" y="1944"/>
                </a:lnTo>
                <a:lnTo>
                  <a:pt x="6985" y="6985"/>
                </a:lnTo>
                <a:lnTo>
                  <a:pt x="1944" y="13930"/>
                </a:lnTo>
                <a:lnTo>
                  <a:pt x="0" y="21590"/>
                </a:lnTo>
                <a:lnTo>
                  <a:pt x="0" y="107950"/>
                </a:lnTo>
                <a:lnTo>
                  <a:pt x="1944" y="116145"/>
                </a:lnTo>
                <a:lnTo>
                  <a:pt x="6984" y="123031"/>
                </a:lnTo>
                <a:lnTo>
                  <a:pt x="13930" y="127773"/>
                </a:lnTo>
                <a:lnTo>
                  <a:pt x="21589" y="129540"/>
                </a:lnTo>
                <a:lnTo>
                  <a:pt x="447039" y="129540"/>
                </a:lnTo>
                <a:lnTo>
                  <a:pt x="454699" y="127773"/>
                </a:lnTo>
                <a:lnTo>
                  <a:pt x="461644" y="123031"/>
                </a:lnTo>
                <a:lnTo>
                  <a:pt x="466685" y="116145"/>
                </a:lnTo>
                <a:lnTo>
                  <a:pt x="468629" y="107950"/>
                </a:lnTo>
                <a:lnTo>
                  <a:pt x="468629" y="21590"/>
                </a:lnTo>
                <a:lnTo>
                  <a:pt x="466685" y="13930"/>
                </a:lnTo>
                <a:lnTo>
                  <a:pt x="461645" y="6985"/>
                </a:lnTo>
                <a:lnTo>
                  <a:pt x="454699" y="1944"/>
                </a:lnTo>
                <a:lnTo>
                  <a:pt x="447039" y="0"/>
                </a:lnTo>
                <a:lnTo>
                  <a:pt x="21589" y="0"/>
                </a:lnTo>
                <a:close/>
              </a:path>
            </a:pathLst>
          </a:custGeom>
          <a:ln w="934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4345127" y="2460812"/>
            <a:ext cx="274089" cy="76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20"/>
            <a:r>
              <a:rPr sz="500" spc="-41" dirty="0">
                <a:latin typeface="Lucida Console"/>
                <a:cs typeface="Lucida Console"/>
              </a:rPr>
              <a:t>C</a:t>
            </a:r>
            <a:r>
              <a:rPr sz="500" spc="-32" dirty="0">
                <a:latin typeface="Lucida Console"/>
                <a:cs typeface="Lucida Console"/>
              </a:rPr>
              <a:t>G</a:t>
            </a:r>
            <a:r>
              <a:rPr sz="500" spc="-59" dirty="0">
                <a:latin typeface="Lucida Console"/>
                <a:cs typeface="Lucida Console"/>
              </a:rPr>
              <a:t>A</a:t>
            </a:r>
            <a:r>
              <a:rPr sz="500" spc="-50" dirty="0">
                <a:latin typeface="Lucida Console"/>
                <a:cs typeface="Lucida Console"/>
              </a:rPr>
              <a:t>C</a:t>
            </a:r>
            <a:r>
              <a:rPr sz="500" spc="-23" dirty="0">
                <a:latin typeface="Lucida Console"/>
                <a:cs typeface="Lucida Console"/>
              </a:rPr>
              <a:t>G</a:t>
            </a:r>
            <a:r>
              <a:rPr sz="500" spc="-50" dirty="0">
                <a:latin typeface="Lucida Console"/>
                <a:cs typeface="Lucida Console"/>
              </a:rPr>
              <a:t>C</a:t>
            </a:r>
            <a:r>
              <a:rPr sz="500" dirty="0">
                <a:latin typeface="Lucida Console"/>
                <a:cs typeface="Lucida Console"/>
              </a:rPr>
              <a:t>G</a:t>
            </a:r>
          </a:p>
        </p:txBody>
      </p:sp>
      <p:sp>
        <p:nvSpPr>
          <p:cNvPr id="24" name="object 24"/>
          <p:cNvSpPr/>
          <p:nvPr/>
        </p:nvSpPr>
        <p:spPr>
          <a:xfrm>
            <a:off x="3252223" y="2494236"/>
            <a:ext cx="211900" cy="1153"/>
          </a:xfrm>
          <a:custGeom>
            <a:avLst/>
            <a:gdLst/>
            <a:ahLst/>
            <a:cxnLst/>
            <a:rect l="l" t="t" r="r" b="b"/>
            <a:pathLst>
              <a:path w="233679" h="1269">
                <a:moveTo>
                  <a:pt x="0" y="0"/>
                </a:moveTo>
                <a:lnTo>
                  <a:pt x="233680" y="1270"/>
                </a:lnTo>
              </a:path>
            </a:pathLst>
          </a:custGeom>
          <a:ln w="125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451457" y="2473490"/>
            <a:ext cx="67947" cy="44952"/>
          </a:xfrm>
          <a:custGeom>
            <a:avLst/>
            <a:gdLst/>
            <a:ahLst/>
            <a:cxnLst/>
            <a:rect l="l" t="t" r="r" b="b"/>
            <a:pathLst>
              <a:path w="74929" h="49530">
                <a:moveTo>
                  <a:pt x="0" y="0"/>
                </a:moveTo>
                <a:lnTo>
                  <a:pt x="0" y="49529"/>
                </a:lnTo>
                <a:lnTo>
                  <a:pt x="74930" y="254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944358" y="2496542"/>
            <a:ext cx="251057" cy="1153"/>
          </a:xfrm>
          <a:custGeom>
            <a:avLst/>
            <a:gdLst/>
            <a:ahLst/>
            <a:cxnLst/>
            <a:rect l="l" t="t" r="r" b="b"/>
            <a:pathLst>
              <a:path w="276860" h="1269">
                <a:moveTo>
                  <a:pt x="0" y="0"/>
                </a:moveTo>
                <a:lnTo>
                  <a:pt x="276860" y="1269"/>
                </a:lnTo>
              </a:path>
            </a:pathLst>
          </a:custGeom>
          <a:ln w="125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181595" y="2474642"/>
            <a:ext cx="69098" cy="44952"/>
          </a:xfrm>
          <a:custGeom>
            <a:avLst/>
            <a:gdLst/>
            <a:ahLst/>
            <a:cxnLst/>
            <a:rect l="l" t="t" r="r" b="b"/>
            <a:pathLst>
              <a:path w="76200" h="49530">
                <a:moveTo>
                  <a:pt x="0" y="0"/>
                </a:moveTo>
                <a:lnTo>
                  <a:pt x="0" y="49530"/>
                </a:lnTo>
                <a:lnTo>
                  <a:pt x="76200" y="254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964708" y="2437760"/>
            <a:ext cx="424954" cy="118718"/>
          </a:xfrm>
          <a:custGeom>
            <a:avLst/>
            <a:gdLst/>
            <a:ahLst/>
            <a:cxnLst/>
            <a:rect l="l" t="t" r="r" b="b"/>
            <a:pathLst>
              <a:path w="468629" h="130810">
                <a:moveTo>
                  <a:pt x="22859" y="0"/>
                </a:moveTo>
                <a:lnTo>
                  <a:pt x="14466" y="1964"/>
                </a:lnTo>
                <a:lnTo>
                  <a:pt x="7143" y="7143"/>
                </a:lnTo>
                <a:lnTo>
                  <a:pt x="1964" y="14466"/>
                </a:lnTo>
                <a:lnTo>
                  <a:pt x="0" y="22860"/>
                </a:lnTo>
                <a:lnTo>
                  <a:pt x="0" y="109220"/>
                </a:lnTo>
                <a:lnTo>
                  <a:pt x="1964" y="116879"/>
                </a:lnTo>
                <a:lnTo>
                  <a:pt x="7143" y="123825"/>
                </a:lnTo>
                <a:lnTo>
                  <a:pt x="14466" y="128865"/>
                </a:lnTo>
                <a:lnTo>
                  <a:pt x="22859" y="130810"/>
                </a:lnTo>
                <a:lnTo>
                  <a:pt x="447039" y="130810"/>
                </a:lnTo>
                <a:lnTo>
                  <a:pt x="454699" y="128865"/>
                </a:lnTo>
                <a:lnTo>
                  <a:pt x="461644" y="123825"/>
                </a:lnTo>
                <a:lnTo>
                  <a:pt x="466685" y="116879"/>
                </a:lnTo>
                <a:lnTo>
                  <a:pt x="468629" y="109220"/>
                </a:lnTo>
                <a:lnTo>
                  <a:pt x="468629" y="22860"/>
                </a:lnTo>
                <a:lnTo>
                  <a:pt x="466685" y="14466"/>
                </a:lnTo>
                <a:lnTo>
                  <a:pt x="461645" y="7143"/>
                </a:lnTo>
                <a:lnTo>
                  <a:pt x="454699" y="1964"/>
                </a:lnTo>
                <a:lnTo>
                  <a:pt x="447039" y="0"/>
                </a:lnTo>
                <a:lnTo>
                  <a:pt x="22859" y="0"/>
                </a:lnTo>
                <a:close/>
              </a:path>
            </a:pathLst>
          </a:custGeom>
          <a:ln w="934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5060293" y="2461964"/>
            <a:ext cx="282153" cy="76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20"/>
            <a:r>
              <a:rPr sz="500" spc="-36" dirty="0">
                <a:latin typeface="Lucida Console"/>
                <a:cs typeface="Lucida Console"/>
              </a:rPr>
              <a:t>GACGCGC</a:t>
            </a:r>
            <a:endParaRPr sz="500" dirty="0">
              <a:latin typeface="Lucida Console"/>
              <a:cs typeface="Lucida Console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5656843" y="2437760"/>
            <a:ext cx="423802" cy="118718"/>
          </a:xfrm>
          <a:custGeom>
            <a:avLst/>
            <a:gdLst/>
            <a:ahLst/>
            <a:cxnLst/>
            <a:rect l="l" t="t" r="r" b="b"/>
            <a:pathLst>
              <a:path w="467359" h="130810">
                <a:moveTo>
                  <a:pt x="21589" y="0"/>
                </a:moveTo>
                <a:lnTo>
                  <a:pt x="13394" y="1964"/>
                </a:lnTo>
                <a:lnTo>
                  <a:pt x="6508" y="7143"/>
                </a:lnTo>
                <a:lnTo>
                  <a:pt x="1766" y="14466"/>
                </a:lnTo>
                <a:lnTo>
                  <a:pt x="0" y="22860"/>
                </a:lnTo>
                <a:lnTo>
                  <a:pt x="0" y="109220"/>
                </a:lnTo>
                <a:lnTo>
                  <a:pt x="1766" y="116879"/>
                </a:lnTo>
                <a:lnTo>
                  <a:pt x="6508" y="123825"/>
                </a:lnTo>
                <a:lnTo>
                  <a:pt x="13394" y="128865"/>
                </a:lnTo>
                <a:lnTo>
                  <a:pt x="21589" y="130810"/>
                </a:lnTo>
                <a:lnTo>
                  <a:pt x="445769" y="130810"/>
                </a:lnTo>
                <a:lnTo>
                  <a:pt x="453965" y="128865"/>
                </a:lnTo>
                <a:lnTo>
                  <a:pt x="460851" y="123825"/>
                </a:lnTo>
                <a:lnTo>
                  <a:pt x="465593" y="116879"/>
                </a:lnTo>
                <a:lnTo>
                  <a:pt x="467360" y="109220"/>
                </a:lnTo>
                <a:lnTo>
                  <a:pt x="467360" y="22860"/>
                </a:lnTo>
                <a:lnTo>
                  <a:pt x="465593" y="14466"/>
                </a:lnTo>
                <a:lnTo>
                  <a:pt x="460851" y="7143"/>
                </a:lnTo>
                <a:lnTo>
                  <a:pt x="453965" y="1964"/>
                </a:lnTo>
                <a:lnTo>
                  <a:pt x="445769" y="0"/>
                </a:lnTo>
                <a:lnTo>
                  <a:pt x="21589" y="0"/>
                </a:lnTo>
                <a:close/>
              </a:path>
            </a:pathLst>
          </a:custGeom>
          <a:ln w="934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5753581" y="2461964"/>
            <a:ext cx="282153" cy="76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20"/>
            <a:r>
              <a:rPr sz="500" spc="-59" dirty="0">
                <a:latin typeface="Lucida Console"/>
                <a:cs typeface="Lucida Console"/>
              </a:rPr>
              <a:t>A</a:t>
            </a:r>
            <a:r>
              <a:rPr sz="500" spc="-41" dirty="0">
                <a:latin typeface="Lucida Console"/>
                <a:cs typeface="Lucida Console"/>
              </a:rPr>
              <a:t>C</a:t>
            </a:r>
            <a:r>
              <a:rPr sz="500" spc="-32" dirty="0">
                <a:latin typeface="Lucida Console"/>
                <a:cs typeface="Lucida Console"/>
              </a:rPr>
              <a:t>G</a:t>
            </a:r>
            <a:r>
              <a:rPr sz="500" spc="-50" dirty="0">
                <a:latin typeface="Lucida Console"/>
                <a:cs typeface="Lucida Console"/>
              </a:rPr>
              <a:t>C</a:t>
            </a:r>
            <a:r>
              <a:rPr sz="500" spc="-23" dirty="0">
                <a:latin typeface="Lucida Console"/>
                <a:cs typeface="Lucida Console"/>
              </a:rPr>
              <a:t>G</a:t>
            </a:r>
            <a:r>
              <a:rPr sz="500" spc="-50" dirty="0">
                <a:latin typeface="Lucida Console"/>
                <a:cs typeface="Lucida Console"/>
              </a:rPr>
              <a:t>C</a:t>
            </a:r>
            <a:r>
              <a:rPr sz="500" dirty="0">
                <a:latin typeface="Lucida Console"/>
                <a:cs typeface="Lucida Console"/>
              </a:rPr>
              <a:t>A</a:t>
            </a:r>
          </a:p>
        </p:txBody>
      </p:sp>
      <p:sp>
        <p:nvSpPr>
          <p:cNvPr id="32" name="object 32"/>
          <p:cNvSpPr/>
          <p:nvPr/>
        </p:nvSpPr>
        <p:spPr>
          <a:xfrm>
            <a:off x="5389663" y="2497694"/>
            <a:ext cx="211900" cy="1153"/>
          </a:xfrm>
          <a:custGeom>
            <a:avLst/>
            <a:gdLst/>
            <a:ahLst/>
            <a:cxnLst/>
            <a:rect l="l" t="t" r="r" b="b"/>
            <a:pathLst>
              <a:path w="233679" h="1269">
                <a:moveTo>
                  <a:pt x="0" y="0"/>
                </a:moveTo>
                <a:lnTo>
                  <a:pt x="233679" y="1270"/>
                </a:lnTo>
              </a:path>
            </a:pathLst>
          </a:custGeom>
          <a:ln w="125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587744" y="2475795"/>
            <a:ext cx="69098" cy="44952"/>
          </a:xfrm>
          <a:custGeom>
            <a:avLst/>
            <a:gdLst/>
            <a:ahLst/>
            <a:cxnLst/>
            <a:rect l="l" t="t" r="r" b="b"/>
            <a:pathLst>
              <a:path w="76200" h="49530">
                <a:moveTo>
                  <a:pt x="0" y="0"/>
                </a:moveTo>
                <a:lnTo>
                  <a:pt x="0" y="49529"/>
                </a:lnTo>
                <a:lnTo>
                  <a:pt x="76200" y="254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6340914" y="2437760"/>
            <a:ext cx="424954" cy="118718"/>
          </a:xfrm>
          <a:custGeom>
            <a:avLst/>
            <a:gdLst/>
            <a:ahLst/>
            <a:cxnLst/>
            <a:rect l="l" t="t" r="r" b="b"/>
            <a:pathLst>
              <a:path w="468629" h="130810">
                <a:moveTo>
                  <a:pt x="21589" y="0"/>
                </a:moveTo>
                <a:lnTo>
                  <a:pt x="13930" y="1964"/>
                </a:lnTo>
                <a:lnTo>
                  <a:pt x="6984" y="7143"/>
                </a:lnTo>
                <a:lnTo>
                  <a:pt x="1944" y="14466"/>
                </a:lnTo>
                <a:lnTo>
                  <a:pt x="0" y="22860"/>
                </a:lnTo>
                <a:lnTo>
                  <a:pt x="0" y="109220"/>
                </a:lnTo>
                <a:lnTo>
                  <a:pt x="1944" y="116879"/>
                </a:lnTo>
                <a:lnTo>
                  <a:pt x="6985" y="123825"/>
                </a:lnTo>
                <a:lnTo>
                  <a:pt x="13930" y="128865"/>
                </a:lnTo>
                <a:lnTo>
                  <a:pt x="21589" y="130810"/>
                </a:lnTo>
                <a:lnTo>
                  <a:pt x="447039" y="130810"/>
                </a:lnTo>
                <a:lnTo>
                  <a:pt x="454699" y="128865"/>
                </a:lnTo>
                <a:lnTo>
                  <a:pt x="461645" y="123825"/>
                </a:lnTo>
                <a:lnTo>
                  <a:pt x="466685" y="116879"/>
                </a:lnTo>
                <a:lnTo>
                  <a:pt x="468629" y="109220"/>
                </a:lnTo>
                <a:lnTo>
                  <a:pt x="468629" y="22860"/>
                </a:lnTo>
                <a:lnTo>
                  <a:pt x="466685" y="14466"/>
                </a:lnTo>
                <a:lnTo>
                  <a:pt x="461644" y="7143"/>
                </a:lnTo>
                <a:lnTo>
                  <a:pt x="454699" y="1964"/>
                </a:lnTo>
                <a:lnTo>
                  <a:pt x="447039" y="0"/>
                </a:lnTo>
                <a:lnTo>
                  <a:pt x="21589" y="0"/>
                </a:lnTo>
                <a:close/>
              </a:path>
            </a:pathLst>
          </a:custGeom>
          <a:ln w="934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6439956" y="2461964"/>
            <a:ext cx="267180" cy="76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20"/>
            <a:r>
              <a:rPr sz="500" spc="-41" dirty="0">
                <a:latin typeface="Lucida Console"/>
                <a:cs typeface="Lucida Console"/>
              </a:rPr>
              <a:t>CGCGCAT</a:t>
            </a:r>
            <a:endParaRPr sz="500" dirty="0">
              <a:latin typeface="Lucida Console"/>
              <a:cs typeface="Lucida Console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7033049" y="2440064"/>
            <a:ext cx="424954" cy="117565"/>
          </a:xfrm>
          <a:custGeom>
            <a:avLst/>
            <a:gdLst/>
            <a:ahLst/>
            <a:cxnLst/>
            <a:rect l="l" t="t" r="r" b="b"/>
            <a:pathLst>
              <a:path w="468629" h="129539">
                <a:moveTo>
                  <a:pt x="21589" y="0"/>
                </a:moveTo>
                <a:lnTo>
                  <a:pt x="13930" y="1766"/>
                </a:lnTo>
                <a:lnTo>
                  <a:pt x="6984" y="6508"/>
                </a:lnTo>
                <a:lnTo>
                  <a:pt x="1944" y="13394"/>
                </a:lnTo>
                <a:lnTo>
                  <a:pt x="0" y="21589"/>
                </a:lnTo>
                <a:lnTo>
                  <a:pt x="0" y="107950"/>
                </a:lnTo>
                <a:lnTo>
                  <a:pt x="1944" y="115609"/>
                </a:lnTo>
                <a:lnTo>
                  <a:pt x="6985" y="122554"/>
                </a:lnTo>
                <a:lnTo>
                  <a:pt x="13930" y="127595"/>
                </a:lnTo>
                <a:lnTo>
                  <a:pt x="21589" y="129539"/>
                </a:lnTo>
                <a:lnTo>
                  <a:pt x="447039" y="129539"/>
                </a:lnTo>
                <a:lnTo>
                  <a:pt x="454699" y="127595"/>
                </a:lnTo>
                <a:lnTo>
                  <a:pt x="461645" y="122555"/>
                </a:lnTo>
                <a:lnTo>
                  <a:pt x="466685" y="115609"/>
                </a:lnTo>
                <a:lnTo>
                  <a:pt x="468629" y="107950"/>
                </a:lnTo>
                <a:lnTo>
                  <a:pt x="468629" y="21589"/>
                </a:lnTo>
                <a:lnTo>
                  <a:pt x="466685" y="13394"/>
                </a:lnTo>
                <a:lnTo>
                  <a:pt x="461644" y="6508"/>
                </a:lnTo>
                <a:lnTo>
                  <a:pt x="454699" y="1766"/>
                </a:lnTo>
                <a:lnTo>
                  <a:pt x="447039" y="0"/>
                </a:lnTo>
                <a:lnTo>
                  <a:pt x="21589" y="0"/>
                </a:lnTo>
                <a:close/>
              </a:path>
            </a:pathLst>
          </a:custGeom>
          <a:ln w="934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7130938" y="2464269"/>
            <a:ext cx="286757" cy="76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20"/>
            <a:r>
              <a:rPr sz="500" spc="-23" dirty="0">
                <a:latin typeface="Lucida Console"/>
                <a:cs typeface="Lucida Console"/>
              </a:rPr>
              <a:t>G</a:t>
            </a:r>
            <a:r>
              <a:rPr sz="500" spc="-50" dirty="0">
                <a:latin typeface="Lucida Console"/>
                <a:cs typeface="Lucida Console"/>
              </a:rPr>
              <a:t>C</a:t>
            </a:r>
            <a:r>
              <a:rPr sz="500" spc="-23" dirty="0">
                <a:latin typeface="Lucida Console"/>
                <a:cs typeface="Lucida Console"/>
              </a:rPr>
              <a:t>G</a:t>
            </a:r>
            <a:r>
              <a:rPr sz="500" spc="-50" dirty="0">
                <a:latin typeface="Lucida Console"/>
                <a:cs typeface="Lucida Console"/>
              </a:rPr>
              <a:t>C</a:t>
            </a:r>
            <a:r>
              <a:rPr sz="500" spc="-59" dirty="0">
                <a:latin typeface="Lucida Console"/>
                <a:cs typeface="Lucida Console"/>
              </a:rPr>
              <a:t>A</a:t>
            </a:r>
            <a:r>
              <a:rPr sz="500" spc="-68" dirty="0">
                <a:latin typeface="Lucida Console"/>
                <a:cs typeface="Lucida Console"/>
              </a:rPr>
              <a:t>T</a:t>
            </a:r>
            <a:r>
              <a:rPr sz="500" dirty="0">
                <a:latin typeface="Lucida Console"/>
                <a:cs typeface="Lucida Console"/>
              </a:rPr>
              <a:t>C</a:t>
            </a:r>
          </a:p>
        </p:txBody>
      </p:sp>
      <p:sp>
        <p:nvSpPr>
          <p:cNvPr id="38" name="object 38"/>
          <p:cNvSpPr/>
          <p:nvPr/>
        </p:nvSpPr>
        <p:spPr>
          <a:xfrm>
            <a:off x="6765869" y="2497694"/>
            <a:ext cx="213053" cy="1153"/>
          </a:xfrm>
          <a:custGeom>
            <a:avLst/>
            <a:gdLst/>
            <a:ahLst/>
            <a:cxnLst/>
            <a:rect l="l" t="t" r="r" b="b"/>
            <a:pathLst>
              <a:path w="234950" h="1269">
                <a:moveTo>
                  <a:pt x="0" y="0"/>
                </a:moveTo>
                <a:lnTo>
                  <a:pt x="234950" y="1270"/>
                </a:lnTo>
              </a:path>
            </a:pathLst>
          </a:custGeom>
          <a:ln w="125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6965101" y="2475795"/>
            <a:ext cx="69098" cy="44952"/>
          </a:xfrm>
          <a:custGeom>
            <a:avLst/>
            <a:gdLst/>
            <a:ahLst/>
            <a:cxnLst/>
            <a:rect l="l" t="t" r="r" b="b"/>
            <a:pathLst>
              <a:path w="76200" h="49530">
                <a:moveTo>
                  <a:pt x="0" y="0"/>
                </a:moveTo>
                <a:lnTo>
                  <a:pt x="0" y="49529"/>
                </a:lnTo>
                <a:lnTo>
                  <a:pt x="76200" y="254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7458002" y="2882666"/>
            <a:ext cx="423802" cy="117565"/>
          </a:xfrm>
          <a:custGeom>
            <a:avLst/>
            <a:gdLst/>
            <a:ahLst/>
            <a:cxnLst/>
            <a:rect l="l" t="t" r="r" b="b"/>
            <a:pathLst>
              <a:path w="467359" h="129539">
                <a:moveTo>
                  <a:pt x="21589" y="0"/>
                </a:moveTo>
                <a:lnTo>
                  <a:pt x="13394" y="1944"/>
                </a:lnTo>
                <a:lnTo>
                  <a:pt x="6508" y="6984"/>
                </a:lnTo>
                <a:lnTo>
                  <a:pt x="1766" y="13930"/>
                </a:lnTo>
                <a:lnTo>
                  <a:pt x="0" y="21589"/>
                </a:lnTo>
                <a:lnTo>
                  <a:pt x="0" y="107950"/>
                </a:lnTo>
                <a:lnTo>
                  <a:pt x="1766" y="116145"/>
                </a:lnTo>
                <a:lnTo>
                  <a:pt x="6508" y="123031"/>
                </a:lnTo>
                <a:lnTo>
                  <a:pt x="13394" y="127773"/>
                </a:lnTo>
                <a:lnTo>
                  <a:pt x="21589" y="129539"/>
                </a:lnTo>
                <a:lnTo>
                  <a:pt x="445770" y="129539"/>
                </a:lnTo>
                <a:lnTo>
                  <a:pt x="453965" y="127773"/>
                </a:lnTo>
                <a:lnTo>
                  <a:pt x="460851" y="123031"/>
                </a:lnTo>
                <a:lnTo>
                  <a:pt x="465593" y="116145"/>
                </a:lnTo>
                <a:lnTo>
                  <a:pt x="467359" y="107950"/>
                </a:lnTo>
                <a:lnTo>
                  <a:pt x="467359" y="21589"/>
                </a:lnTo>
                <a:lnTo>
                  <a:pt x="465593" y="13930"/>
                </a:lnTo>
                <a:lnTo>
                  <a:pt x="460851" y="6985"/>
                </a:lnTo>
                <a:lnTo>
                  <a:pt x="453965" y="1944"/>
                </a:lnTo>
                <a:lnTo>
                  <a:pt x="445770" y="0"/>
                </a:lnTo>
                <a:lnTo>
                  <a:pt x="21589" y="0"/>
                </a:lnTo>
                <a:close/>
              </a:path>
            </a:pathLst>
          </a:custGeom>
          <a:ln w="934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7558195" y="2906870"/>
            <a:ext cx="258542" cy="76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20"/>
            <a:r>
              <a:rPr sz="500" spc="-45" dirty="0">
                <a:latin typeface="Lucida Console"/>
                <a:cs typeface="Lucida Console"/>
              </a:rPr>
              <a:t>CGCATCA</a:t>
            </a:r>
            <a:endParaRPr sz="500" dirty="0">
              <a:latin typeface="Lucida Console"/>
              <a:cs typeface="Lucida Console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7490249" y="3229600"/>
            <a:ext cx="423802" cy="117565"/>
          </a:xfrm>
          <a:custGeom>
            <a:avLst/>
            <a:gdLst/>
            <a:ahLst/>
            <a:cxnLst/>
            <a:rect l="l" t="t" r="r" b="b"/>
            <a:pathLst>
              <a:path w="467359" h="129539">
                <a:moveTo>
                  <a:pt x="21590" y="0"/>
                </a:moveTo>
                <a:lnTo>
                  <a:pt x="13394" y="1944"/>
                </a:lnTo>
                <a:lnTo>
                  <a:pt x="6508" y="6985"/>
                </a:lnTo>
                <a:lnTo>
                  <a:pt x="1766" y="13930"/>
                </a:lnTo>
                <a:lnTo>
                  <a:pt x="0" y="21589"/>
                </a:lnTo>
                <a:lnTo>
                  <a:pt x="0" y="107950"/>
                </a:lnTo>
                <a:lnTo>
                  <a:pt x="1766" y="116145"/>
                </a:lnTo>
                <a:lnTo>
                  <a:pt x="6508" y="123031"/>
                </a:lnTo>
                <a:lnTo>
                  <a:pt x="13394" y="127773"/>
                </a:lnTo>
                <a:lnTo>
                  <a:pt x="21590" y="129539"/>
                </a:lnTo>
                <a:lnTo>
                  <a:pt x="445770" y="129539"/>
                </a:lnTo>
                <a:lnTo>
                  <a:pt x="453965" y="127773"/>
                </a:lnTo>
                <a:lnTo>
                  <a:pt x="460851" y="123031"/>
                </a:lnTo>
                <a:lnTo>
                  <a:pt x="465593" y="116145"/>
                </a:lnTo>
                <a:lnTo>
                  <a:pt x="467360" y="107950"/>
                </a:lnTo>
                <a:lnTo>
                  <a:pt x="467360" y="21589"/>
                </a:lnTo>
                <a:lnTo>
                  <a:pt x="465593" y="13930"/>
                </a:lnTo>
                <a:lnTo>
                  <a:pt x="460851" y="6985"/>
                </a:lnTo>
                <a:lnTo>
                  <a:pt x="453965" y="1944"/>
                </a:lnTo>
                <a:lnTo>
                  <a:pt x="445770" y="0"/>
                </a:lnTo>
                <a:lnTo>
                  <a:pt x="21590" y="0"/>
                </a:lnTo>
                <a:close/>
              </a:path>
            </a:pathLst>
          </a:custGeom>
          <a:ln w="934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7590440" y="3253803"/>
            <a:ext cx="253359" cy="76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20"/>
            <a:r>
              <a:rPr sz="500" spc="-23" dirty="0">
                <a:latin typeface="Lucida Console"/>
                <a:cs typeface="Lucida Console"/>
              </a:rPr>
              <a:t>G</a:t>
            </a:r>
            <a:r>
              <a:rPr sz="500" spc="-50" dirty="0">
                <a:latin typeface="Lucida Console"/>
                <a:cs typeface="Lucida Console"/>
              </a:rPr>
              <a:t>C</a:t>
            </a:r>
            <a:r>
              <a:rPr sz="500" spc="-59" dirty="0">
                <a:latin typeface="Lucida Console"/>
                <a:cs typeface="Lucida Console"/>
              </a:rPr>
              <a:t>A</a:t>
            </a:r>
            <a:r>
              <a:rPr sz="500" spc="-68" dirty="0">
                <a:latin typeface="Lucida Console"/>
                <a:cs typeface="Lucida Console"/>
              </a:rPr>
              <a:t>T</a:t>
            </a:r>
            <a:r>
              <a:rPr sz="500" spc="-50" dirty="0">
                <a:latin typeface="Lucida Console"/>
                <a:cs typeface="Lucida Console"/>
              </a:rPr>
              <a:t>C</a:t>
            </a:r>
            <a:r>
              <a:rPr sz="500" spc="-59" dirty="0">
                <a:latin typeface="Lucida Console"/>
                <a:cs typeface="Lucida Console"/>
              </a:rPr>
              <a:t>A</a:t>
            </a:r>
            <a:r>
              <a:rPr sz="500" dirty="0">
                <a:latin typeface="Lucida Console"/>
                <a:cs typeface="Lucida Console"/>
              </a:rPr>
              <a:t>A</a:t>
            </a:r>
          </a:p>
        </p:txBody>
      </p:sp>
      <p:sp>
        <p:nvSpPr>
          <p:cNvPr id="44" name="object 44"/>
          <p:cNvSpPr txBox="1">
            <a:spLocks noGrp="1"/>
          </p:cNvSpPr>
          <p:nvPr>
            <p:ph type="title"/>
          </p:nvPr>
        </p:nvSpPr>
        <p:spPr>
          <a:xfrm>
            <a:off x="1749725" y="140257"/>
            <a:ext cx="5638416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20"/>
            <a:r>
              <a:rPr sz="4000" spc="-5" dirty="0">
                <a:latin typeface="Calibri"/>
                <a:cs typeface="Calibri"/>
              </a:rPr>
              <a:t>De Bruijn </a:t>
            </a:r>
            <a:r>
              <a:rPr sz="4000" spc="-18" dirty="0">
                <a:latin typeface="Calibri"/>
                <a:cs typeface="Calibri"/>
              </a:rPr>
              <a:t>Graphs </a:t>
            </a:r>
            <a:r>
              <a:rPr sz="4000" dirty="0">
                <a:latin typeface="Calibri"/>
                <a:cs typeface="Calibri"/>
              </a:rPr>
              <a:t>–</a:t>
            </a:r>
            <a:r>
              <a:rPr sz="4000" spc="-32" dirty="0">
                <a:latin typeface="Calibri"/>
                <a:cs typeface="Calibri"/>
              </a:rPr>
              <a:t> </a:t>
            </a:r>
            <a:r>
              <a:rPr sz="4000" spc="-5" dirty="0">
                <a:latin typeface="Calibri"/>
                <a:cs typeface="Calibri"/>
              </a:rPr>
              <a:t>K=7</a:t>
            </a:r>
            <a:endParaRPr sz="4000" dirty="0">
              <a:latin typeface="Calibri"/>
              <a:cs typeface="Calibri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4674495" y="2496542"/>
            <a:ext cx="236086" cy="1153"/>
          </a:xfrm>
          <a:custGeom>
            <a:avLst/>
            <a:gdLst/>
            <a:ahLst/>
            <a:cxnLst/>
            <a:rect l="l" t="t" r="r" b="b"/>
            <a:pathLst>
              <a:path w="260350" h="1269">
                <a:moveTo>
                  <a:pt x="0" y="0"/>
                </a:moveTo>
                <a:lnTo>
                  <a:pt x="260350" y="1269"/>
                </a:lnTo>
              </a:path>
            </a:pathLst>
          </a:custGeom>
          <a:ln w="125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4896762" y="2474642"/>
            <a:ext cx="69098" cy="44952"/>
          </a:xfrm>
          <a:custGeom>
            <a:avLst/>
            <a:gdLst/>
            <a:ahLst/>
            <a:cxnLst/>
            <a:rect l="l" t="t" r="r" b="b"/>
            <a:pathLst>
              <a:path w="76200" h="49530">
                <a:moveTo>
                  <a:pt x="0" y="0"/>
                </a:moveTo>
                <a:lnTo>
                  <a:pt x="0" y="49530"/>
                </a:lnTo>
                <a:lnTo>
                  <a:pt x="76200" y="254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6080645" y="2497694"/>
            <a:ext cx="206142" cy="1153"/>
          </a:xfrm>
          <a:custGeom>
            <a:avLst/>
            <a:gdLst/>
            <a:ahLst/>
            <a:cxnLst/>
            <a:rect l="l" t="t" r="r" b="b"/>
            <a:pathLst>
              <a:path w="227329" h="1269">
                <a:moveTo>
                  <a:pt x="0" y="0"/>
                </a:moveTo>
                <a:lnTo>
                  <a:pt x="227329" y="1270"/>
                </a:lnTo>
              </a:path>
            </a:pathLst>
          </a:custGeom>
          <a:ln w="125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6272968" y="2475795"/>
            <a:ext cx="69098" cy="44952"/>
          </a:xfrm>
          <a:custGeom>
            <a:avLst/>
            <a:gdLst/>
            <a:ahLst/>
            <a:cxnLst/>
            <a:rect l="l" t="t" r="r" b="b"/>
            <a:pathLst>
              <a:path w="76200" h="49530">
                <a:moveTo>
                  <a:pt x="0" y="0"/>
                </a:moveTo>
                <a:lnTo>
                  <a:pt x="0" y="49529"/>
                </a:lnTo>
                <a:lnTo>
                  <a:pt x="76200" y="254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7458003" y="2498848"/>
            <a:ext cx="211900" cy="329645"/>
          </a:xfrm>
          <a:custGeom>
            <a:avLst/>
            <a:gdLst/>
            <a:ahLst/>
            <a:cxnLst/>
            <a:rect l="l" t="t" r="r" b="b"/>
            <a:pathLst>
              <a:path w="233679" h="363219">
                <a:moveTo>
                  <a:pt x="0" y="0"/>
                </a:moveTo>
                <a:lnTo>
                  <a:pt x="0" y="212089"/>
                </a:lnTo>
                <a:lnTo>
                  <a:pt x="233679" y="212089"/>
                </a:lnTo>
                <a:lnTo>
                  <a:pt x="233679" y="363219"/>
                </a:lnTo>
              </a:path>
            </a:pathLst>
          </a:custGeom>
          <a:ln w="125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7646872" y="2814661"/>
            <a:ext cx="46065" cy="69156"/>
          </a:xfrm>
          <a:custGeom>
            <a:avLst/>
            <a:gdLst/>
            <a:ahLst/>
            <a:cxnLst/>
            <a:rect l="l" t="t" r="r" b="b"/>
            <a:pathLst>
              <a:path w="50800" h="76200">
                <a:moveTo>
                  <a:pt x="50800" y="0"/>
                </a:moveTo>
                <a:lnTo>
                  <a:pt x="0" y="0"/>
                </a:lnTo>
                <a:lnTo>
                  <a:pt x="25400" y="76200"/>
                </a:lnTo>
                <a:lnTo>
                  <a:pt x="508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7669904" y="3001383"/>
            <a:ext cx="24184" cy="174043"/>
          </a:xfrm>
          <a:custGeom>
            <a:avLst/>
            <a:gdLst/>
            <a:ahLst/>
            <a:cxnLst/>
            <a:rect l="l" t="t" r="r" b="b"/>
            <a:pathLst>
              <a:path w="26670" h="191770">
                <a:moveTo>
                  <a:pt x="0" y="0"/>
                </a:moveTo>
                <a:lnTo>
                  <a:pt x="26670" y="191770"/>
                </a:lnTo>
              </a:path>
            </a:pathLst>
          </a:custGeom>
          <a:ln w="125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7669904" y="3158138"/>
            <a:ext cx="44914" cy="71462"/>
          </a:xfrm>
          <a:custGeom>
            <a:avLst/>
            <a:gdLst/>
            <a:ahLst/>
            <a:cxnLst/>
            <a:rect l="l" t="t" r="r" b="b"/>
            <a:pathLst>
              <a:path w="49529" h="78739">
                <a:moveTo>
                  <a:pt x="49529" y="0"/>
                </a:moveTo>
                <a:lnTo>
                  <a:pt x="0" y="7620"/>
                </a:lnTo>
                <a:lnTo>
                  <a:pt x="35559" y="78739"/>
                </a:lnTo>
                <a:lnTo>
                  <a:pt x="4952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7490249" y="3544261"/>
            <a:ext cx="423802" cy="117565"/>
          </a:xfrm>
          <a:custGeom>
            <a:avLst/>
            <a:gdLst/>
            <a:ahLst/>
            <a:cxnLst/>
            <a:rect l="l" t="t" r="r" b="b"/>
            <a:pathLst>
              <a:path w="467359" h="129539">
                <a:moveTo>
                  <a:pt x="21590" y="0"/>
                </a:moveTo>
                <a:lnTo>
                  <a:pt x="13394" y="1944"/>
                </a:lnTo>
                <a:lnTo>
                  <a:pt x="6508" y="6984"/>
                </a:lnTo>
                <a:lnTo>
                  <a:pt x="1766" y="13930"/>
                </a:lnTo>
                <a:lnTo>
                  <a:pt x="0" y="21589"/>
                </a:lnTo>
                <a:lnTo>
                  <a:pt x="0" y="107950"/>
                </a:lnTo>
                <a:lnTo>
                  <a:pt x="1766" y="116145"/>
                </a:lnTo>
                <a:lnTo>
                  <a:pt x="6508" y="123031"/>
                </a:lnTo>
                <a:lnTo>
                  <a:pt x="13394" y="127773"/>
                </a:lnTo>
                <a:lnTo>
                  <a:pt x="21590" y="129539"/>
                </a:lnTo>
                <a:lnTo>
                  <a:pt x="445770" y="129539"/>
                </a:lnTo>
                <a:lnTo>
                  <a:pt x="453965" y="127773"/>
                </a:lnTo>
                <a:lnTo>
                  <a:pt x="460851" y="123031"/>
                </a:lnTo>
                <a:lnTo>
                  <a:pt x="465593" y="116145"/>
                </a:lnTo>
                <a:lnTo>
                  <a:pt x="467360" y="107950"/>
                </a:lnTo>
                <a:lnTo>
                  <a:pt x="467360" y="21589"/>
                </a:lnTo>
                <a:lnTo>
                  <a:pt x="465593" y="13930"/>
                </a:lnTo>
                <a:lnTo>
                  <a:pt x="460851" y="6985"/>
                </a:lnTo>
                <a:lnTo>
                  <a:pt x="453965" y="1944"/>
                </a:lnTo>
                <a:lnTo>
                  <a:pt x="445770" y="0"/>
                </a:lnTo>
                <a:lnTo>
                  <a:pt x="21590" y="0"/>
                </a:lnTo>
                <a:close/>
              </a:path>
            </a:pathLst>
          </a:custGeom>
          <a:ln w="934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 txBox="1"/>
          <p:nvPr/>
        </p:nvSpPr>
        <p:spPr>
          <a:xfrm>
            <a:off x="7592744" y="3568465"/>
            <a:ext cx="289060" cy="76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20"/>
            <a:r>
              <a:rPr sz="500" spc="-50" dirty="0">
                <a:latin typeface="Lucida Console"/>
                <a:cs typeface="Lucida Console"/>
              </a:rPr>
              <a:t>C</a:t>
            </a:r>
            <a:r>
              <a:rPr sz="500" spc="-59" dirty="0">
                <a:latin typeface="Lucida Console"/>
                <a:cs typeface="Lucida Console"/>
              </a:rPr>
              <a:t>A</a:t>
            </a:r>
            <a:r>
              <a:rPr sz="500" spc="-68" dirty="0">
                <a:latin typeface="Lucida Console"/>
                <a:cs typeface="Lucida Console"/>
              </a:rPr>
              <a:t>T</a:t>
            </a:r>
            <a:r>
              <a:rPr sz="500" spc="-50" dirty="0">
                <a:latin typeface="Lucida Console"/>
                <a:cs typeface="Lucida Console"/>
              </a:rPr>
              <a:t>C</a:t>
            </a:r>
            <a:r>
              <a:rPr sz="500" spc="-59" dirty="0">
                <a:latin typeface="Lucida Console"/>
                <a:cs typeface="Lucida Console"/>
              </a:rPr>
              <a:t>AA</a:t>
            </a:r>
            <a:r>
              <a:rPr sz="500" dirty="0">
                <a:latin typeface="Lucida Console"/>
                <a:cs typeface="Lucida Console"/>
              </a:rPr>
              <a:t>A</a:t>
            </a:r>
          </a:p>
        </p:txBody>
      </p:sp>
      <p:sp>
        <p:nvSpPr>
          <p:cNvPr id="55" name="object 55"/>
          <p:cNvSpPr/>
          <p:nvPr/>
        </p:nvSpPr>
        <p:spPr>
          <a:xfrm>
            <a:off x="7489097" y="3917704"/>
            <a:ext cx="423802" cy="117565"/>
          </a:xfrm>
          <a:custGeom>
            <a:avLst/>
            <a:gdLst/>
            <a:ahLst/>
            <a:cxnLst/>
            <a:rect l="l" t="t" r="r" b="b"/>
            <a:pathLst>
              <a:path w="467359" h="129539">
                <a:moveTo>
                  <a:pt x="21590" y="0"/>
                </a:moveTo>
                <a:lnTo>
                  <a:pt x="13394" y="1944"/>
                </a:lnTo>
                <a:lnTo>
                  <a:pt x="6508" y="6985"/>
                </a:lnTo>
                <a:lnTo>
                  <a:pt x="1766" y="13930"/>
                </a:lnTo>
                <a:lnTo>
                  <a:pt x="0" y="21590"/>
                </a:lnTo>
                <a:lnTo>
                  <a:pt x="0" y="107950"/>
                </a:lnTo>
                <a:lnTo>
                  <a:pt x="1766" y="116145"/>
                </a:lnTo>
                <a:lnTo>
                  <a:pt x="6508" y="123031"/>
                </a:lnTo>
                <a:lnTo>
                  <a:pt x="13394" y="127773"/>
                </a:lnTo>
                <a:lnTo>
                  <a:pt x="21590" y="129540"/>
                </a:lnTo>
                <a:lnTo>
                  <a:pt x="445770" y="129540"/>
                </a:lnTo>
                <a:lnTo>
                  <a:pt x="453965" y="127773"/>
                </a:lnTo>
                <a:lnTo>
                  <a:pt x="460851" y="123031"/>
                </a:lnTo>
                <a:lnTo>
                  <a:pt x="465593" y="116145"/>
                </a:lnTo>
                <a:lnTo>
                  <a:pt x="467360" y="107950"/>
                </a:lnTo>
                <a:lnTo>
                  <a:pt x="467360" y="21590"/>
                </a:lnTo>
                <a:lnTo>
                  <a:pt x="465593" y="13930"/>
                </a:lnTo>
                <a:lnTo>
                  <a:pt x="460851" y="6985"/>
                </a:lnTo>
                <a:lnTo>
                  <a:pt x="453965" y="1944"/>
                </a:lnTo>
                <a:lnTo>
                  <a:pt x="445770" y="0"/>
                </a:lnTo>
                <a:lnTo>
                  <a:pt x="21590" y="0"/>
                </a:lnTo>
                <a:close/>
              </a:path>
            </a:pathLst>
          </a:custGeom>
          <a:ln w="934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 txBox="1"/>
          <p:nvPr/>
        </p:nvSpPr>
        <p:spPr>
          <a:xfrm>
            <a:off x="7592744" y="3941909"/>
            <a:ext cx="271788" cy="76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20"/>
            <a:r>
              <a:rPr sz="500" spc="-54" dirty="0">
                <a:latin typeface="Lucida Console"/>
                <a:cs typeface="Lucida Console"/>
              </a:rPr>
              <a:t>ATCAAAA</a:t>
            </a:r>
            <a:endParaRPr sz="500" dirty="0">
              <a:latin typeface="Lucida Console"/>
              <a:cs typeface="Lucida Console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7700998" y="3348318"/>
            <a:ext cx="1152" cy="141770"/>
          </a:xfrm>
          <a:custGeom>
            <a:avLst/>
            <a:gdLst/>
            <a:ahLst/>
            <a:cxnLst/>
            <a:rect l="l" t="t" r="r" b="b"/>
            <a:pathLst>
              <a:path w="1270" h="156210">
                <a:moveTo>
                  <a:pt x="1269" y="0"/>
                </a:moveTo>
                <a:lnTo>
                  <a:pt x="0" y="156210"/>
                </a:lnTo>
              </a:path>
            </a:pathLst>
          </a:custGeom>
          <a:ln w="125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7679116" y="3476257"/>
            <a:ext cx="44914" cy="69156"/>
          </a:xfrm>
          <a:custGeom>
            <a:avLst/>
            <a:gdLst/>
            <a:ahLst/>
            <a:cxnLst/>
            <a:rect l="l" t="t" r="r" b="b"/>
            <a:pathLst>
              <a:path w="49529" h="76200">
                <a:moveTo>
                  <a:pt x="49530" y="0"/>
                </a:moveTo>
                <a:lnTo>
                  <a:pt x="0" y="0"/>
                </a:lnTo>
                <a:lnTo>
                  <a:pt x="24130" y="76200"/>
                </a:lnTo>
                <a:lnTo>
                  <a:pt x="4953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7700998" y="3661826"/>
            <a:ext cx="1152" cy="201706"/>
          </a:xfrm>
          <a:custGeom>
            <a:avLst/>
            <a:gdLst/>
            <a:ahLst/>
            <a:cxnLst/>
            <a:rect l="l" t="t" r="r" b="b"/>
            <a:pathLst>
              <a:path w="1270" h="222250">
                <a:moveTo>
                  <a:pt x="1269" y="0"/>
                </a:moveTo>
                <a:lnTo>
                  <a:pt x="0" y="222250"/>
                </a:lnTo>
              </a:path>
            </a:pathLst>
          </a:custGeom>
          <a:ln w="125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7679116" y="3849701"/>
            <a:ext cx="44914" cy="68004"/>
          </a:xfrm>
          <a:custGeom>
            <a:avLst/>
            <a:gdLst/>
            <a:ahLst/>
            <a:cxnLst/>
            <a:rect l="l" t="t" r="r" b="b"/>
            <a:pathLst>
              <a:path w="49529" h="74929">
                <a:moveTo>
                  <a:pt x="49530" y="0"/>
                </a:moveTo>
                <a:lnTo>
                  <a:pt x="0" y="0"/>
                </a:lnTo>
                <a:lnTo>
                  <a:pt x="24130" y="74930"/>
                </a:lnTo>
                <a:lnTo>
                  <a:pt x="4953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2828421" y="3175427"/>
            <a:ext cx="423802" cy="117565"/>
          </a:xfrm>
          <a:custGeom>
            <a:avLst/>
            <a:gdLst/>
            <a:ahLst/>
            <a:cxnLst/>
            <a:rect l="l" t="t" r="r" b="b"/>
            <a:pathLst>
              <a:path w="467360" h="129539">
                <a:moveTo>
                  <a:pt x="21590" y="0"/>
                </a:moveTo>
                <a:lnTo>
                  <a:pt x="13394" y="1766"/>
                </a:lnTo>
                <a:lnTo>
                  <a:pt x="6508" y="6508"/>
                </a:lnTo>
                <a:lnTo>
                  <a:pt x="1766" y="13394"/>
                </a:lnTo>
                <a:lnTo>
                  <a:pt x="0" y="21589"/>
                </a:lnTo>
                <a:lnTo>
                  <a:pt x="0" y="107950"/>
                </a:lnTo>
                <a:lnTo>
                  <a:pt x="1766" y="115609"/>
                </a:lnTo>
                <a:lnTo>
                  <a:pt x="6508" y="122554"/>
                </a:lnTo>
                <a:lnTo>
                  <a:pt x="13394" y="127595"/>
                </a:lnTo>
                <a:lnTo>
                  <a:pt x="21590" y="129539"/>
                </a:lnTo>
                <a:lnTo>
                  <a:pt x="445769" y="129539"/>
                </a:lnTo>
                <a:lnTo>
                  <a:pt x="453965" y="127595"/>
                </a:lnTo>
                <a:lnTo>
                  <a:pt x="460851" y="122555"/>
                </a:lnTo>
                <a:lnTo>
                  <a:pt x="465593" y="115609"/>
                </a:lnTo>
                <a:lnTo>
                  <a:pt x="467359" y="107950"/>
                </a:lnTo>
                <a:lnTo>
                  <a:pt x="467359" y="21589"/>
                </a:lnTo>
                <a:lnTo>
                  <a:pt x="465593" y="13394"/>
                </a:lnTo>
                <a:lnTo>
                  <a:pt x="460851" y="6508"/>
                </a:lnTo>
                <a:lnTo>
                  <a:pt x="453965" y="1766"/>
                </a:lnTo>
                <a:lnTo>
                  <a:pt x="445769" y="0"/>
                </a:lnTo>
                <a:lnTo>
                  <a:pt x="21590" y="0"/>
                </a:lnTo>
                <a:close/>
              </a:path>
            </a:pathLst>
          </a:custGeom>
          <a:ln w="934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 txBox="1"/>
          <p:nvPr/>
        </p:nvSpPr>
        <p:spPr>
          <a:xfrm>
            <a:off x="2928614" y="3199632"/>
            <a:ext cx="272362" cy="76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20"/>
            <a:r>
              <a:rPr sz="500" spc="-45" dirty="0">
                <a:latin typeface="Lucida Console"/>
                <a:cs typeface="Lucida Console"/>
              </a:rPr>
              <a:t>AACGACT</a:t>
            </a:r>
            <a:endParaRPr sz="500" dirty="0">
              <a:latin typeface="Lucida Console"/>
              <a:cs typeface="Lucida Console"/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3519404" y="3288382"/>
            <a:ext cx="423802" cy="117565"/>
          </a:xfrm>
          <a:custGeom>
            <a:avLst/>
            <a:gdLst/>
            <a:ahLst/>
            <a:cxnLst/>
            <a:rect l="l" t="t" r="r" b="b"/>
            <a:pathLst>
              <a:path w="467360" h="129539">
                <a:moveTo>
                  <a:pt x="21589" y="0"/>
                </a:moveTo>
                <a:lnTo>
                  <a:pt x="13394" y="1944"/>
                </a:lnTo>
                <a:lnTo>
                  <a:pt x="6508" y="6984"/>
                </a:lnTo>
                <a:lnTo>
                  <a:pt x="1766" y="13930"/>
                </a:lnTo>
                <a:lnTo>
                  <a:pt x="0" y="21589"/>
                </a:lnTo>
                <a:lnTo>
                  <a:pt x="0" y="107950"/>
                </a:lnTo>
                <a:lnTo>
                  <a:pt x="1766" y="116145"/>
                </a:lnTo>
                <a:lnTo>
                  <a:pt x="6508" y="123031"/>
                </a:lnTo>
                <a:lnTo>
                  <a:pt x="13394" y="127773"/>
                </a:lnTo>
                <a:lnTo>
                  <a:pt x="21589" y="129539"/>
                </a:lnTo>
                <a:lnTo>
                  <a:pt x="445769" y="129539"/>
                </a:lnTo>
                <a:lnTo>
                  <a:pt x="453965" y="127773"/>
                </a:lnTo>
                <a:lnTo>
                  <a:pt x="460851" y="123031"/>
                </a:lnTo>
                <a:lnTo>
                  <a:pt x="465593" y="116145"/>
                </a:lnTo>
                <a:lnTo>
                  <a:pt x="467359" y="107950"/>
                </a:lnTo>
                <a:lnTo>
                  <a:pt x="467359" y="21589"/>
                </a:lnTo>
                <a:lnTo>
                  <a:pt x="465593" y="13930"/>
                </a:lnTo>
                <a:lnTo>
                  <a:pt x="460851" y="6985"/>
                </a:lnTo>
                <a:lnTo>
                  <a:pt x="453965" y="1944"/>
                </a:lnTo>
                <a:lnTo>
                  <a:pt x="445769" y="0"/>
                </a:lnTo>
                <a:lnTo>
                  <a:pt x="21589" y="0"/>
                </a:lnTo>
                <a:close/>
              </a:path>
            </a:pathLst>
          </a:custGeom>
          <a:ln w="934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 txBox="1"/>
          <p:nvPr/>
        </p:nvSpPr>
        <p:spPr>
          <a:xfrm>
            <a:off x="3619595" y="3312586"/>
            <a:ext cx="272938" cy="76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20"/>
            <a:r>
              <a:rPr sz="500" spc="-59" dirty="0">
                <a:latin typeface="Lucida Console"/>
                <a:cs typeface="Lucida Console"/>
              </a:rPr>
              <a:t>A</a:t>
            </a:r>
            <a:r>
              <a:rPr sz="500" spc="-50" dirty="0">
                <a:latin typeface="Lucida Console"/>
                <a:cs typeface="Lucida Console"/>
              </a:rPr>
              <a:t>C</a:t>
            </a:r>
            <a:r>
              <a:rPr sz="500" spc="-23" dirty="0">
                <a:latin typeface="Lucida Console"/>
                <a:cs typeface="Lucida Console"/>
              </a:rPr>
              <a:t>G</a:t>
            </a:r>
            <a:r>
              <a:rPr sz="500" spc="-59" dirty="0">
                <a:latin typeface="Lucida Console"/>
                <a:cs typeface="Lucida Console"/>
              </a:rPr>
              <a:t>A</a:t>
            </a:r>
            <a:r>
              <a:rPr sz="500" spc="-50" dirty="0">
                <a:latin typeface="Lucida Console"/>
                <a:cs typeface="Lucida Console"/>
              </a:rPr>
              <a:t>C</a:t>
            </a:r>
            <a:r>
              <a:rPr sz="500" spc="-68" dirty="0">
                <a:latin typeface="Lucida Console"/>
                <a:cs typeface="Lucida Console"/>
              </a:rPr>
              <a:t>T</a:t>
            </a:r>
            <a:r>
              <a:rPr sz="500" dirty="0">
                <a:latin typeface="Lucida Console"/>
                <a:cs typeface="Lucida Console"/>
              </a:rPr>
              <a:t>C</a:t>
            </a:r>
          </a:p>
        </p:txBody>
      </p:sp>
      <p:sp>
        <p:nvSpPr>
          <p:cNvPr id="65" name="object 65"/>
          <p:cNvSpPr/>
          <p:nvPr/>
        </p:nvSpPr>
        <p:spPr>
          <a:xfrm>
            <a:off x="4218447" y="3426694"/>
            <a:ext cx="424954" cy="117565"/>
          </a:xfrm>
          <a:custGeom>
            <a:avLst/>
            <a:gdLst/>
            <a:ahLst/>
            <a:cxnLst/>
            <a:rect l="l" t="t" r="r" b="b"/>
            <a:pathLst>
              <a:path w="468629" h="129539">
                <a:moveTo>
                  <a:pt x="21589" y="0"/>
                </a:moveTo>
                <a:lnTo>
                  <a:pt x="13930" y="1766"/>
                </a:lnTo>
                <a:lnTo>
                  <a:pt x="6985" y="6508"/>
                </a:lnTo>
                <a:lnTo>
                  <a:pt x="1944" y="13394"/>
                </a:lnTo>
                <a:lnTo>
                  <a:pt x="0" y="21589"/>
                </a:lnTo>
                <a:lnTo>
                  <a:pt x="0" y="107950"/>
                </a:lnTo>
                <a:lnTo>
                  <a:pt x="1944" y="116145"/>
                </a:lnTo>
                <a:lnTo>
                  <a:pt x="6984" y="123031"/>
                </a:lnTo>
                <a:lnTo>
                  <a:pt x="13930" y="127773"/>
                </a:lnTo>
                <a:lnTo>
                  <a:pt x="21589" y="129539"/>
                </a:lnTo>
                <a:lnTo>
                  <a:pt x="447039" y="129539"/>
                </a:lnTo>
                <a:lnTo>
                  <a:pt x="454699" y="127773"/>
                </a:lnTo>
                <a:lnTo>
                  <a:pt x="461644" y="123031"/>
                </a:lnTo>
                <a:lnTo>
                  <a:pt x="466685" y="116145"/>
                </a:lnTo>
                <a:lnTo>
                  <a:pt x="468629" y="107950"/>
                </a:lnTo>
                <a:lnTo>
                  <a:pt x="468629" y="21589"/>
                </a:lnTo>
                <a:lnTo>
                  <a:pt x="466685" y="13394"/>
                </a:lnTo>
                <a:lnTo>
                  <a:pt x="461645" y="6508"/>
                </a:lnTo>
                <a:lnTo>
                  <a:pt x="454699" y="1766"/>
                </a:lnTo>
                <a:lnTo>
                  <a:pt x="447039" y="0"/>
                </a:lnTo>
                <a:lnTo>
                  <a:pt x="21589" y="0"/>
                </a:lnTo>
                <a:close/>
              </a:path>
            </a:pathLst>
          </a:custGeom>
          <a:ln w="934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 txBox="1"/>
          <p:nvPr/>
        </p:nvSpPr>
        <p:spPr>
          <a:xfrm>
            <a:off x="4316336" y="3450899"/>
            <a:ext cx="269484" cy="76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20"/>
            <a:r>
              <a:rPr sz="500" spc="-45" dirty="0">
                <a:latin typeface="Lucida Console"/>
                <a:cs typeface="Lucida Console"/>
              </a:rPr>
              <a:t>CGACTCG</a:t>
            </a:r>
            <a:endParaRPr sz="500" dirty="0">
              <a:latin typeface="Lucida Console"/>
              <a:cs typeface="Lucida Console"/>
            </a:endParaRPr>
          </a:p>
        </p:txBody>
      </p:sp>
      <p:sp>
        <p:nvSpPr>
          <p:cNvPr id="67" name="object 67"/>
          <p:cNvSpPr/>
          <p:nvPr/>
        </p:nvSpPr>
        <p:spPr>
          <a:xfrm>
            <a:off x="4964708" y="3486631"/>
            <a:ext cx="424954" cy="117565"/>
          </a:xfrm>
          <a:custGeom>
            <a:avLst/>
            <a:gdLst/>
            <a:ahLst/>
            <a:cxnLst/>
            <a:rect l="l" t="t" r="r" b="b"/>
            <a:pathLst>
              <a:path w="468629" h="129539">
                <a:moveTo>
                  <a:pt x="22859" y="0"/>
                </a:moveTo>
                <a:lnTo>
                  <a:pt x="14466" y="1766"/>
                </a:lnTo>
                <a:lnTo>
                  <a:pt x="7143" y="6508"/>
                </a:lnTo>
                <a:lnTo>
                  <a:pt x="1964" y="13394"/>
                </a:lnTo>
                <a:lnTo>
                  <a:pt x="0" y="21589"/>
                </a:lnTo>
                <a:lnTo>
                  <a:pt x="0" y="107950"/>
                </a:lnTo>
                <a:lnTo>
                  <a:pt x="1964" y="115609"/>
                </a:lnTo>
                <a:lnTo>
                  <a:pt x="7143" y="122554"/>
                </a:lnTo>
                <a:lnTo>
                  <a:pt x="14466" y="127595"/>
                </a:lnTo>
                <a:lnTo>
                  <a:pt x="22859" y="129539"/>
                </a:lnTo>
                <a:lnTo>
                  <a:pt x="447039" y="129539"/>
                </a:lnTo>
                <a:lnTo>
                  <a:pt x="454699" y="127595"/>
                </a:lnTo>
                <a:lnTo>
                  <a:pt x="461644" y="122555"/>
                </a:lnTo>
                <a:lnTo>
                  <a:pt x="466685" y="115609"/>
                </a:lnTo>
                <a:lnTo>
                  <a:pt x="468629" y="107950"/>
                </a:lnTo>
                <a:lnTo>
                  <a:pt x="468629" y="21589"/>
                </a:lnTo>
                <a:lnTo>
                  <a:pt x="466685" y="13394"/>
                </a:lnTo>
                <a:lnTo>
                  <a:pt x="461645" y="6508"/>
                </a:lnTo>
                <a:lnTo>
                  <a:pt x="454699" y="1766"/>
                </a:lnTo>
                <a:lnTo>
                  <a:pt x="447039" y="0"/>
                </a:lnTo>
                <a:lnTo>
                  <a:pt x="22859" y="0"/>
                </a:lnTo>
                <a:close/>
              </a:path>
            </a:pathLst>
          </a:custGeom>
          <a:ln w="934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 txBox="1"/>
          <p:nvPr/>
        </p:nvSpPr>
        <p:spPr>
          <a:xfrm>
            <a:off x="5063749" y="3510835"/>
            <a:ext cx="278697" cy="76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20"/>
            <a:r>
              <a:rPr sz="500" spc="-32" dirty="0">
                <a:latin typeface="Lucida Console"/>
                <a:cs typeface="Lucida Console"/>
              </a:rPr>
              <a:t>G</a:t>
            </a:r>
            <a:r>
              <a:rPr sz="500" spc="-59" dirty="0">
                <a:latin typeface="Lucida Console"/>
                <a:cs typeface="Lucida Console"/>
              </a:rPr>
              <a:t>A</a:t>
            </a:r>
            <a:r>
              <a:rPr sz="500" spc="-41" dirty="0">
                <a:latin typeface="Lucida Console"/>
                <a:cs typeface="Lucida Console"/>
              </a:rPr>
              <a:t>C</a:t>
            </a:r>
            <a:r>
              <a:rPr sz="500" spc="-77" dirty="0">
                <a:latin typeface="Lucida Console"/>
                <a:cs typeface="Lucida Console"/>
              </a:rPr>
              <a:t>T</a:t>
            </a:r>
            <a:r>
              <a:rPr sz="500" spc="-50" dirty="0">
                <a:latin typeface="Lucida Console"/>
                <a:cs typeface="Lucida Console"/>
              </a:rPr>
              <a:t>C</a:t>
            </a:r>
            <a:r>
              <a:rPr sz="500" spc="-23" dirty="0">
                <a:latin typeface="Lucida Console"/>
                <a:cs typeface="Lucida Console"/>
              </a:rPr>
              <a:t>G</a:t>
            </a:r>
            <a:r>
              <a:rPr sz="500" dirty="0">
                <a:latin typeface="Lucida Console"/>
                <a:cs typeface="Lucida Console"/>
              </a:rPr>
              <a:t>C</a:t>
            </a:r>
          </a:p>
        </p:txBody>
      </p:sp>
      <p:sp>
        <p:nvSpPr>
          <p:cNvPr id="69" name="object 69"/>
          <p:cNvSpPr/>
          <p:nvPr/>
        </p:nvSpPr>
        <p:spPr>
          <a:xfrm>
            <a:off x="3252223" y="3234210"/>
            <a:ext cx="216508" cy="92208"/>
          </a:xfrm>
          <a:custGeom>
            <a:avLst/>
            <a:gdLst/>
            <a:ahLst/>
            <a:cxnLst/>
            <a:rect l="l" t="t" r="r" b="b"/>
            <a:pathLst>
              <a:path w="238760" h="101600">
                <a:moveTo>
                  <a:pt x="0" y="0"/>
                </a:moveTo>
                <a:lnTo>
                  <a:pt x="238760" y="101600"/>
                </a:lnTo>
              </a:path>
            </a:pathLst>
          </a:custGeom>
          <a:ln w="125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3446850" y="3299908"/>
            <a:ext cx="72553" cy="47256"/>
          </a:xfrm>
          <a:custGeom>
            <a:avLst/>
            <a:gdLst/>
            <a:ahLst/>
            <a:cxnLst/>
            <a:rect l="l" t="t" r="r" b="b"/>
            <a:pathLst>
              <a:path w="80010" h="52070">
                <a:moveTo>
                  <a:pt x="20319" y="0"/>
                </a:moveTo>
                <a:lnTo>
                  <a:pt x="0" y="45719"/>
                </a:lnTo>
                <a:lnTo>
                  <a:pt x="80010" y="52069"/>
                </a:lnTo>
                <a:lnTo>
                  <a:pt x="2031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3944358" y="3347164"/>
            <a:ext cx="225721" cy="114108"/>
          </a:xfrm>
          <a:custGeom>
            <a:avLst/>
            <a:gdLst/>
            <a:ahLst/>
            <a:cxnLst/>
            <a:rect l="l" t="t" r="r" b="b"/>
            <a:pathLst>
              <a:path w="248920" h="125729">
                <a:moveTo>
                  <a:pt x="0" y="0"/>
                </a:moveTo>
                <a:lnTo>
                  <a:pt x="248920" y="125730"/>
                </a:lnTo>
              </a:path>
            </a:pathLst>
          </a:custGeom>
          <a:ln w="125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4147046" y="3434763"/>
            <a:ext cx="71402" cy="50715"/>
          </a:xfrm>
          <a:custGeom>
            <a:avLst/>
            <a:gdLst/>
            <a:ahLst/>
            <a:cxnLst/>
            <a:rect l="l" t="t" r="r" b="b"/>
            <a:pathLst>
              <a:path w="78739" h="55879">
                <a:moveTo>
                  <a:pt x="22859" y="0"/>
                </a:moveTo>
                <a:lnTo>
                  <a:pt x="0" y="44450"/>
                </a:lnTo>
                <a:lnTo>
                  <a:pt x="78739" y="55879"/>
                </a:lnTo>
                <a:lnTo>
                  <a:pt x="2285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4643402" y="3485477"/>
            <a:ext cx="268331" cy="49562"/>
          </a:xfrm>
          <a:custGeom>
            <a:avLst/>
            <a:gdLst/>
            <a:ahLst/>
            <a:cxnLst/>
            <a:rect l="l" t="t" r="r" b="b"/>
            <a:pathLst>
              <a:path w="295910" h="54610">
                <a:moveTo>
                  <a:pt x="0" y="0"/>
                </a:moveTo>
                <a:lnTo>
                  <a:pt x="295910" y="54610"/>
                </a:lnTo>
              </a:path>
            </a:pathLst>
          </a:custGeom>
          <a:ln w="125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4894458" y="3510835"/>
            <a:ext cx="71402" cy="44952"/>
          </a:xfrm>
          <a:custGeom>
            <a:avLst/>
            <a:gdLst/>
            <a:ahLst/>
            <a:cxnLst/>
            <a:rect l="l" t="t" r="r" b="b"/>
            <a:pathLst>
              <a:path w="78739" h="49529">
                <a:moveTo>
                  <a:pt x="8889" y="0"/>
                </a:moveTo>
                <a:lnTo>
                  <a:pt x="0" y="49529"/>
                </a:lnTo>
                <a:lnTo>
                  <a:pt x="78739" y="38100"/>
                </a:lnTo>
                <a:lnTo>
                  <a:pt x="888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5656843" y="3426694"/>
            <a:ext cx="423802" cy="117565"/>
          </a:xfrm>
          <a:custGeom>
            <a:avLst/>
            <a:gdLst/>
            <a:ahLst/>
            <a:cxnLst/>
            <a:rect l="l" t="t" r="r" b="b"/>
            <a:pathLst>
              <a:path w="467359" h="129539">
                <a:moveTo>
                  <a:pt x="21589" y="0"/>
                </a:moveTo>
                <a:lnTo>
                  <a:pt x="13394" y="1766"/>
                </a:lnTo>
                <a:lnTo>
                  <a:pt x="6508" y="6508"/>
                </a:lnTo>
                <a:lnTo>
                  <a:pt x="1766" y="13394"/>
                </a:lnTo>
                <a:lnTo>
                  <a:pt x="0" y="21589"/>
                </a:lnTo>
                <a:lnTo>
                  <a:pt x="0" y="107950"/>
                </a:lnTo>
                <a:lnTo>
                  <a:pt x="1766" y="116145"/>
                </a:lnTo>
                <a:lnTo>
                  <a:pt x="6508" y="123031"/>
                </a:lnTo>
                <a:lnTo>
                  <a:pt x="13394" y="127773"/>
                </a:lnTo>
                <a:lnTo>
                  <a:pt x="21589" y="129539"/>
                </a:lnTo>
                <a:lnTo>
                  <a:pt x="445769" y="129539"/>
                </a:lnTo>
                <a:lnTo>
                  <a:pt x="453965" y="127773"/>
                </a:lnTo>
                <a:lnTo>
                  <a:pt x="460851" y="123031"/>
                </a:lnTo>
                <a:lnTo>
                  <a:pt x="465593" y="116145"/>
                </a:lnTo>
                <a:lnTo>
                  <a:pt x="467360" y="107950"/>
                </a:lnTo>
                <a:lnTo>
                  <a:pt x="467360" y="21589"/>
                </a:lnTo>
                <a:lnTo>
                  <a:pt x="465593" y="13394"/>
                </a:lnTo>
                <a:lnTo>
                  <a:pt x="460851" y="6508"/>
                </a:lnTo>
                <a:lnTo>
                  <a:pt x="453965" y="1766"/>
                </a:lnTo>
                <a:lnTo>
                  <a:pt x="445769" y="0"/>
                </a:lnTo>
                <a:lnTo>
                  <a:pt x="21589" y="0"/>
                </a:lnTo>
                <a:close/>
              </a:path>
            </a:pathLst>
          </a:custGeom>
          <a:ln w="934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 txBox="1"/>
          <p:nvPr/>
        </p:nvSpPr>
        <p:spPr>
          <a:xfrm>
            <a:off x="5757034" y="3450899"/>
            <a:ext cx="277546" cy="76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20"/>
            <a:r>
              <a:rPr sz="500" spc="-45" dirty="0">
                <a:latin typeface="Lucida Console"/>
                <a:cs typeface="Lucida Console"/>
              </a:rPr>
              <a:t>ACTCGCA</a:t>
            </a:r>
            <a:endParaRPr sz="500" dirty="0">
              <a:latin typeface="Lucida Console"/>
              <a:cs typeface="Lucida Console"/>
            </a:endParaRPr>
          </a:p>
        </p:txBody>
      </p:sp>
      <p:sp>
        <p:nvSpPr>
          <p:cNvPr id="77" name="object 77"/>
          <p:cNvSpPr/>
          <p:nvPr/>
        </p:nvSpPr>
        <p:spPr>
          <a:xfrm>
            <a:off x="6340914" y="3251499"/>
            <a:ext cx="424954" cy="117565"/>
          </a:xfrm>
          <a:custGeom>
            <a:avLst/>
            <a:gdLst/>
            <a:ahLst/>
            <a:cxnLst/>
            <a:rect l="l" t="t" r="r" b="b"/>
            <a:pathLst>
              <a:path w="468629" h="129539">
                <a:moveTo>
                  <a:pt x="21589" y="0"/>
                </a:moveTo>
                <a:lnTo>
                  <a:pt x="13930" y="1766"/>
                </a:lnTo>
                <a:lnTo>
                  <a:pt x="6984" y="6508"/>
                </a:lnTo>
                <a:lnTo>
                  <a:pt x="1944" y="13394"/>
                </a:lnTo>
                <a:lnTo>
                  <a:pt x="0" y="21589"/>
                </a:lnTo>
                <a:lnTo>
                  <a:pt x="0" y="107950"/>
                </a:lnTo>
                <a:lnTo>
                  <a:pt x="1944" y="115609"/>
                </a:lnTo>
                <a:lnTo>
                  <a:pt x="6985" y="122554"/>
                </a:lnTo>
                <a:lnTo>
                  <a:pt x="13930" y="127595"/>
                </a:lnTo>
                <a:lnTo>
                  <a:pt x="21589" y="129539"/>
                </a:lnTo>
                <a:lnTo>
                  <a:pt x="447039" y="129539"/>
                </a:lnTo>
                <a:lnTo>
                  <a:pt x="454699" y="127595"/>
                </a:lnTo>
                <a:lnTo>
                  <a:pt x="461645" y="122554"/>
                </a:lnTo>
                <a:lnTo>
                  <a:pt x="466685" y="115609"/>
                </a:lnTo>
                <a:lnTo>
                  <a:pt x="468629" y="107950"/>
                </a:lnTo>
                <a:lnTo>
                  <a:pt x="468629" y="21589"/>
                </a:lnTo>
                <a:lnTo>
                  <a:pt x="466685" y="13394"/>
                </a:lnTo>
                <a:lnTo>
                  <a:pt x="461644" y="6508"/>
                </a:lnTo>
                <a:lnTo>
                  <a:pt x="454699" y="1766"/>
                </a:lnTo>
                <a:lnTo>
                  <a:pt x="447039" y="0"/>
                </a:lnTo>
                <a:lnTo>
                  <a:pt x="21589" y="0"/>
                </a:lnTo>
                <a:close/>
              </a:path>
            </a:pathLst>
          </a:custGeom>
          <a:ln w="934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 txBox="1"/>
          <p:nvPr/>
        </p:nvSpPr>
        <p:spPr>
          <a:xfrm>
            <a:off x="6442260" y="3275704"/>
            <a:ext cx="338580" cy="76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20"/>
            <a:r>
              <a:rPr sz="500" spc="-45" dirty="0">
                <a:latin typeface="Lucida Console"/>
                <a:cs typeface="Lucida Console"/>
              </a:rPr>
              <a:t>CTCGCAT</a:t>
            </a:r>
            <a:endParaRPr sz="500" dirty="0">
              <a:latin typeface="Lucida Console"/>
              <a:cs typeface="Lucida Console"/>
            </a:endParaRPr>
          </a:p>
        </p:txBody>
      </p:sp>
      <p:sp>
        <p:nvSpPr>
          <p:cNvPr id="79" name="object 79"/>
          <p:cNvSpPr/>
          <p:nvPr/>
        </p:nvSpPr>
        <p:spPr>
          <a:xfrm>
            <a:off x="5389662" y="3498157"/>
            <a:ext cx="213053" cy="47256"/>
          </a:xfrm>
          <a:custGeom>
            <a:avLst/>
            <a:gdLst/>
            <a:ahLst/>
            <a:cxnLst/>
            <a:rect l="l" t="t" r="r" b="b"/>
            <a:pathLst>
              <a:path w="234950" h="52070">
                <a:moveTo>
                  <a:pt x="0" y="52070"/>
                </a:moveTo>
                <a:lnTo>
                  <a:pt x="234950" y="0"/>
                </a:lnTo>
              </a:path>
            </a:pathLst>
          </a:custGeom>
          <a:ln w="125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5584288" y="3478561"/>
            <a:ext cx="72553" cy="44952"/>
          </a:xfrm>
          <a:custGeom>
            <a:avLst/>
            <a:gdLst/>
            <a:ahLst/>
            <a:cxnLst/>
            <a:rect l="l" t="t" r="r" b="b"/>
            <a:pathLst>
              <a:path w="80010" h="49529">
                <a:moveTo>
                  <a:pt x="0" y="0"/>
                </a:moveTo>
                <a:lnTo>
                  <a:pt x="11430" y="49529"/>
                </a:lnTo>
                <a:lnTo>
                  <a:pt x="80010" y="761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6080645" y="3340249"/>
            <a:ext cx="215356" cy="145228"/>
          </a:xfrm>
          <a:custGeom>
            <a:avLst/>
            <a:gdLst/>
            <a:ahLst/>
            <a:cxnLst/>
            <a:rect l="l" t="t" r="r" b="b"/>
            <a:pathLst>
              <a:path w="237490" h="160020">
                <a:moveTo>
                  <a:pt x="0" y="160019"/>
                </a:moveTo>
                <a:lnTo>
                  <a:pt x="237490" y="0"/>
                </a:lnTo>
              </a:path>
            </a:pathLst>
          </a:custGeom>
          <a:ln w="125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6271816" y="3310282"/>
            <a:ext cx="70250" cy="56478"/>
          </a:xfrm>
          <a:custGeom>
            <a:avLst/>
            <a:gdLst/>
            <a:ahLst/>
            <a:cxnLst/>
            <a:rect l="l" t="t" r="r" b="b"/>
            <a:pathLst>
              <a:path w="77470" h="62229">
                <a:moveTo>
                  <a:pt x="77470" y="0"/>
                </a:moveTo>
                <a:lnTo>
                  <a:pt x="0" y="21589"/>
                </a:lnTo>
                <a:lnTo>
                  <a:pt x="27939" y="62230"/>
                </a:lnTo>
                <a:lnTo>
                  <a:pt x="7747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6821147" y="3057861"/>
            <a:ext cx="423802" cy="117565"/>
          </a:xfrm>
          <a:custGeom>
            <a:avLst/>
            <a:gdLst/>
            <a:ahLst/>
            <a:cxnLst/>
            <a:rect l="l" t="t" r="r" b="b"/>
            <a:pathLst>
              <a:path w="467359" h="129539">
                <a:moveTo>
                  <a:pt x="21590" y="0"/>
                </a:moveTo>
                <a:lnTo>
                  <a:pt x="13394" y="1766"/>
                </a:lnTo>
                <a:lnTo>
                  <a:pt x="6508" y="6508"/>
                </a:lnTo>
                <a:lnTo>
                  <a:pt x="1766" y="13394"/>
                </a:lnTo>
                <a:lnTo>
                  <a:pt x="0" y="21589"/>
                </a:lnTo>
                <a:lnTo>
                  <a:pt x="0" y="107950"/>
                </a:lnTo>
                <a:lnTo>
                  <a:pt x="1766" y="115609"/>
                </a:lnTo>
                <a:lnTo>
                  <a:pt x="6508" y="122554"/>
                </a:lnTo>
                <a:lnTo>
                  <a:pt x="13394" y="127595"/>
                </a:lnTo>
                <a:lnTo>
                  <a:pt x="21590" y="129539"/>
                </a:lnTo>
                <a:lnTo>
                  <a:pt x="445770" y="129539"/>
                </a:lnTo>
                <a:lnTo>
                  <a:pt x="453965" y="127595"/>
                </a:lnTo>
                <a:lnTo>
                  <a:pt x="460851" y="122555"/>
                </a:lnTo>
                <a:lnTo>
                  <a:pt x="465593" y="115609"/>
                </a:lnTo>
                <a:lnTo>
                  <a:pt x="467360" y="107950"/>
                </a:lnTo>
                <a:lnTo>
                  <a:pt x="467360" y="21589"/>
                </a:lnTo>
                <a:lnTo>
                  <a:pt x="465593" y="13394"/>
                </a:lnTo>
                <a:lnTo>
                  <a:pt x="460851" y="6508"/>
                </a:lnTo>
                <a:lnTo>
                  <a:pt x="453965" y="1766"/>
                </a:lnTo>
                <a:lnTo>
                  <a:pt x="445770" y="0"/>
                </a:lnTo>
                <a:lnTo>
                  <a:pt x="21590" y="0"/>
                </a:lnTo>
                <a:close/>
              </a:path>
            </a:pathLst>
          </a:custGeom>
          <a:ln w="934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 txBox="1"/>
          <p:nvPr/>
        </p:nvSpPr>
        <p:spPr>
          <a:xfrm>
            <a:off x="6922491" y="3082065"/>
            <a:ext cx="277544" cy="76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20"/>
            <a:r>
              <a:rPr sz="500" spc="-50" dirty="0">
                <a:latin typeface="Lucida Console"/>
                <a:cs typeface="Lucida Console"/>
              </a:rPr>
              <a:t>TCGCATC</a:t>
            </a:r>
            <a:endParaRPr sz="500" dirty="0">
              <a:latin typeface="Lucida Console"/>
              <a:cs typeface="Lucida Console"/>
            </a:endParaRPr>
          </a:p>
        </p:txBody>
      </p:sp>
      <p:sp>
        <p:nvSpPr>
          <p:cNvPr id="85" name="object 85"/>
          <p:cNvSpPr/>
          <p:nvPr/>
        </p:nvSpPr>
        <p:spPr>
          <a:xfrm>
            <a:off x="6765869" y="3169664"/>
            <a:ext cx="40307" cy="140618"/>
          </a:xfrm>
          <a:custGeom>
            <a:avLst/>
            <a:gdLst/>
            <a:ahLst/>
            <a:cxnLst/>
            <a:rect l="l" t="t" r="r" b="b"/>
            <a:pathLst>
              <a:path w="44450" h="154939">
                <a:moveTo>
                  <a:pt x="0" y="154939"/>
                </a:moveTo>
                <a:lnTo>
                  <a:pt x="44450" y="0"/>
                </a:lnTo>
              </a:path>
            </a:pathLst>
          </a:custGeom>
          <a:ln w="125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6780840" y="3116643"/>
            <a:ext cx="43762" cy="72614"/>
          </a:xfrm>
          <a:custGeom>
            <a:avLst/>
            <a:gdLst/>
            <a:ahLst/>
            <a:cxnLst/>
            <a:rect l="l" t="t" r="r" b="b"/>
            <a:pathLst>
              <a:path w="48259" h="80010">
                <a:moveTo>
                  <a:pt x="44450" y="0"/>
                </a:moveTo>
                <a:lnTo>
                  <a:pt x="0" y="66040"/>
                </a:lnTo>
                <a:lnTo>
                  <a:pt x="48260" y="80010"/>
                </a:lnTo>
                <a:lnTo>
                  <a:pt x="444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7246102" y="2977178"/>
            <a:ext cx="169291" cy="139465"/>
          </a:xfrm>
          <a:custGeom>
            <a:avLst/>
            <a:gdLst/>
            <a:ahLst/>
            <a:cxnLst/>
            <a:rect l="l" t="t" r="r" b="b"/>
            <a:pathLst>
              <a:path w="186690" h="153670">
                <a:moveTo>
                  <a:pt x="0" y="153669"/>
                </a:moveTo>
                <a:lnTo>
                  <a:pt x="186689" y="0"/>
                </a:lnTo>
              </a:path>
            </a:pathLst>
          </a:custGeom>
          <a:ln w="125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7390056" y="2942601"/>
            <a:ext cx="67947" cy="61088"/>
          </a:xfrm>
          <a:custGeom>
            <a:avLst/>
            <a:gdLst/>
            <a:ahLst/>
            <a:cxnLst/>
            <a:rect l="l" t="t" r="r" b="b"/>
            <a:pathLst>
              <a:path w="74929" h="67310">
                <a:moveTo>
                  <a:pt x="74929" y="0"/>
                </a:moveTo>
                <a:lnTo>
                  <a:pt x="0" y="27939"/>
                </a:lnTo>
                <a:lnTo>
                  <a:pt x="33019" y="67310"/>
                </a:lnTo>
                <a:lnTo>
                  <a:pt x="7492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2630339" y="2498848"/>
            <a:ext cx="183110" cy="682342"/>
          </a:xfrm>
          <a:custGeom>
            <a:avLst/>
            <a:gdLst/>
            <a:ahLst/>
            <a:cxnLst/>
            <a:rect l="l" t="t" r="r" b="b"/>
            <a:pathLst>
              <a:path w="201930" h="751839">
                <a:moveTo>
                  <a:pt x="0" y="0"/>
                </a:moveTo>
                <a:lnTo>
                  <a:pt x="201930" y="751839"/>
                </a:lnTo>
              </a:path>
            </a:pathLst>
          </a:custGeom>
          <a:ln w="125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2788114" y="3161595"/>
            <a:ext cx="44914" cy="72614"/>
          </a:xfrm>
          <a:custGeom>
            <a:avLst/>
            <a:gdLst/>
            <a:ahLst/>
            <a:cxnLst/>
            <a:rect l="l" t="t" r="r" b="b"/>
            <a:pathLst>
              <a:path w="49530" h="80010">
                <a:moveTo>
                  <a:pt x="49530" y="0"/>
                </a:moveTo>
                <a:lnTo>
                  <a:pt x="0" y="13969"/>
                </a:lnTo>
                <a:lnTo>
                  <a:pt x="44450" y="80010"/>
                </a:lnTo>
                <a:lnTo>
                  <a:pt x="4953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 txBox="1"/>
          <p:nvPr/>
        </p:nvSpPr>
        <p:spPr>
          <a:xfrm>
            <a:off x="342036" y="2700553"/>
            <a:ext cx="134742" cy="1384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20"/>
            <a:r>
              <a:rPr sz="900" b="1" dirty="0">
                <a:latin typeface="Calibri"/>
                <a:cs typeface="Calibri"/>
              </a:rPr>
              <a:t>1x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92" name="object 92"/>
          <p:cNvSpPr txBox="1"/>
          <p:nvPr/>
        </p:nvSpPr>
        <p:spPr>
          <a:xfrm>
            <a:off x="1050292" y="2700553"/>
            <a:ext cx="134742" cy="1384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20"/>
            <a:r>
              <a:rPr sz="900" b="1" dirty="0">
                <a:latin typeface="Calibri"/>
                <a:cs typeface="Calibri"/>
              </a:rPr>
              <a:t>3x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93" name="object 93"/>
          <p:cNvSpPr txBox="1"/>
          <p:nvPr/>
        </p:nvSpPr>
        <p:spPr>
          <a:xfrm>
            <a:off x="1606534" y="2700553"/>
            <a:ext cx="133590" cy="1384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20"/>
            <a:r>
              <a:rPr sz="900" b="1" spc="-9" dirty="0">
                <a:latin typeface="Calibri"/>
                <a:cs typeface="Calibri"/>
              </a:rPr>
              <a:t>3</a:t>
            </a:r>
            <a:r>
              <a:rPr sz="900" b="1" dirty="0">
                <a:latin typeface="Calibri"/>
                <a:cs typeface="Calibri"/>
              </a:rPr>
              <a:t>x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94" name="object 94"/>
          <p:cNvSpPr txBox="1"/>
          <p:nvPr/>
        </p:nvSpPr>
        <p:spPr>
          <a:xfrm>
            <a:off x="8066067" y="3215768"/>
            <a:ext cx="134742" cy="1384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20"/>
            <a:r>
              <a:rPr sz="900" b="1" dirty="0">
                <a:latin typeface="Calibri"/>
                <a:cs typeface="Calibri"/>
              </a:rPr>
              <a:t>2x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95" name="object 95"/>
          <p:cNvSpPr txBox="1"/>
          <p:nvPr/>
        </p:nvSpPr>
        <p:spPr>
          <a:xfrm>
            <a:off x="8066067" y="3533887"/>
            <a:ext cx="134742" cy="1384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20"/>
            <a:r>
              <a:rPr sz="900" b="1" dirty="0">
                <a:latin typeface="Calibri"/>
                <a:cs typeface="Calibri"/>
              </a:rPr>
              <a:t>2x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96" name="object 96"/>
          <p:cNvSpPr txBox="1"/>
          <p:nvPr/>
        </p:nvSpPr>
        <p:spPr>
          <a:xfrm>
            <a:off x="8066067" y="3898110"/>
            <a:ext cx="134742" cy="1384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20"/>
            <a:r>
              <a:rPr sz="900" b="1" dirty="0">
                <a:latin typeface="Calibri"/>
                <a:cs typeface="Calibri"/>
              </a:rPr>
              <a:t>2x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97" name="object 97"/>
          <p:cNvSpPr txBox="1"/>
          <p:nvPr/>
        </p:nvSpPr>
        <p:spPr>
          <a:xfrm>
            <a:off x="444531" y="1562932"/>
            <a:ext cx="1353750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1841" marR="4608" indent="-40321" algn="just"/>
            <a:r>
              <a:rPr sz="800" spc="-86" dirty="0">
                <a:latin typeface="Lucida Console"/>
                <a:cs typeface="Lucida Console"/>
              </a:rPr>
              <a:t>AACTAACGAC </a:t>
            </a:r>
            <a:r>
              <a:rPr sz="800" b="1" dirty="0">
                <a:latin typeface="Consolas"/>
                <a:cs typeface="Consolas"/>
              </a:rPr>
              <a:t>G </a:t>
            </a:r>
            <a:r>
              <a:rPr sz="800" spc="-54" dirty="0">
                <a:latin typeface="Lucida Console"/>
                <a:cs typeface="Lucida Console"/>
              </a:rPr>
              <a:t>CGCA </a:t>
            </a:r>
            <a:r>
              <a:rPr sz="800" dirty="0">
                <a:latin typeface="Lucida Console"/>
                <a:cs typeface="Lucida Console"/>
              </a:rPr>
              <a:t>T</a:t>
            </a:r>
            <a:r>
              <a:rPr sz="800" spc="-263" dirty="0">
                <a:latin typeface="Lucida Console"/>
                <a:cs typeface="Lucida Console"/>
              </a:rPr>
              <a:t> </a:t>
            </a:r>
            <a:r>
              <a:rPr sz="800" spc="-77" dirty="0">
                <a:latin typeface="Lucida Console"/>
                <a:cs typeface="Lucida Console"/>
              </a:rPr>
              <a:t>CAAAA  </a:t>
            </a:r>
            <a:r>
              <a:rPr sz="800" spc="-86" dirty="0">
                <a:latin typeface="Lucida Console"/>
                <a:cs typeface="Lucida Console"/>
              </a:rPr>
              <a:t>ACTAACGAC</a:t>
            </a:r>
            <a:r>
              <a:rPr sz="800" spc="-268" dirty="0">
                <a:latin typeface="Lucida Console"/>
                <a:cs typeface="Lucida Console"/>
              </a:rPr>
              <a:t> </a:t>
            </a:r>
            <a:r>
              <a:rPr sz="800" dirty="0">
                <a:latin typeface="Lucida Console"/>
                <a:cs typeface="Lucida Console"/>
              </a:rPr>
              <a:t>T</a:t>
            </a:r>
            <a:r>
              <a:rPr sz="800" spc="9" dirty="0">
                <a:latin typeface="Lucida Console"/>
                <a:cs typeface="Lucida Console"/>
              </a:rPr>
              <a:t> </a:t>
            </a:r>
            <a:r>
              <a:rPr sz="800" spc="-54" dirty="0">
                <a:latin typeface="Lucida Console"/>
                <a:cs typeface="Lucida Console"/>
              </a:rPr>
              <a:t>CGCA</a:t>
            </a:r>
            <a:r>
              <a:rPr sz="800" spc="-281" dirty="0">
                <a:latin typeface="Lucida Console"/>
                <a:cs typeface="Lucida Console"/>
              </a:rPr>
              <a:t> </a:t>
            </a:r>
            <a:r>
              <a:rPr sz="800" dirty="0">
                <a:latin typeface="Lucida Console"/>
                <a:cs typeface="Lucida Console"/>
              </a:rPr>
              <a:t>T</a:t>
            </a:r>
            <a:r>
              <a:rPr sz="800" spc="9" dirty="0">
                <a:latin typeface="Lucida Console"/>
                <a:cs typeface="Lucida Console"/>
              </a:rPr>
              <a:t> </a:t>
            </a:r>
            <a:r>
              <a:rPr sz="800" spc="-82" dirty="0">
                <a:latin typeface="Lucida Console"/>
                <a:cs typeface="Lucida Console"/>
              </a:rPr>
              <a:t>CAAAA  </a:t>
            </a:r>
            <a:r>
              <a:rPr sz="800" spc="-86" dirty="0">
                <a:latin typeface="Lucida Console"/>
                <a:cs typeface="Lucida Console"/>
              </a:rPr>
              <a:t>ACTAACGAC </a:t>
            </a:r>
            <a:r>
              <a:rPr sz="800" dirty="0">
                <a:latin typeface="Lucida Console"/>
                <a:cs typeface="Lucida Console"/>
              </a:rPr>
              <a:t>G </a:t>
            </a:r>
            <a:r>
              <a:rPr sz="800" spc="-54" dirty="0">
                <a:latin typeface="Lucida Console"/>
                <a:cs typeface="Lucida Console"/>
              </a:rPr>
              <a:t>CGCA </a:t>
            </a:r>
            <a:r>
              <a:rPr sz="800" dirty="0">
                <a:latin typeface="Lucida Console"/>
                <a:cs typeface="Lucida Console"/>
              </a:rPr>
              <a:t>A</a:t>
            </a:r>
            <a:r>
              <a:rPr sz="800" spc="-295" dirty="0">
                <a:latin typeface="Lucida Console"/>
                <a:cs typeface="Lucida Console"/>
              </a:rPr>
              <a:t> </a:t>
            </a:r>
            <a:r>
              <a:rPr sz="800" spc="-82" dirty="0">
                <a:latin typeface="Lucida Console"/>
                <a:cs typeface="Lucida Console"/>
              </a:rPr>
              <a:t>CAAAA</a:t>
            </a:r>
            <a:endParaRPr sz="800">
              <a:latin typeface="Lucida Console"/>
              <a:cs typeface="Lucida Console"/>
            </a:endParaRPr>
          </a:p>
        </p:txBody>
      </p:sp>
      <p:sp>
        <p:nvSpPr>
          <p:cNvPr id="98" name="object 98"/>
          <p:cNvSpPr/>
          <p:nvPr/>
        </p:nvSpPr>
        <p:spPr>
          <a:xfrm>
            <a:off x="890216" y="1521439"/>
            <a:ext cx="224569" cy="461042"/>
          </a:xfrm>
          <a:custGeom>
            <a:avLst/>
            <a:gdLst/>
            <a:ahLst/>
            <a:cxnLst/>
            <a:rect l="l" t="t" r="r" b="b"/>
            <a:pathLst>
              <a:path w="247650" h="508000">
                <a:moveTo>
                  <a:pt x="124459" y="508000"/>
                </a:moveTo>
                <a:lnTo>
                  <a:pt x="0" y="508000"/>
                </a:lnTo>
                <a:lnTo>
                  <a:pt x="0" y="0"/>
                </a:lnTo>
                <a:lnTo>
                  <a:pt x="247650" y="0"/>
                </a:lnTo>
                <a:lnTo>
                  <a:pt x="247650" y="508000"/>
                </a:lnTo>
                <a:lnTo>
                  <a:pt x="124459" y="508000"/>
                </a:lnTo>
                <a:close/>
              </a:path>
            </a:pathLst>
          </a:custGeom>
          <a:ln w="93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1408453" y="1521439"/>
            <a:ext cx="223417" cy="461042"/>
          </a:xfrm>
          <a:custGeom>
            <a:avLst/>
            <a:gdLst/>
            <a:ahLst/>
            <a:cxnLst/>
            <a:rect l="l" t="t" r="r" b="b"/>
            <a:pathLst>
              <a:path w="246380" h="508000">
                <a:moveTo>
                  <a:pt x="123190" y="508000"/>
                </a:moveTo>
                <a:lnTo>
                  <a:pt x="0" y="508000"/>
                </a:lnTo>
                <a:lnTo>
                  <a:pt x="0" y="0"/>
                </a:lnTo>
                <a:lnTo>
                  <a:pt x="246379" y="0"/>
                </a:lnTo>
                <a:lnTo>
                  <a:pt x="246379" y="508000"/>
                </a:lnTo>
                <a:lnTo>
                  <a:pt x="123190" y="508000"/>
                </a:lnTo>
                <a:close/>
              </a:path>
            </a:pathLst>
          </a:custGeom>
          <a:ln w="93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 txBox="1"/>
          <p:nvPr/>
        </p:nvSpPr>
        <p:spPr>
          <a:xfrm>
            <a:off x="2291758" y="2700553"/>
            <a:ext cx="134742" cy="1384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20"/>
            <a:r>
              <a:rPr sz="900" b="1" dirty="0">
                <a:latin typeface="Calibri"/>
                <a:cs typeface="Calibri"/>
              </a:rPr>
              <a:t>3x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01" name="object 101"/>
          <p:cNvSpPr/>
          <p:nvPr/>
        </p:nvSpPr>
        <p:spPr>
          <a:xfrm>
            <a:off x="6080645" y="2041264"/>
            <a:ext cx="424954" cy="117565"/>
          </a:xfrm>
          <a:custGeom>
            <a:avLst/>
            <a:gdLst/>
            <a:ahLst/>
            <a:cxnLst/>
            <a:rect l="l" t="t" r="r" b="b"/>
            <a:pathLst>
              <a:path w="468629" h="129539">
                <a:moveTo>
                  <a:pt x="21590" y="0"/>
                </a:moveTo>
                <a:lnTo>
                  <a:pt x="13930" y="1766"/>
                </a:lnTo>
                <a:lnTo>
                  <a:pt x="6984" y="6508"/>
                </a:lnTo>
                <a:lnTo>
                  <a:pt x="1944" y="13394"/>
                </a:lnTo>
                <a:lnTo>
                  <a:pt x="0" y="21589"/>
                </a:lnTo>
                <a:lnTo>
                  <a:pt x="0" y="107950"/>
                </a:lnTo>
                <a:lnTo>
                  <a:pt x="1944" y="115609"/>
                </a:lnTo>
                <a:lnTo>
                  <a:pt x="6985" y="122554"/>
                </a:lnTo>
                <a:lnTo>
                  <a:pt x="13930" y="127595"/>
                </a:lnTo>
                <a:lnTo>
                  <a:pt x="21590" y="129539"/>
                </a:lnTo>
                <a:lnTo>
                  <a:pt x="447040" y="129539"/>
                </a:lnTo>
                <a:lnTo>
                  <a:pt x="454699" y="127595"/>
                </a:lnTo>
                <a:lnTo>
                  <a:pt x="461645" y="122554"/>
                </a:lnTo>
                <a:lnTo>
                  <a:pt x="466685" y="115609"/>
                </a:lnTo>
                <a:lnTo>
                  <a:pt x="468629" y="107950"/>
                </a:lnTo>
                <a:lnTo>
                  <a:pt x="468629" y="21589"/>
                </a:lnTo>
                <a:lnTo>
                  <a:pt x="466685" y="13394"/>
                </a:lnTo>
                <a:lnTo>
                  <a:pt x="461644" y="6508"/>
                </a:lnTo>
                <a:lnTo>
                  <a:pt x="454699" y="1766"/>
                </a:lnTo>
                <a:lnTo>
                  <a:pt x="447040" y="0"/>
                </a:lnTo>
                <a:lnTo>
                  <a:pt x="21590" y="0"/>
                </a:lnTo>
                <a:close/>
              </a:path>
            </a:pathLst>
          </a:custGeom>
          <a:ln w="934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 txBox="1"/>
          <p:nvPr/>
        </p:nvSpPr>
        <p:spPr>
          <a:xfrm>
            <a:off x="6178535" y="2065468"/>
            <a:ext cx="279846" cy="76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20"/>
            <a:r>
              <a:rPr sz="500" spc="-50" dirty="0">
                <a:latin typeface="Lucida Console"/>
                <a:cs typeface="Lucida Console"/>
              </a:rPr>
              <a:t>C</a:t>
            </a:r>
            <a:r>
              <a:rPr sz="500" spc="-32" dirty="0">
                <a:latin typeface="Lucida Console"/>
                <a:cs typeface="Lucida Console"/>
              </a:rPr>
              <a:t>G</a:t>
            </a:r>
            <a:r>
              <a:rPr sz="500" spc="-41" dirty="0">
                <a:latin typeface="Lucida Console"/>
                <a:cs typeface="Lucida Console"/>
              </a:rPr>
              <a:t>C</a:t>
            </a:r>
            <a:r>
              <a:rPr sz="500" spc="-23" dirty="0">
                <a:latin typeface="Lucida Console"/>
                <a:cs typeface="Lucida Console"/>
              </a:rPr>
              <a:t>G</a:t>
            </a:r>
            <a:r>
              <a:rPr sz="500" spc="-59" dirty="0">
                <a:latin typeface="Lucida Console"/>
                <a:cs typeface="Lucida Console"/>
              </a:rPr>
              <a:t>C</a:t>
            </a:r>
            <a:r>
              <a:rPr sz="500" spc="-50" dirty="0">
                <a:latin typeface="Lucida Console"/>
                <a:cs typeface="Lucida Console"/>
              </a:rPr>
              <a:t>A</a:t>
            </a:r>
            <a:r>
              <a:rPr sz="500" dirty="0">
                <a:latin typeface="Lucida Console"/>
                <a:cs typeface="Lucida Console"/>
              </a:rPr>
              <a:t>A</a:t>
            </a:r>
          </a:p>
        </p:txBody>
      </p:sp>
      <p:sp>
        <p:nvSpPr>
          <p:cNvPr id="103" name="object 103"/>
          <p:cNvSpPr/>
          <p:nvPr/>
        </p:nvSpPr>
        <p:spPr>
          <a:xfrm>
            <a:off x="6553967" y="1777316"/>
            <a:ext cx="423802" cy="117565"/>
          </a:xfrm>
          <a:custGeom>
            <a:avLst/>
            <a:gdLst/>
            <a:ahLst/>
            <a:cxnLst/>
            <a:rect l="l" t="t" r="r" b="b"/>
            <a:pathLst>
              <a:path w="467359" h="129539">
                <a:moveTo>
                  <a:pt x="21589" y="0"/>
                </a:moveTo>
                <a:lnTo>
                  <a:pt x="13394" y="1944"/>
                </a:lnTo>
                <a:lnTo>
                  <a:pt x="6508" y="6985"/>
                </a:lnTo>
                <a:lnTo>
                  <a:pt x="1766" y="13930"/>
                </a:lnTo>
                <a:lnTo>
                  <a:pt x="0" y="21589"/>
                </a:lnTo>
                <a:lnTo>
                  <a:pt x="0" y="107950"/>
                </a:lnTo>
                <a:lnTo>
                  <a:pt x="1766" y="116145"/>
                </a:lnTo>
                <a:lnTo>
                  <a:pt x="6508" y="123031"/>
                </a:lnTo>
                <a:lnTo>
                  <a:pt x="13394" y="127773"/>
                </a:lnTo>
                <a:lnTo>
                  <a:pt x="21589" y="129539"/>
                </a:lnTo>
                <a:lnTo>
                  <a:pt x="445770" y="129539"/>
                </a:lnTo>
                <a:lnTo>
                  <a:pt x="453965" y="127773"/>
                </a:lnTo>
                <a:lnTo>
                  <a:pt x="460851" y="123031"/>
                </a:lnTo>
                <a:lnTo>
                  <a:pt x="465593" y="116145"/>
                </a:lnTo>
                <a:lnTo>
                  <a:pt x="467359" y="107950"/>
                </a:lnTo>
                <a:lnTo>
                  <a:pt x="467359" y="21589"/>
                </a:lnTo>
                <a:lnTo>
                  <a:pt x="465593" y="13930"/>
                </a:lnTo>
                <a:lnTo>
                  <a:pt x="460851" y="6985"/>
                </a:lnTo>
                <a:lnTo>
                  <a:pt x="453965" y="1944"/>
                </a:lnTo>
                <a:lnTo>
                  <a:pt x="445770" y="0"/>
                </a:lnTo>
                <a:lnTo>
                  <a:pt x="21589" y="0"/>
                </a:lnTo>
                <a:close/>
              </a:path>
            </a:pathLst>
          </a:custGeom>
          <a:ln w="934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 txBox="1"/>
          <p:nvPr/>
        </p:nvSpPr>
        <p:spPr>
          <a:xfrm>
            <a:off x="6650705" y="1801521"/>
            <a:ext cx="271785" cy="76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20"/>
            <a:r>
              <a:rPr sz="500" spc="-41" dirty="0">
                <a:latin typeface="Lucida Console"/>
                <a:cs typeface="Lucida Console"/>
              </a:rPr>
              <a:t>GCGCAAC</a:t>
            </a:r>
            <a:endParaRPr sz="500" dirty="0">
              <a:latin typeface="Lucida Console"/>
              <a:cs typeface="Lucida Console"/>
            </a:endParaRPr>
          </a:p>
        </p:txBody>
      </p:sp>
      <p:sp>
        <p:nvSpPr>
          <p:cNvPr id="105" name="object 105"/>
          <p:cNvSpPr/>
          <p:nvPr/>
        </p:nvSpPr>
        <p:spPr>
          <a:xfrm>
            <a:off x="6853393" y="1521439"/>
            <a:ext cx="423802" cy="117565"/>
          </a:xfrm>
          <a:custGeom>
            <a:avLst/>
            <a:gdLst/>
            <a:ahLst/>
            <a:cxnLst/>
            <a:rect l="l" t="t" r="r" b="b"/>
            <a:pathLst>
              <a:path w="467359" h="129539">
                <a:moveTo>
                  <a:pt x="21589" y="0"/>
                </a:moveTo>
                <a:lnTo>
                  <a:pt x="13394" y="1944"/>
                </a:lnTo>
                <a:lnTo>
                  <a:pt x="6508" y="6984"/>
                </a:lnTo>
                <a:lnTo>
                  <a:pt x="1766" y="13930"/>
                </a:lnTo>
                <a:lnTo>
                  <a:pt x="0" y="21589"/>
                </a:lnTo>
                <a:lnTo>
                  <a:pt x="0" y="107950"/>
                </a:lnTo>
                <a:lnTo>
                  <a:pt x="1766" y="116145"/>
                </a:lnTo>
                <a:lnTo>
                  <a:pt x="6508" y="123031"/>
                </a:lnTo>
                <a:lnTo>
                  <a:pt x="13394" y="127773"/>
                </a:lnTo>
                <a:lnTo>
                  <a:pt x="21589" y="129539"/>
                </a:lnTo>
                <a:lnTo>
                  <a:pt x="445770" y="129539"/>
                </a:lnTo>
                <a:lnTo>
                  <a:pt x="453965" y="127773"/>
                </a:lnTo>
                <a:lnTo>
                  <a:pt x="460851" y="123031"/>
                </a:lnTo>
                <a:lnTo>
                  <a:pt x="465593" y="116145"/>
                </a:lnTo>
                <a:lnTo>
                  <a:pt x="467359" y="107950"/>
                </a:lnTo>
                <a:lnTo>
                  <a:pt x="467359" y="21589"/>
                </a:lnTo>
                <a:lnTo>
                  <a:pt x="465593" y="13930"/>
                </a:lnTo>
                <a:lnTo>
                  <a:pt x="460851" y="6985"/>
                </a:lnTo>
                <a:lnTo>
                  <a:pt x="453965" y="1944"/>
                </a:lnTo>
                <a:lnTo>
                  <a:pt x="445770" y="0"/>
                </a:lnTo>
                <a:lnTo>
                  <a:pt x="21589" y="0"/>
                </a:lnTo>
                <a:close/>
              </a:path>
            </a:pathLst>
          </a:custGeom>
          <a:ln w="934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 txBox="1"/>
          <p:nvPr/>
        </p:nvSpPr>
        <p:spPr>
          <a:xfrm>
            <a:off x="6952434" y="1545643"/>
            <a:ext cx="292515" cy="76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20"/>
            <a:r>
              <a:rPr sz="500" spc="-41" dirty="0">
                <a:latin typeface="Lucida Console"/>
                <a:cs typeface="Lucida Console"/>
              </a:rPr>
              <a:t>C</a:t>
            </a:r>
            <a:r>
              <a:rPr sz="500" spc="-32" dirty="0">
                <a:latin typeface="Lucida Console"/>
                <a:cs typeface="Lucida Console"/>
              </a:rPr>
              <a:t>G</a:t>
            </a:r>
            <a:r>
              <a:rPr sz="500" spc="-50" dirty="0">
                <a:latin typeface="Lucida Console"/>
                <a:cs typeface="Lucida Console"/>
              </a:rPr>
              <a:t>C</a:t>
            </a:r>
            <a:r>
              <a:rPr sz="500" spc="-59" dirty="0">
                <a:latin typeface="Lucida Console"/>
                <a:cs typeface="Lucida Console"/>
              </a:rPr>
              <a:t>A</a:t>
            </a:r>
            <a:r>
              <a:rPr sz="500" spc="-50" dirty="0">
                <a:latin typeface="Lucida Console"/>
                <a:cs typeface="Lucida Console"/>
              </a:rPr>
              <a:t>AC</a:t>
            </a:r>
            <a:r>
              <a:rPr sz="500" dirty="0">
                <a:latin typeface="Lucida Console"/>
                <a:cs typeface="Lucida Console"/>
              </a:rPr>
              <a:t>A</a:t>
            </a:r>
          </a:p>
        </p:txBody>
      </p:sp>
      <p:sp>
        <p:nvSpPr>
          <p:cNvPr id="107" name="object 107"/>
          <p:cNvSpPr/>
          <p:nvPr/>
        </p:nvSpPr>
        <p:spPr>
          <a:xfrm>
            <a:off x="7129786" y="1227525"/>
            <a:ext cx="423802" cy="117565"/>
          </a:xfrm>
          <a:custGeom>
            <a:avLst/>
            <a:gdLst/>
            <a:ahLst/>
            <a:cxnLst/>
            <a:rect l="l" t="t" r="r" b="b"/>
            <a:pathLst>
              <a:path w="467359" h="129540">
                <a:moveTo>
                  <a:pt x="21589" y="0"/>
                </a:moveTo>
                <a:lnTo>
                  <a:pt x="13394" y="1944"/>
                </a:lnTo>
                <a:lnTo>
                  <a:pt x="6508" y="6984"/>
                </a:lnTo>
                <a:lnTo>
                  <a:pt x="1766" y="13930"/>
                </a:lnTo>
                <a:lnTo>
                  <a:pt x="0" y="21589"/>
                </a:lnTo>
                <a:lnTo>
                  <a:pt x="0" y="107950"/>
                </a:lnTo>
                <a:lnTo>
                  <a:pt x="1766" y="116145"/>
                </a:lnTo>
                <a:lnTo>
                  <a:pt x="6508" y="123031"/>
                </a:lnTo>
                <a:lnTo>
                  <a:pt x="13394" y="127773"/>
                </a:lnTo>
                <a:lnTo>
                  <a:pt x="21589" y="129539"/>
                </a:lnTo>
                <a:lnTo>
                  <a:pt x="445770" y="129539"/>
                </a:lnTo>
                <a:lnTo>
                  <a:pt x="453965" y="127773"/>
                </a:lnTo>
                <a:lnTo>
                  <a:pt x="460851" y="123031"/>
                </a:lnTo>
                <a:lnTo>
                  <a:pt x="465593" y="116145"/>
                </a:lnTo>
                <a:lnTo>
                  <a:pt x="467359" y="107950"/>
                </a:lnTo>
                <a:lnTo>
                  <a:pt x="467359" y="21589"/>
                </a:lnTo>
                <a:lnTo>
                  <a:pt x="465593" y="13930"/>
                </a:lnTo>
                <a:lnTo>
                  <a:pt x="460851" y="6985"/>
                </a:lnTo>
                <a:lnTo>
                  <a:pt x="453965" y="1944"/>
                </a:lnTo>
                <a:lnTo>
                  <a:pt x="445770" y="0"/>
                </a:lnTo>
                <a:lnTo>
                  <a:pt x="21589" y="0"/>
                </a:lnTo>
                <a:close/>
              </a:path>
            </a:pathLst>
          </a:custGeom>
          <a:ln w="934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 txBox="1"/>
          <p:nvPr/>
        </p:nvSpPr>
        <p:spPr>
          <a:xfrm>
            <a:off x="7229979" y="1251729"/>
            <a:ext cx="259118" cy="76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20"/>
            <a:r>
              <a:rPr sz="500" spc="-45" dirty="0">
                <a:latin typeface="Lucida Console"/>
                <a:cs typeface="Lucida Console"/>
              </a:rPr>
              <a:t>GCAACAA</a:t>
            </a:r>
            <a:endParaRPr sz="500" dirty="0">
              <a:latin typeface="Lucida Console"/>
              <a:cs typeface="Lucida Console"/>
            </a:endParaRPr>
          </a:p>
        </p:txBody>
      </p:sp>
      <p:sp>
        <p:nvSpPr>
          <p:cNvPr id="109" name="object 109"/>
          <p:cNvSpPr/>
          <p:nvPr/>
        </p:nvSpPr>
        <p:spPr>
          <a:xfrm>
            <a:off x="7490249" y="937068"/>
            <a:ext cx="424954" cy="117565"/>
          </a:xfrm>
          <a:custGeom>
            <a:avLst/>
            <a:gdLst/>
            <a:ahLst/>
            <a:cxnLst/>
            <a:rect l="l" t="t" r="r" b="b"/>
            <a:pathLst>
              <a:path w="468629" h="129540">
                <a:moveTo>
                  <a:pt x="21590" y="0"/>
                </a:moveTo>
                <a:lnTo>
                  <a:pt x="13930" y="1766"/>
                </a:lnTo>
                <a:lnTo>
                  <a:pt x="6984" y="6508"/>
                </a:lnTo>
                <a:lnTo>
                  <a:pt x="1944" y="13394"/>
                </a:lnTo>
                <a:lnTo>
                  <a:pt x="0" y="21590"/>
                </a:lnTo>
                <a:lnTo>
                  <a:pt x="0" y="107950"/>
                </a:lnTo>
                <a:lnTo>
                  <a:pt x="1944" y="116145"/>
                </a:lnTo>
                <a:lnTo>
                  <a:pt x="6985" y="123031"/>
                </a:lnTo>
                <a:lnTo>
                  <a:pt x="13930" y="127773"/>
                </a:lnTo>
                <a:lnTo>
                  <a:pt x="21590" y="129540"/>
                </a:lnTo>
                <a:lnTo>
                  <a:pt x="447040" y="129540"/>
                </a:lnTo>
                <a:lnTo>
                  <a:pt x="454699" y="127773"/>
                </a:lnTo>
                <a:lnTo>
                  <a:pt x="461645" y="123031"/>
                </a:lnTo>
                <a:lnTo>
                  <a:pt x="466685" y="116145"/>
                </a:lnTo>
                <a:lnTo>
                  <a:pt x="468629" y="107950"/>
                </a:lnTo>
                <a:lnTo>
                  <a:pt x="468629" y="21590"/>
                </a:lnTo>
                <a:lnTo>
                  <a:pt x="466685" y="13394"/>
                </a:lnTo>
                <a:lnTo>
                  <a:pt x="461644" y="6508"/>
                </a:lnTo>
                <a:lnTo>
                  <a:pt x="454699" y="1766"/>
                </a:lnTo>
                <a:lnTo>
                  <a:pt x="447040" y="0"/>
                </a:lnTo>
                <a:lnTo>
                  <a:pt x="21590" y="0"/>
                </a:lnTo>
                <a:close/>
              </a:path>
            </a:pathLst>
          </a:custGeom>
          <a:ln w="934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 txBox="1"/>
          <p:nvPr/>
        </p:nvSpPr>
        <p:spPr>
          <a:xfrm>
            <a:off x="7592744" y="961272"/>
            <a:ext cx="271788" cy="76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20"/>
            <a:r>
              <a:rPr sz="500" spc="-50" dirty="0">
                <a:latin typeface="Lucida Console"/>
                <a:cs typeface="Lucida Console"/>
              </a:rPr>
              <a:t>C</a:t>
            </a:r>
            <a:r>
              <a:rPr sz="500" spc="-59" dirty="0">
                <a:latin typeface="Lucida Console"/>
                <a:cs typeface="Lucida Console"/>
              </a:rPr>
              <a:t>AA</a:t>
            </a:r>
            <a:r>
              <a:rPr sz="500" spc="-50" dirty="0">
                <a:latin typeface="Lucida Console"/>
                <a:cs typeface="Lucida Console"/>
              </a:rPr>
              <a:t>C</a:t>
            </a:r>
            <a:r>
              <a:rPr sz="500" spc="-59" dirty="0">
                <a:latin typeface="Lucida Console"/>
                <a:cs typeface="Lucida Console"/>
              </a:rPr>
              <a:t>AA</a:t>
            </a:r>
            <a:r>
              <a:rPr sz="500" dirty="0">
                <a:latin typeface="Lucida Console"/>
                <a:cs typeface="Lucida Console"/>
              </a:rPr>
              <a:t>A</a:t>
            </a:r>
          </a:p>
        </p:txBody>
      </p:sp>
      <p:sp>
        <p:nvSpPr>
          <p:cNvPr id="111" name="object 111"/>
          <p:cNvSpPr/>
          <p:nvPr/>
        </p:nvSpPr>
        <p:spPr>
          <a:xfrm>
            <a:off x="7702149" y="701937"/>
            <a:ext cx="424954" cy="117565"/>
          </a:xfrm>
          <a:custGeom>
            <a:avLst/>
            <a:gdLst/>
            <a:ahLst/>
            <a:cxnLst/>
            <a:rect l="l" t="t" r="r" b="b"/>
            <a:pathLst>
              <a:path w="468629" h="129540">
                <a:moveTo>
                  <a:pt x="21590" y="0"/>
                </a:moveTo>
                <a:lnTo>
                  <a:pt x="13930" y="1766"/>
                </a:lnTo>
                <a:lnTo>
                  <a:pt x="6985" y="6508"/>
                </a:lnTo>
                <a:lnTo>
                  <a:pt x="1944" y="13394"/>
                </a:lnTo>
                <a:lnTo>
                  <a:pt x="0" y="21590"/>
                </a:lnTo>
                <a:lnTo>
                  <a:pt x="0" y="107950"/>
                </a:lnTo>
                <a:lnTo>
                  <a:pt x="1944" y="115609"/>
                </a:lnTo>
                <a:lnTo>
                  <a:pt x="6985" y="122555"/>
                </a:lnTo>
                <a:lnTo>
                  <a:pt x="13930" y="127595"/>
                </a:lnTo>
                <a:lnTo>
                  <a:pt x="21590" y="129540"/>
                </a:lnTo>
                <a:lnTo>
                  <a:pt x="447040" y="129540"/>
                </a:lnTo>
                <a:lnTo>
                  <a:pt x="454699" y="127595"/>
                </a:lnTo>
                <a:lnTo>
                  <a:pt x="461645" y="122554"/>
                </a:lnTo>
                <a:lnTo>
                  <a:pt x="466685" y="115609"/>
                </a:lnTo>
                <a:lnTo>
                  <a:pt x="468630" y="107950"/>
                </a:lnTo>
                <a:lnTo>
                  <a:pt x="468630" y="21590"/>
                </a:lnTo>
                <a:lnTo>
                  <a:pt x="466685" y="13394"/>
                </a:lnTo>
                <a:lnTo>
                  <a:pt x="461645" y="6508"/>
                </a:lnTo>
                <a:lnTo>
                  <a:pt x="454699" y="1766"/>
                </a:lnTo>
                <a:lnTo>
                  <a:pt x="447040" y="0"/>
                </a:lnTo>
                <a:lnTo>
                  <a:pt x="21590" y="0"/>
                </a:lnTo>
                <a:close/>
              </a:path>
            </a:pathLst>
          </a:custGeom>
          <a:ln w="934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 txBox="1"/>
          <p:nvPr/>
        </p:nvSpPr>
        <p:spPr>
          <a:xfrm>
            <a:off x="7804645" y="726141"/>
            <a:ext cx="261421" cy="76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20"/>
            <a:r>
              <a:rPr sz="500" spc="-50" dirty="0">
                <a:latin typeface="Lucida Console"/>
                <a:cs typeface="Lucida Console"/>
              </a:rPr>
              <a:t>CAACAAA</a:t>
            </a:r>
            <a:endParaRPr sz="500" dirty="0">
              <a:latin typeface="Lucida Console"/>
              <a:cs typeface="Lucida Console"/>
            </a:endParaRPr>
          </a:p>
        </p:txBody>
      </p:sp>
      <p:sp>
        <p:nvSpPr>
          <p:cNvPr id="113" name="object 113"/>
          <p:cNvSpPr/>
          <p:nvPr/>
        </p:nvSpPr>
        <p:spPr>
          <a:xfrm>
            <a:off x="5868744" y="2188796"/>
            <a:ext cx="377736" cy="242047"/>
          </a:xfrm>
          <a:custGeom>
            <a:avLst/>
            <a:gdLst/>
            <a:ahLst/>
            <a:cxnLst/>
            <a:rect l="l" t="t" r="r" b="b"/>
            <a:pathLst>
              <a:path w="416559" h="266700">
                <a:moveTo>
                  <a:pt x="0" y="266700"/>
                </a:moveTo>
                <a:lnTo>
                  <a:pt x="416559" y="0"/>
                </a:lnTo>
              </a:path>
            </a:pathLst>
          </a:custGeom>
          <a:ln w="125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6222295" y="2158829"/>
            <a:ext cx="70250" cy="56478"/>
          </a:xfrm>
          <a:custGeom>
            <a:avLst/>
            <a:gdLst/>
            <a:ahLst/>
            <a:cxnLst/>
            <a:rect l="l" t="t" r="r" b="b"/>
            <a:pathLst>
              <a:path w="77470" h="62230">
                <a:moveTo>
                  <a:pt x="77470" y="0"/>
                </a:moveTo>
                <a:lnTo>
                  <a:pt x="0" y="19050"/>
                </a:lnTo>
                <a:lnTo>
                  <a:pt x="27940" y="62229"/>
                </a:lnTo>
                <a:lnTo>
                  <a:pt x="7747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6292546" y="1912171"/>
            <a:ext cx="420348" cy="129092"/>
          </a:xfrm>
          <a:custGeom>
            <a:avLst/>
            <a:gdLst/>
            <a:ahLst/>
            <a:cxnLst/>
            <a:rect l="l" t="t" r="r" b="b"/>
            <a:pathLst>
              <a:path w="463550" h="142239">
                <a:moveTo>
                  <a:pt x="0" y="142240"/>
                </a:moveTo>
                <a:lnTo>
                  <a:pt x="463550" y="0"/>
                </a:lnTo>
              </a:path>
            </a:pathLst>
          </a:custGeom>
          <a:ln w="125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6693316" y="1893730"/>
            <a:ext cx="72553" cy="43799"/>
          </a:xfrm>
          <a:custGeom>
            <a:avLst/>
            <a:gdLst/>
            <a:ahLst/>
            <a:cxnLst/>
            <a:rect l="l" t="t" r="r" b="b"/>
            <a:pathLst>
              <a:path w="80009" h="48260">
                <a:moveTo>
                  <a:pt x="0" y="0"/>
                </a:moveTo>
                <a:lnTo>
                  <a:pt x="15239" y="48260"/>
                </a:lnTo>
                <a:lnTo>
                  <a:pt x="80009" y="126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6765869" y="1662055"/>
            <a:ext cx="249905" cy="115261"/>
          </a:xfrm>
          <a:custGeom>
            <a:avLst/>
            <a:gdLst/>
            <a:ahLst/>
            <a:cxnLst/>
            <a:rect l="l" t="t" r="r" b="b"/>
            <a:pathLst>
              <a:path w="275590" h="127000">
                <a:moveTo>
                  <a:pt x="0" y="127000"/>
                </a:moveTo>
                <a:lnTo>
                  <a:pt x="275590" y="0"/>
                </a:lnTo>
              </a:path>
            </a:pathLst>
          </a:custGeom>
          <a:ln w="125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6993892" y="1639003"/>
            <a:ext cx="71402" cy="49562"/>
          </a:xfrm>
          <a:custGeom>
            <a:avLst/>
            <a:gdLst/>
            <a:ahLst/>
            <a:cxnLst/>
            <a:rect l="l" t="t" r="r" b="b"/>
            <a:pathLst>
              <a:path w="78740" h="54610">
                <a:moveTo>
                  <a:pt x="78740" y="0"/>
                </a:moveTo>
                <a:lnTo>
                  <a:pt x="0" y="8889"/>
                </a:lnTo>
                <a:lnTo>
                  <a:pt x="20320" y="54610"/>
                </a:lnTo>
                <a:lnTo>
                  <a:pt x="7874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7065295" y="1375058"/>
            <a:ext cx="230327" cy="146381"/>
          </a:xfrm>
          <a:custGeom>
            <a:avLst/>
            <a:gdLst/>
            <a:ahLst/>
            <a:cxnLst/>
            <a:rect l="l" t="t" r="r" b="b"/>
            <a:pathLst>
              <a:path w="254000" h="161289">
                <a:moveTo>
                  <a:pt x="0" y="161289"/>
                </a:moveTo>
                <a:lnTo>
                  <a:pt x="254000" y="0"/>
                </a:lnTo>
              </a:path>
            </a:pathLst>
          </a:custGeom>
          <a:ln w="125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7271438" y="1345089"/>
            <a:ext cx="70250" cy="56478"/>
          </a:xfrm>
          <a:custGeom>
            <a:avLst/>
            <a:gdLst/>
            <a:ahLst/>
            <a:cxnLst/>
            <a:rect l="l" t="t" r="r" b="b"/>
            <a:pathLst>
              <a:path w="77470" h="62230">
                <a:moveTo>
                  <a:pt x="77470" y="0"/>
                </a:moveTo>
                <a:lnTo>
                  <a:pt x="0" y="20320"/>
                </a:lnTo>
                <a:lnTo>
                  <a:pt x="26670" y="62230"/>
                </a:lnTo>
                <a:lnTo>
                  <a:pt x="7747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7341688" y="1078837"/>
            <a:ext cx="310942" cy="148686"/>
          </a:xfrm>
          <a:custGeom>
            <a:avLst/>
            <a:gdLst/>
            <a:ahLst/>
            <a:cxnLst/>
            <a:rect l="l" t="t" r="r" b="b"/>
            <a:pathLst>
              <a:path w="342900" h="163830">
                <a:moveTo>
                  <a:pt x="0" y="163829"/>
                </a:moveTo>
                <a:lnTo>
                  <a:pt x="342900" y="0"/>
                </a:lnTo>
              </a:path>
            </a:pathLst>
          </a:custGeom>
          <a:ln w="125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7630747" y="1054633"/>
            <a:ext cx="71402" cy="50715"/>
          </a:xfrm>
          <a:custGeom>
            <a:avLst/>
            <a:gdLst/>
            <a:ahLst/>
            <a:cxnLst/>
            <a:rect l="l" t="t" r="r" b="b"/>
            <a:pathLst>
              <a:path w="78740" h="55880">
                <a:moveTo>
                  <a:pt x="78739" y="0"/>
                </a:moveTo>
                <a:lnTo>
                  <a:pt x="0" y="10160"/>
                </a:lnTo>
                <a:lnTo>
                  <a:pt x="21589" y="55879"/>
                </a:lnTo>
                <a:lnTo>
                  <a:pt x="7873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7703302" y="846012"/>
            <a:ext cx="163532" cy="91056"/>
          </a:xfrm>
          <a:custGeom>
            <a:avLst/>
            <a:gdLst/>
            <a:ahLst/>
            <a:cxnLst/>
            <a:rect l="l" t="t" r="r" b="b"/>
            <a:pathLst>
              <a:path w="180340" h="100330">
                <a:moveTo>
                  <a:pt x="0" y="100329"/>
                </a:moveTo>
                <a:lnTo>
                  <a:pt x="180340" y="0"/>
                </a:lnTo>
              </a:path>
            </a:pathLst>
          </a:custGeom>
          <a:ln w="125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7843800" y="819502"/>
            <a:ext cx="71402" cy="53019"/>
          </a:xfrm>
          <a:custGeom>
            <a:avLst/>
            <a:gdLst/>
            <a:ahLst/>
            <a:cxnLst/>
            <a:rect l="l" t="t" r="r" b="b"/>
            <a:pathLst>
              <a:path w="78740" h="58419">
                <a:moveTo>
                  <a:pt x="78739" y="0"/>
                </a:moveTo>
                <a:lnTo>
                  <a:pt x="0" y="15239"/>
                </a:lnTo>
                <a:lnTo>
                  <a:pt x="24129" y="58420"/>
                </a:lnTo>
                <a:lnTo>
                  <a:pt x="7873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 txBox="1"/>
          <p:nvPr/>
        </p:nvSpPr>
        <p:spPr>
          <a:xfrm>
            <a:off x="2918248" y="2200322"/>
            <a:ext cx="134742" cy="1384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20"/>
            <a:r>
              <a:rPr sz="900" b="1" dirty="0">
                <a:latin typeface="Calibri"/>
                <a:cs typeface="Calibri"/>
              </a:rPr>
              <a:t>2x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26" name="object 126"/>
          <p:cNvSpPr txBox="1"/>
          <p:nvPr/>
        </p:nvSpPr>
        <p:spPr>
          <a:xfrm>
            <a:off x="3626505" y="2200322"/>
            <a:ext cx="134742" cy="1384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20"/>
            <a:r>
              <a:rPr sz="900" b="1" dirty="0">
                <a:latin typeface="Calibri"/>
                <a:cs typeface="Calibri"/>
              </a:rPr>
              <a:t>2x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27" name="object 127"/>
          <p:cNvSpPr txBox="1"/>
          <p:nvPr/>
        </p:nvSpPr>
        <p:spPr>
          <a:xfrm>
            <a:off x="4422287" y="2200322"/>
            <a:ext cx="133590" cy="1384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20"/>
            <a:r>
              <a:rPr sz="900" b="1" spc="-9" dirty="0">
                <a:latin typeface="Calibri"/>
                <a:cs typeface="Calibri"/>
              </a:rPr>
              <a:t>2</a:t>
            </a:r>
            <a:r>
              <a:rPr sz="900" b="1" dirty="0">
                <a:latin typeface="Calibri"/>
                <a:cs typeface="Calibri"/>
              </a:rPr>
              <a:t>x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28" name="object 128"/>
          <p:cNvSpPr txBox="1"/>
          <p:nvPr/>
        </p:nvSpPr>
        <p:spPr>
          <a:xfrm>
            <a:off x="5051081" y="2200322"/>
            <a:ext cx="134742" cy="1384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20"/>
            <a:r>
              <a:rPr sz="900" b="1" dirty="0">
                <a:latin typeface="Calibri"/>
                <a:cs typeface="Calibri"/>
              </a:rPr>
              <a:t>2x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29" name="object 129"/>
          <p:cNvSpPr txBox="1"/>
          <p:nvPr/>
        </p:nvSpPr>
        <p:spPr>
          <a:xfrm>
            <a:off x="5742063" y="2200322"/>
            <a:ext cx="134742" cy="1384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20"/>
            <a:r>
              <a:rPr sz="900" b="1" dirty="0">
                <a:latin typeface="Calibri"/>
                <a:cs typeface="Calibri"/>
              </a:rPr>
              <a:t>2x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30" name="object 130"/>
          <p:cNvSpPr txBox="1"/>
          <p:nvPr/>
        </p:nvSpPr>
        <p:spPr>
          <a:xfrm>
            <a:off x="6167018" y="1800369"/>
            <a:ext cx="133590" cy="1384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20"/>
            <a:r>
              <a:rPr sz="900" b="1" spc="-9" dirty="0">
                <a:latin typeface="Calibri"/>
                <a:cs typeface="Calibri"/>
              </a:rPr>
              <a:t>1</a:t>
            </a:r>
            <a:r>
              <a:rPr sz="900" b="1" dirty="0">
                <a:latin typeface="Calibri"/>
                <a:cs typeface="Calibri"/>
              </a:rPr>
              <a:t>x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31" name="object 131"/>
          <p:cNvSpPr txBox="1"/>
          <p:nvPr/>
        </p:nvSpPr>
        <p:spPr>
          <a:xfrm>
            <a:off x="6458381" y="2200322"/>
            <a:ext cx="133590" cy="1384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20"/>
            <a:r>
              <a:rPr sz="900" b="1" spc="-9" dirty="0">
                <a:latin typeface="Calibri"/>
                <a:cs typeface="Calibri"/>
              </a:rPr>
              <a:t>1</a:t>
            </a:r>
            <a:r>
              <a:rPr sz="900" b="1" dirty="0">
                <a:latin typeface="Calibri"/>
                <a:cs typeface="Calibri"/>
              </a:rPr>
              <a:t>x</a:t>
            </a:r>
            <a:endParaRPr sz="9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0862909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380040" y="2620448"/>
            <a:ext cx="5789281" cy="0"/>
          </a:xfrm>
          <a:custGeom>
            <a:avLst/>
            <a:gdLst/>
            <a:ahLst/>
            <a:cxnLst/>
            <a:rect l="l" t="t" r="r" b="b"/>
            <a:pathLst>
              <a:path w="6384290">
                <a:moveTo>
                  <a:pt x="0" y="0"/>
                </a:moveTo>
                <a:lnTo>
                  <a:pt x="6384290" y="0"/>
                </a:lnTo>
              </a:path>
            </a:pathLst>
          </a:custGeom>
          <a:ln w="5461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80040" y="2595666"/>
            <a:ext cx="5789281" cy="49562"/>
          </a:xfrm>
          <a:custGeom>
            <a:avLst/>
            <a:gdLst/>
            <a:ahLst/>
            <a:cxnLst/>
            <a:rect l="l" t="t" r="r" b="b"/>
            <a:pathLst>
              <a:path w="6384290" h="54610">
                <a:moveTo>
                  <a:pt x="3191510" y="54610"/>
                </a:moveTo>
                <a:lnTo>
                  <a:pt x="0" y="54610"/>
                </a:lnTo>
                <a:lnTo>
                  <a:pt x="0" y="0"/>
                </a:lnTo>
                <a:lnTo>
                  <a:pt x="6384290" y="0"/>
                </a:lnTo>
                <a:lnTo>
                  <a:pt x="6384290" y="54610"/>
                </a:lnTo>
                <a:lnTo>
                  <a:pt x="3191510" y="54610"/>
                </a:lnTo>
                <a:close/>
              </a:path>
            </a:pathLst>
          </a:custGeom>
          <a:ln w="93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00195" y="2419893"/>
            <a:ext cx="1164305" cy="0"/>
          </a:xfrm>
          <a:custGeom>
            <a:avLst/>
            <a:gdLst/>
            <a:ahLst/>
            <a:cxnLst/>
            <a:rect l="l" t="t" r="r" b="b"/>
            <a:pathLst>
              <a:path w="1283970">
                <a:moveTo>
                  <a:pt x="0" y="0"/>
                </a:moveTo>
                <a:lnTo>
                  <a:pt x="1283970" y="0"/>
                </a:lnTo>
              </a:path>
            </a:pathLst>
          </a:custGeom>
          <a:ln w="54610">
            <a:solidFill>
              <a:srgbClr val="BF4F4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00195" y="2395113"/>
            <a:ext cx="1164305" cy="49562"/>
          </a:xfrm>
          <a:custGeom>
            <a:avLst/>
            <a:gdLst/>
            <a:ahLst/>
            <a:cxnLst/>
            <a:rect l="l" t="t" r="r" b="b"/>
            <a:pathLst>
              <a:path w="1283970" h="54610">
                <a:moveTo>
                  <a:pt x="641350" y="54610"/>
                </a:moveTo>
                <a:lnTo>
                  <a:pt x="0" y="54610"/>
                </a:lnTo>
                <a:lnTo>
                  <a:pt x="0" y="0"/>
                </a:lnTo>
                <a:lnTo>
                  <a:pt x="1283970" y="0"/>
                </a:lnTo>
                <a:lnTo>
                  <a:pt x="1283970" y="54610"/>
                </a:lnTo>
                <a:lnTo>
                  <a:pt x="641350" y="54610"/>
                </a:lnTo>
                <a:close/>
              </a:path>
            </a:pathLst>
          </a:custGeom>
          <a:ln w="93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143970" y="2419893"/>
            <a:ext cx="1163154" cy="0"/>
          </a:xfrm>
          <a:custGeom>
            <a:avLst/>
            <a:gdLst/>
            <a:ahLst/>
            <a:cxnLst/>
            <a:rect l="l" t="t" r="r" b="b"/>
            <a:pathLst>
              <a:path w="1282700">
                <a:moveTo>
                  <a:pt x="0" y="0"/>
                </a:moveTo>
                <a:lnTo>
                  <a:pt x="1282700" y="0"/>
                </a:lnTo>
              </a:path>
            </a:pathLst>
          </a:custGeom>
          <a:ln w="54610">
            <a:solidFill>
              <a:srgbClr val="BF4F4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143970" y="2395113"/>
            <a:ext cx="1163154" cy="49562"/>
          </a:xfrm>
          <a:custGeom>
            <a:avLst/>
            <a:gdLst/>
            <a:ahLst/>
            <a:cxnLst/>
            <a:rect l="l" t="t" r="r" b="b"/>
            <a:pathLst>
              <a:path w="1282700" h="54610">
                <a:moveTo>
                  <a:pt x="641350" y="54610"/>
                </a:moveTo>
                <a:lnTo>
                  <a:pt x="0" y="54610"/>
                </a:lnTo>
                <a:lnTo>
                  <a:pt x="0" y="0"/>
                </a:lnTo>
                <a:lnTo>
                  <a:pt x="1282700" y="0"/>
                </a:lnTo>
                <a:lnTo>
                  <a:pt x="1282700" y="54610"/>
                </a:lnTo>
                <a:lnTo>
                  <a:pt x="641350" y="54610"/>
                </a:lnTo>
                <a:close/>
              </a:path>
            </a:pathLst>
          </a:custGeom>
          <a:ln w="93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657220" y="2419893"/>
            <a:ext cx="1163154" cy="0"/>
          </a:xfrm>
          <a:custGeom>
            <a:avLst/>
            <a:gdLst/>
            <a:ahLst/>
            <a:cxnLst/>
            <a:rect l="l" t="t" r="r" b="b"/>
            <a:pathLst>
              <a:path w="1282700">
                <a:moveTo>
                  <a:pt x="0" y="0"/>
                </a:moveTo>
                <a:lnTo>
                  <a:pt x="1282700" y="0"/>
                </a:lnTo>
              </a:path>
            </a:pathLst>
          </a:custGeom>
          <a:ln w="54610">
            <a:solidFill>
              <a:srgbClr val="BF4F4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657220" y="2395113"/>
            <a:ext cx="1163154" cy="49562"/>
          </a:xfrm>
          <a:custGeom>
            <a:avLst/>
            <a:gdLst/>
            <a:ahLst/>
            <a:cxnLst/>
            <a:rect l="l" t="t" r="r" b="b"/>
            <a:pathLst>
              <a:path w="1282700" h="54610">
                <a:moveTo>
                  <a:pt x="641350" y="54610"/>
                </a:moveTo>
                <a:lnTo>
                  <a:pt x="0" y="54610"/>
                </a:lnTo>
                <a:lnTo>
                  <a:pt x="0" y="0"/>
                </a:lnTo>
                <a:lnTo>
                  <a:pt x="1282700" y="0"/>
                </a:lnTo>
                <a:lnTo>
                  <a:pt x="1282700" y="54610"/>
                </a:lnTo>
                <a:lnTo>
                  <a:pt x="641350" y="54610"/>
                </a:lnTo>
                <a:close/>
              </a:path>
            </a:pathLst>
          </a:custGeom>
          <a:ln w="93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160850" y="2098894"/>
            <a:ext cx="248754" cy="2310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20"/>
            <a:r>
              <a:rPr sz="1500" dirty="0">
                <a:latin typeface="Arial"/>
                <a:cs typeface="Arial"/>
              </a:rPr>
              <a:t>A1</a:t>
            </a:r>
            <a:endParaRPr sz="15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545890" y="2098894"/>
            <a:ext cx="248754" cy="2310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20"/>
            <a:r>
              <a:rPr sz="1500" dirty="0">
                <a:latin typeface="Arial"/>
                <a:cs typeface="Arial"/>
              </a:rPr>
              <a:t>A2</a:t>
            </a:r>
            <a:endParaRPr sz="15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117875" y="2098894"/>
            <a:ext cx="247602" cy="2310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20"/>
            <a:r>
              <a:rPr sz="1500" spc="-9" dirty="0">
                <a:latin typeface="Arial"/>
                <a:cs typeface="Arial"/>
              </a:rPr>
              <a:t>A</a:t>
            </a:r>
            <a:r>
              <a:rPr sz="1500" dirty="0">
                <a:latin typeface="Arial"/>
                <a:cs typeface="Arial"/>
              </a:rPr>
              <a:t>3</a:t>
            </a:r>
            <a:endParaRPr sz="15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001167" y="2737437"/>
            <a:ext cx="362190" cy="2040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20"/>
            <a:r>
              <a:rPr sz="1300" spc="-5" dirty="0">
                <a:latin typeface="Arial"/>
                <a:cs typeface="Arial"/>
              </a:rPr>
              <a:t>D</a:t>
            </a:r>
            <a:r>
              <a:rPr sz="1300" spc="-14" dirty="0">
                <a:latin typeface="Arial"/>
                <a:cs typeface="Arial"/>
              </a:rPr>
              <a:t>N</a:t>
            </a:r>
            <a:r>
              <a:rPr sz="1300" dirty="0">
                <a:latin typeface="Arial"/>
                <a:cs typeface="Arial"/>
              </a:rPr>
              <a:t>A</a:t>
            </a:r>
            <a:endParaRPr sz="130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6931705" y="2044720"/>
            <a:ext cx="1071023" cy="55325"/>
          </a:xfrm>
          <a:custGeom>
            <a:avLst/>
            <a:gdLst/>
            <a:ahLst/>
            <a:cxnLst/>
            <a:rect l="l" t="t" r="r" b="b"/>
            <a:pathLst>
              <a:path w="1181100" h="60960">
                <a:moveTo>
                  <a:pt x="1181100" y="0"/>
                </a:moveTo>
                <a:lnTo>
                  <a:pt x="0" y="0"/>
                </a:lnTo>
                <a:lnTo>
                  <a:pt x="0" y="60960"/>
                </a:lnTo>
                <a:lnTo>
                  <a:pt x="1181100" y="60960"/>
                </a:lnTo>
                <a:lnTo>
                  <a:pt x="1181100" y="0"/>
                </a:lnTo>
                <a:close/>
              </a:path>
            </a:pathLst>
          </a:custGeom>
          <a:solidFill>
            <a:srgbClr val="BF4F4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931705" y="2044720"/>
            <a:ext cx="1071023" cy="55325"/>
          </a:xfrm>
          <a:custGeom>
            <a:avLst/>
            <a:gdLst/>
            <a:ahLst/>
            <a:cxnLst/>
            <a:rect l="l" t="t" r="r" b="b"/>
            <a:pathLst>
              <a:path w="1181100" h="60960">
                <a:moveTo>
                  <a:pt x="590550" y="60960"/>
                </a:moveTo>
                <a:lnTo>
                  <a:pt x="0" y="60960"/>
                </a:lnTo>
                <a:lnTo>
                  <a:pt x="0" y="0"/>
                </a:lnTo>
                <a:lnTo>
                  <a:pt x="1181100" y="0"/>
                </a:lnTo>
                <a:lnTo>
                  <a:pt x="1181100" y="60960"/>
                </a:lnTo>
                <a:lnTo>
                  <a:pt x="590550" y="60960"/>
                </a:lnTo>
                <a:close/>
              </a:path>
            </a:pathLst>
          </a:custGeom>
          <a:ln w="93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7360113" y="1717382"/>
            <a:ext cx="247602" cy="2310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20"/>
            <a:r>
              <a:rPr sz="1500" spc="-9" dirty="0">
                <a:latin typeface="Arial"/>
                <a:cs typeface="Arial"/>
              </a:rPr>
              <a:t>A</a:t>
            </a:r>
            <a:r>
              <a:rPr sz="1500" dirty="0">
                <a:latin typeface="Arial"/>
                <a:cs typeface="Arial"/>
              </a:rPr>
              <a:t>1</a:t>
            </a:r>
            <a:endParaRPr sz="150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6931705" y="2701706"/>
            <a:ext cx="1071023" cy="54172"/>
          </a:xfrm>
          <a:custGeom>
            <a:avLst/>
            <a:gdLst/>
            <a:ahLst/>
            <a:cxnLst/>
            <a:rect l="l" t="t" r="r" b="b"/>
            <a:pathLst>
              <a:path w="1181100" h="59689">
                <a:moveTo>
                  <a:pt x="1181100" y="0"/>
                </a:moveTo>
                <a:lnTo>
                  <a:pt x="0" y="0"/>
                </a:lnTo>
                <a:lnTo>
                  <a:pt x="0" y="59690"/>
                </a:lnTo>
                <a:lnTo>
                  <a:pt x="1181100" y="59690"/>
                </a:lnTo>
                <a:lnTo>
                  <a:pt x="1181100" y="0"/>
                </a:lnTo>
                <a:close/>
              </a:path>
            </a:pathLst>
          </a:custGeom>
          <a:solidFill>
            <a:srgbClr val="BF4F4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931705" y="2701706"/>
            <a:ext cx="1071023" cy="54172"/>
          </a:xfrm>
          <a:custGeom>
            <a:avLst/>
            <a:gdLst/>
            <a:ahLst/>
            <a:cxnLst/>
            <a:rect l="l" t="t" r="r" b="b"/>
            <a:pathLst>
              <a:path w="1181100" h="59689">
                <a:moveTo>
                  <a:pt x="590550" y="59690"/>
                </a:moveTo>
                <a:lnTo>
                  <a:pt x="0" y="59690"/>
                </a:lnTo>
                <a:lnTo>
                  <a:pt x="0" y="0"/>
                </a:lnTo>
                <a:lnTo>
                  <a:pt x="1181100" y="0"/>
                </a:lnTo>
                <a:lnTo>
                  <a:pt x="1181100" y="59690"/>
                </a:lnTo>
                <a:lnTo>
                  <a:pt x="590550" y="59690"/>
                </a:lnTo>
                <a:close/>
              </a:path>
            </a:pathLst>
          </a:custGeom>
          <a:ln w="93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7343991" y="2976027"/>
            <a:ext cx="248754" cy="2310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20"/>
            <a:r>
              <a:rPr sz="1500" dirty="0">
                <a:latin typeface="Arial"/>
                <a:cs typeface="Arial"/>
              </a:rPr>
              <a:t>A2</a:t>
            </a:r>
            <a:endParaRPr sz="15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682571" y="2384739"/>
            <a:ext cx="380615" cy="1692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20"/>
            <a:r>
              <a:rPr sz="1100" b="1" spc="-14" dirty="0">
                <a:latin typeface="Arial"/>
                <a:cs typeface="Arial"/>
              </a:rPr>
              <a:t>&gt;</a:t>
            </a:r>
            <a:r>
              <a:rPr sz="1100" b="1" spc="9" dirty="0">
                <a:latin typeface="Arial"/>
                <a:cs typeface="Arial"/>
              </a:rPr>
              <a:t>9</a:t>
            </a:r>
            <a:r>
              <a:rPr sz="1100" b="1" dirty="0">
                <a:latin typeface="Arial"/>
                <a:cs typeface="Arial"/>
              </a:rPr>
              <a:t>0%</a:t>
            </a:r>
            <a:endParaRPr sz="1100">
              <a:latin typeface="Arial"/>
              <a:cs typeface="Arial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6984680" y="2154218"/>
            <a:ext cx="0" cy="437990"/>
          </a:xfrm>
          <a:custGeom>
            <a:avLst/>
            <a:gdLst/>
            <a:ahLst/>
            <a:cxnLst/>
            <a:rect l="l" t="t" r="r" b="b"/>
            <a:pathLst>
              <a:path h="482600">
                <a:moveTo>
                  <a:pt x="0" y="0"/>
                </a:moveTo>
                <a:lnTo>
                  <a:pt x="0" y="482600"/>
                </a:lnTo>
              </a:path>
            </a:pathLst>
          </a:custGeom>
          <a:ln w="93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198884" y="2154218"/>
            <a:ext cx="0" cy="437990"/>
          </a:xfrm>
          <a:custGeom>
            <a:avLst/>
            <a:gdLst/>
            <a:ahLst/>
            <a:cxnLst/>
            <a:rect l="l" t="t" r="r" b="b"/>
            <a:pathLst>
              <a:path h="482600">
                <a:moveTo>
                  <a:pt x="0" y="0"/>
                </a:moveTo>
                <a:lnTo>
                  <a:pt x="0" y="482600"/>
                </a:lnTo>
              </a:path>
            </a:pathLst>
          </a:custGeom>
          <a:ln w="93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091781" y="2154218"/>
            <a:ext cx="0" cy="437990"/>
          </a:xfrm>
          <a:custGeom>
            <a:avLst/>
            <a:gdLst/>
            <a:ahLst/>
            <a:cxnLst/>
            <a:rect l="l" t="t" r="r" b="b"/>
            <a:pathLst>
              <a:path h="482600">
                <a:moveTo>
                  <a:pt x="0" y="0"/>
                </a:moveTo>
                <a:lnTo>
                  <a:pt x="0" y="482600"/>
                </a:lnTo>
              </a:path>
            </a:pathLst>
          </a:custGeom>
          <a:ln w="93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358962" y="2154218"/>
            <a:ext cx="0" cy="437990"/>
          </a:xfrm>
          <a:custGeom>
            <a:avLst/>
            <a:gdLst/>
            <a:ahLst/>
            <a:cxnLst/>
            <a:rect l="l" t="t" r="r" b="b"/>
            <a:pathLst>
              <a:path h="482600">
                <a:moveTo>
                  <a:pt x="0" y="0"/>
                </a:moveTo>
                <a:lnTo>
                  <a:pt x="0" y="482600"/>
                </a:lnTo>
              </a:path>
            </a:pathLst>
          </a:custGeom>
          <a:ln w="93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7894474" y="2154218"/>
            <a:ext cx="0" cy="437990"/>
          </a:xfrm>
          <a:custGeom>
            <a:avLst/>
            <a:gdLst/>
            <a:ahLst/>
            <a:cxnLst/>
            <a:rect l="l" t="t" r="r" b="b"/>
            <a:pathLst>
              <a:path h="482600">
                <a:moveTo>
                  <a:pt x="0" y="0"/>
                </a:moveTo>
                <a:lnTo>
                  <a:pt x="0" y="482600"/>
                </a:lnTo>
              </a:path>
            </a:pathLst>
          </a:custGeom>
          <a:ln w="93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7788522" y="2154218"/>
            <a:ext cx="0" cy="437990"/>
          </a:xfrm>
          <a:custGeom>
            <a:avLst/>
            <a:gdLst/>
            <a:ahLst/>
            <a:cxnLst/>
            <a:rect l="l" t="t" r="r" b="b"/>
            <a:pathLst>
              <a:path h="482600">
                <a:moveTo>
                  <a:pt x="0" y="0"/>
                </a:moveTo>
                <a:lnTo>
                  <a:pt x="0" y="482600"/>
                </a:lnTo>
              </a:path>
            </a:pathLst>
          </a:custGeom>
          <a:ln w="93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7627293" y="2154218"/>
            <a:ext cx="0" cy="437990"/>
          </a:xfrm>
          <a:custGeom>
            <a:avLst/>
            <a:gdLst/>
            <a:ahLst/>
            <a:cxnLst/>
            <a:rect l="l" t="t" r="r" b="b"/>
            <a:pathLst>
              <a:path h="482600">
                <a:moveTo>
                  <a:pt x="0" y="0"/>
                </a:moveTo>
                <a:lnTo>
                  <a:pt x="0" y="482600"/>
                </a:lnTo>
              </a:path>
            </a:pathLst>
          </a:custGeom>
          <a:ln w="93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85224" y="3963808"/>
            <a:ext cx="3503281" cy="15375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789281" y="3963808"/>
            <a:ext cx="2252602" cy="172660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417681" y="4649608"/>
            <a:ext cx="907490" cy="0"/>
          </a:xfrm>
          <a:custGeom>
            <a:avLst/>
            <a:gdLst/>
            <a:ahLst/>
            <a:cxnLst/>
            <a:rect l="l" t="t" r="r" b="b"/>
            <a:pathLst>
              <a:path w="1000760">
                <a:moveTo>
                  <a:pt x="0" y="0"/>
                </a:moveTo>
                <a:lnTo>
                  <a:pt x="1000759" y="0"/>
                </a:lnTo>
              </a:path>
            </a:pathLst>
          </a:custGeom>
          <a:ln w="3809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304441" y="4597741"/>
            <a:ext cx="103647" cy="103734"/>
          </a:xfrm>
          <a:custGeom>
            <a:avLst/>
            <a:gdLst/>
            <a:ahLst/>
            <a:cxnLst/>
            <a:rect l="l" t="t" r="r" b="b"/>
            <a:pathLst>
              <a:path w="114300" h="114300">
                <a:moveTo>
                  <a:pt x="0" y="0"/>
                </a:moveTo>
                <a:lnTo>
                  <a:pt x="0" y="114300"/>
                </a:lnTo>
                <a:lnTo>
                  <a:pt x="114300" y="5715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Title 3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repeats</a:t>
            </a:r>
          </a:p>
        </p:txBody>
      </p:sp>
    </p:spTree>
    <p:extLst>
      <p:ext uri="{BB962C8B-B14F-4D97-AF65-F5344CB8AC3E}">
        <p14:creationId xmlns:p14="http://schemas.microsoft.com/office/powerpoint/2010/main" val="157164344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Difficult to characterize.</a:t>
            </a:r>
          </a:p>
          <a:p>
            <a:r>
              <a:rPr lang="en-US" dirty="0"/>
              <a:t>Repeat size cannot be spanned.</a:t>
            </a:r>
          </a:p>
          <a:p>
            <a:r>
              <a:rPr lang="en-US" dirty="0"/>
              <a:t>They can represent a large portion</a:t>
            </a:r>
          </a:p>
          <a:p>
            <a:pPr marL="0" indent="0">
              <a:buNone/>
            </a:pPr>
            <a:r>
              <a:rPr lang="en-US" dirty="0"/>
              <a:t> of the genome (25%-40% of most mammalian genomes).</a:t>
            </a:r>
          </a:p>
          <a:p>
            <a:r>
              <a:rPr lang="en-US" dirty="0"/>
              <a:t>Repeats are important so assembling</a:t>
            </a:r>
          </a:p>
          <a:p>
            <a:pPr marL="0" indent="0">
              <a:buNone/>
            </a:pPr>
            <a:r>
              <a:rPr lang="en-US" dirty="0"/>
              <a:t> them is useful (e.g. disease).</a:t>
            </a:r>
          </a:p>
          <a:p>
            <a:r>
              <a:rPr lang="en-US" dirty="0"/>
              <a:t>Dedicated software to </a:t>
            </a:r>
          </a:p>
          <a:p>
            <a:pPr marL="0" indent="0">
              <a:buNone/>
            </a:pPr>
            <a:r>
              <a:rPr lang="en-US" dirty="0"/>
              <a:t>characterize repeats can help, </a:t>
            </a:r>
          </a:p>
          <a:p>
            <a:pPr marL="0" indent="0">
              <a:buNone/>
            </a:pPr>
            <a:r>
              <a:rPr lang="en-US" dirty="0"/>
              <a:t>for example,</a:t>
            </a:r>
          </a:p>
          <a:p>
            <a:pPr marL="458788" lvl="1" indent="-285750">
              <a:buFontTx/>
              <a:buChar char="-"/>
            </a:pPr>
            <a:r>
              <a:rPr lang="en-US" dirty="0" err="1"/>
              <a:t>RepeatMasker</a:t>
            </a:r>
            <a:endParaRPr lang="en-US" dirty="0"/>
          </a:p>
          <a:p>
            <a:pPr marL="458788" lvl="1" indent="-285750">
              <a:buFontTx/>
              <a:buChar char="-"/>
            </a:pPr>
            <a:r>
              <a:rPr lang="en-US" dirty="0" err="1"/>
              <a:t>REPdenovo</a:t>
            </a:r>
            <a:r>
              <a:rPr lang="en-US" dirty="0"/>
              <a:t>/</a:t>
            </a:r>
            <a:r>
              <a:rPr lang="en-US" dirty="0" err="1"/>
              <a:t>RepARK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are repeats problematic?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2E9D8BC-F2AC-6145-B1C3-9E7A303D5CBC}" type="slidenum">
              <a:rPr lang="en-US" smtClean="0"/>
              <a:pPr/>
              <a:t>39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8181" y="3034777"/>
            <a:ext cx="5600560" cy="345492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762500" y="6581001"/>
            <a:ext cx="30858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REPdenovo</a:t>
            </a:r>
            <a:r>
              <a:rPr lang="en-US" sz="1200" dirty="0"/>
              <a:t>: Chong Chu </a:t>
            </a:r>
            <a:r>
              <a:rPr lang="en-US" sz="1200" i="1" dirty="0"/>
              <a:t>et al</a:t>
            </a:r>
            <a:r>
              <a:rPr lang="en-US" sz="1200" dirty="0"/>
              <a:t> PLOS ONE, 2016</a:t>
            </a:r>
          </a:p>
        </p:txBody>
      </p:sp>
    </p:spTree>
    <p:extLst>
      <p:ext uri="{BB962C8B-B14F-4D97-AF65-F5344CB8AC3E}">
        <p14:creationId xmlns:p14="http://schemas.microsoft.com/office/powerpoint/2010/main" val="5946674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ED5FC73-0818-0F0E-720B-6675937D884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Head over to the </a:t>
            </a:r>
            <a:r>
              <a:rPr lang="en-US" dirty="0" err="1"/>
              <a:t>Github</a:t>
            </a:r>
            <a:r>
              <a:rPr lang="en-US" dirty="0"/>
              <a:t> page</a:t>
            </a:r>
          </a:p>
          <a:p>
            <a:pPr marL="0" indent="0">
              <a:buNone/>
            </a:pPr>
            <a:r>
              <a:rPr lang="en-US" dirty="0">
                <a:hlinkClick r:id="rId2"/>
              </a:rPr>
              <a:t>https://github.com/nizardrou/De-novo-transcriptome-assembly-workshop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285750" indent="-285750"/>
            <a:r>
              <a:rPr lang="en-US" dirty="0"/>
              <a:t>Follow the instruction to login to the HPC cluster, copy the data, and execute the </a:t>
            </a:r>
            <a:r>
              <a:rPr lang="en-US" dirty="0" err="1"/>
              <a:t>qc.sh</a:t>
            </a:r>
            <a:r>
              <a:rPr lang="en-US" dirty="0"/>
              <a:t> and the </a:t>
            </a:r>
            <a:r>
              <a:rPr lang="en-US" dirty="0" err="1"/>
              <a:t>annotate.sh</a:t>
            </a:r>
            <a:r>
              <a:rPr lang="en-US" dirty="0"/>
              <a:t> jobs.</a:t>
            </a:r>
          </a:p>
          <a:p>
            <a:pPr marL="0" indent="0">
              <a:buNone/>
            </a:pPr>
            <a:r>
              <a:rPr lang="en-US" dirty="0"/>
              <a:t>	“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sbatch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qc.sh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</a:p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	“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sbatch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annotate.sh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To monitor the status of your job, run “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squeue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”.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Once you have done that, let’s continue with the rest of the slides!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CB82AB8-7F3F-DC53-0FA0-9F8BEAABC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submit some jobs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8965FB-1E56-B8E7-7FF3-AADB541521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2E9D8BC-F2AC-6145-B1C3-9E7A303D5CBC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97083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When aligning to a reference, screening the “unmapped” reads is a sensible approach, what about de novo genomes?</a:t>
            </a:r>
          </a:p>
          <a:p>
            <a:r>
              <a:rPr lang="en-US" dirty="0"/>
              <a:t>Closely related reference can be used, but won’t be accurate.</a:t>
            </a:r>
          </a:p>
          <a:p>
            <a:r>
              <a:rPr lang="en-US" dirty="0"/>
              <a:t>Care must be taken when de-contaminating de novo reads.</a:t>
            </a:r>
          </a:p>
          <a:p>
            <a:r>
              <a:rPr lang="en-US" dirty="0"/>
              <a:t>Example,</a:t>
            </a:r>
          </a:p>
          <a:p>
            <a:pPr lvl="3"/>
            <a:r>
              <a:rPr lang="en-US" dirty="0"/>
              <a:t>Bacteria A is sequenced.</a:t>
            </a:r>
          </a:p>
          <a:p>
            <a:pPr lvl="3"/>
            <a:r>
              <a:rPr lang="en-US" dirty="0"/>
              <a:t>Standard contamination screen (Human, Mouse, E coli, </a:t>
            </a:r>
            <a:r>
              <a:rPr lang="en-US" dirty="0" err="1"/>
              <a:t>PhiX</a:t>
            </a:r>
            <a:r>
              <a:rPr lang="en-US" dirty="0"/>
              <a:t>) revealed 12% of reads are E coli.</a:t>
            </a:r>
          </a:p>
          <a:p>
            <a:pPr lvl="3"/>
            <a:r>
              <a:rPr lang="en-US" dirty="0"/>
              <a:t>Removed the contaminated reads.</a:t>
            </a:r>
          </a:p>
          <a:p>
            <a:pPr lvl="3"/>
            <a:r>
              <a:rPr lang="en-US" dirty="0"/>
              <a:t>Assembled the de-contaminated (clean) reads, as well as the “raw” reads.</a:t>
            </a:r>
          </a:p>
          <a:p>
            <a:pPr lvl="3"/>
            <a:r>
              <a:rPr lang="en-US" dirty="0"/>
              <a:t>The unfiltered (raw) reads assembly outperformed the filtered assembly. Why?</a:t>
            </a:r>
          </a:p>
          <a:p>
            <a:pPr lvl="3"/>
            <a:r>
              <a:rPr lang="en-US" dirty="0"/>
              <a:t>That 12% “contamination” are actually reads that map to both, E coli and Bacteria A!</a:t>
            </a:r>
          </a:p>
          <a:p>
            <a:r>
              <a:rPr lang="en-US" dirty="0" err="1"/>
              <a:t>PhiX</a:t>
            </a:r>
            <a:r>
              <a:rPr lang="en-US" dirty="0"/>
              <a:t> contamination screening is relatively easy.</a:t>
            </a:r>
          </a:p>
          <a:p>
            <a:r>
              <a:rPr lang="en-US" dirty="0"/>
              <a:t>Remove/screen with some common sense.</a:t>
            </a:r>
          </a:p>
          <a:p>
            <a:r>
              <a:rPr lang="en-US" dirty="0"/>
              <a:t>Tip: Collapsing your reads and characterizing them (BLAST) can also help.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contamination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2E9D8BC-F2AC-6145-B1C3-9E7A303D5CBC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151959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Input data size and type of input data.</a:t>
            </a:r>
          </a:p>
          <a:p>
            <a:r>
              <a:rPr lang="en-US" dirty="0"/>
              <a:t>Memory.</a:t>
            </a:r>
          </a:p>
          <a:p>
            <a:r>
              <a:rPr lang="en-US" dirty="0"/>
              <a:t>CPUs.</a:t>
            </a:r>
          </a:p>
          <a:p>
            <a:r>
              <a:rPr lang="en-US" dirty="0" err="1"/>
              <a:t>Walltime</a:t>
            </a:r>
            <a:r>
              <a:rPr lang="en-US" dirty="0"/>
              <a:t>.</a:t>
            </a:r>
          </a:p>
          <a:p>
            <a:r>
              <a:rPr lang="en-US" dirty="0"/>
              <a:t>Storage.</a:t>
            </a:r>
          </a:p>
          <a:p>
            <a:r>
              <a:rPr lang="en-US" dirty="0"/>
              <a:t>Performance of a specific software given the genome to be assembled.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Considerations – computational resources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2E9D8BC-F2AC-6145-B1C3-9E7A303D5CBC}" type="slidenum">
              <a:rPr lang="en-US" smtClean="0"/>
              <a:pPr/>
              <a:t>41</a:t>
            </a:fld>
            <a:endParaRPr lang="en-US" dirty="0"/>
          </a:p>
        </p:txBody>
      </p:sp>
      <p:pic>
        <p:nvPicPr>
          <p:cNvPr id="5" name="Picture 4" descr="memoryUsageAssembly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9635" y="3429000"/>
            <a:ext cx="7204465" cy="2810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05649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Considerations – </a:t>
            </a:r>
            <a:r>
              <a:rPr lang="en-US" dirty="0" err="1"/>
              <a:t>heterozygosity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2E9D8BC-F2AC-6145-B1C3-9E7A303D5CBC}" type="slidenum">
              <a:rPr lang="en-US" smtClean="0"/>
              <a:pPr/>
              <a:t>42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350920"/>
            <a:ext cx="4356100" cy="33408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0900" y="3788778"/>
            <a:ext cx="4311478" cy="2567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28944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assemblathon.org</a:t>
            </a:r>
            <a:r>
              <a:rPr lang="en-US" dirty="0"/>
              <a:t>/ </a:t>
            </a:r>
          </a:p>
          <a:p>
            <a:r>
              <a:rPr lang="en-US" dirty="0"/>
              <a:t>An “offshoot” of the Genome 10K project, primarily organized by UC Davis Genome Center.</a:t>
            </a:r>
          </a:p>
          <a:p>
            <a:r>
              <a:rPr lang="en-US" dirty="0"/>
              <a:t>Contests to determine and assess state-of-the-art methods in the field of genome assembly.</a:t>
            </a:r>
          </a:p>
          <a:p>
            <a:r>
              <a:rPr lang="en-US" dirty="0"/>
              <a:t> Groups have to use their own methods/software to assemble, assess, and validate real or simulated datasets, within a given timeframe and with a set of rules.</a:t>
            </a:r>
          </a:p>
          <a:p>
            <a:r>
              <a:rPr lang="en-US" dirty="0"/>
              <a:t>There are different categories in the contests.</a:t>
            </a:r>
          </a:p>
          <a:p>
            <a:r>
              <a:rPr lang="en-US" dirty="0"/>
              <a:t>A paper is published at the end of an “Assemblathon” with results and guidelines.</a:t>
            </a:r>
          </a:p>
          <a:p>
            <a:r>
              <a:rPr lang="en-US" dirty="0"/>
              <a:t>Branch out to encompass all levels of assembly approaches, such as metagenomics and RNA-seq.</a:t>
            </a:r>
          </a:p>
          <a:p>
            <a:r>
              <a:rPr lang="en-US" dirty="0"/>
              <a:t>Organize workshops.</a:t>
            </a:r>
          </a:p>
          <a:p>
            <a:r>
              <a:rPr lang="en-US" dirty="0"/>
              <a:t>The de Novo Genome Assessment Project (dnGASP) is a similar European effort.</a:t>
            </a:r>
          </a:p>
          <a:p>
            <a:r>
              <a:rPr lang="en-US" dirty="0"/>
              <a:t>The Genome Assembly Gold-standard Evaluations (GAGE), is yet another ‘in-house’ project aimed at evaluating the performance of assemblers and methods.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Assembly “gold standards”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2E9D8BC-F2AC-6145-B1C3-9E7A303D5CBC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724438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Computational resources.</a:t>
            </a:r>
          </a:p>
          <a:p>
            <a:r>
              <a:rPr lang="en-US" dirty="0"/>
              <a:t>Genome size.</a:t>
            </a:r>
          </a:p>
          <a:p>
            <a:r>
              <a:rPr lang="en-US" dirty="0"/>
              <a:t>Repeat content.</a:t>
            </a:r>
          </a:p>
          <a:p>
            <a:r>
              <a:rPr lang="en-US" dirty="0" err="1"/>
              <a:t>Ploidy</a:t>
            </a:r>
            <a:r>
              <a:rPr lang="en-US" dirty="0"/>
              <a:t>, </a:t>
            </a:r>
            <a:r>
              <a:rPr lang="en-US" dirty="0" err="1"/>
              <a:t>heterozylgosity</a:t>
            </a:r>
            <a:r>
              <a:rPr lang="en-US" dirty="0"/>
              <a:t>.</a:t>
            </a:r>
          </a:p>
          <a:p>
            <a:r>
              <a:rPr lang="en-US" dirty="0"/>
              <a:t>Closely related reference(s).</a:t>
            </a:r>
          </a:p>
          <a:p>
            <a:r>
              <a:rPr lang="en-US" dirty="0"/>
              <a:t>Cost (sequencing libraries, sequencing output).</a:t>
            </a:r>
          </a:p>
          <a:p>
            <a:r>
              <a:rPr lang="en-US" dirty="0"/>
              <a:t>Sequencing platforms.</a:t>
            </a:r>
          </a:p>
          <a:p>
            <a:r>
              <a:rPr lang="en-US" dirty="0"/>
              <a:t>De novo </a:t>
            </a:r>
            <a:r>
              <a:rPr lang="en-US" dirty="0" err="1"/>
              <a:t>transcriptome</a:t>
            </a:r>
            <a:r>
              <a:rPr lang="en-US" dirty="0"/>
              <a:t> sequencing.</a:t>
            </a:r>
          </a:p>
          <a:p>
            <a:r>
              <a:rPr lang="en-US" dirty="0"/>
              <a:t>Availability of starting material (Optical/Restriction mapping?)</a:t>
            </a:r>
          </a:p>
          <a:p>
            <a:r>
              <a:rPr lang="en-US" dirty="0"/>
              <a:t>Manual finishing (BAC libraries, PCR across gaps etc.).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 novo assembly considerations - recap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2E9D8BC-F2AC-6145-B1C3-9E7A303D5CBC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677332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B17FFA9-D85A-76DB-1F34-B559B4D3AB2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Variable coverage due to expression.</a:t>
            </a:r>
          </a:p>
          <a:p>
            <a:r>
              <a:rPr lang="en-US" dirty="0"/>
              <a:t>Not all genes are always actively transcribed.</a:t>
            </a:r>
          </a:p>
          <a:p>
            <a:r>
              <a:rPr lang="en-US" dirty="0"/>
              <a:t>On/Off genes.</a:t>
            </a:r>
          </a:p>
          <a:p>
            <a:r>
              <a:rPr lang="en-US" dirty="0"/>
              <a:t>Tissues and replicates and conditions.</a:t>
            </a:r>
          </a:p>
          <a:p>
            <a:r>
              <a:rPr lang="en-US" dirty="0"/>
              <a:t>Experimental design.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D898525-A216-05DD-97A0-C90784C89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RNAseq de novo considerations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280317-A2C5-EC0E-889F-A41334EAA9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2E9D8BC-F2AC-6145-B1C3-9E7A303D5CBC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545685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6D10409-A889-149A-1B14-69E5677C084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Assemble using Trinity (pre-computed).</a:t>
            </a:r>
          </a:p>
          <a:p>
            <a:r>
              <a:rPr lang="en-US" dirty="0"/>
              <a:t>Assess the assembly quality (Alignment, N50, BUSCO, QUAST).</a:t>
            </a:r>
          </a:p>
          <a:p>
            <a:r>
              <a:rPr lang="en-US" dirty="0"/>
              <a:t>Annotate using </a:t>
            </a:r>
            <a:r>
              <a:rPr lang="en-US" dirty="0" err="1"/>
              <a:t>Trinotate</a:t>
            </a:r>
            <a:r>
              <a:rPr lang="en-US" dirty="0"/>
              <a:t> with homology based searching.</a:t>
            </a:r>
          </a:p>
          <a:p>
            <a:r>
              <a:rPr lang="en-US" dirty="0"/>
              <a:t>Quantify expression (RSEM).</a:t>
            </a:r>
          </a:p>
          <a:p>
            <a:r>
              <a:rPr lang="en-US" dirty="0"/>
              <a:t>Perform DGE analysis using DESeq2.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0232F14-0553-D900-4290-C8A76E999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will do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8A6557-3473-9812-B4D9-A3642475BC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2E9D8BC-F2AC-6145-B1C3-9E7A303D5CBC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16357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C87B1D7-EF1B-0824-BFB4-95A25A0FD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Basics of sequencing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978B59-DE81-CF7B-ACDC-0AD96FDD46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2E9D8BC-F2AC-6145-B1C3-9E7A303D5CBC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5" name="Picture 4" descr="Untitled.tiff">
            <a:extLst>
              <a:ext uri="{FF2B5EF4-FFF2-40B4-BE49-F238E27FC236}">
                <a16:creationId xmlns:a16="http://schemas.microsoft.com/office/drawing/2014/main" id="{FA03DD8A-FC23-F045-10C3-EBBC129BC4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79" y="2111125"/>
            <a:ext cx="2629526" cy="2635743"/>
          </a:xfrm>
          <a:prstGeom prst="rect">
            <a:avLst/>
          </a:prstGeom>
        </p:spPr>
      </p:pic>
      <p:pic>
        <p:nvPicPr>
          <p:cNvPr id="6" name="Picture 5" descr="Untitled 2.tiff">
            <a:extLst>
              <a:ext uri="{FF2B5EF4-FFF2-40B4-BE49-F238E27FC236}">
                <a16:creationId xmlns:a16="http://schemas.microsoft.com/office/drawing/2014/main" id="{CB64BAE9-5D80-A2F9-7447-78CF3ECC88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9146" y="2111125"/>
            <a:ext cx="2654615" cy="2635743"/>
          </a:xfrm>
          <a:prstGeom prst="rect">
            <a:avLst/>
          </a:prstGeom>
        </p:spPr>
      </p:pic>
      <p:sp>
        <p:nvSpPr>
          <p:cNvPr id="7" name="Down Arrow 6">
            <a:extLst>
              <a:ext uri="{FF2B5EF4-FFF2-40B4-BE49-F238E27FC236}">
                <a16:creationId xmlns:a16="http://schemas.microsoft.com/office/drawing/2014/main" id="{FF92BB9D-8B0B-2F53-DF1F-E45D7357F8E0}"/>
              </a:ext>
            </a:extLst>
          </p:cNvPr>
          <p:cNvSpPr/>
          <p:nvPr/>
        </p:nvSpPr>
        <p:spPr>
          <a:xfrm rot="16200000">
            <a:off x="6222971" y="3283039"/>
            <a:ext cx="399073" cy="291919"/>
          </a:xfrm>
          <a:prstGeom prst="downArrow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pic>
        <p:nvPicPr>
          <p:cNvPr id="8" name="Picture 7" descr="Untitled 3.tiff">
            <a:extLst>
              <a:ext uri="{FF2B5EF4-FFF2-40B4-BE49-F238E27FC236}">
                <a16:creationId xmlns:a16="http://schemas.microsoft.com/office/drawing/2014/main" id="{A55C6794-29CA-9A3A-D516-36CBA211C2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42" y="2111128"/>
            <a:ext cx="2361536" cy="2635743"/>
          </a:xfrm>
          <a:prstGeom prst="rect">
            <a:avLst/>
          </a:prstGeom>
        </p:spPr>
      </p:pic>
      <p:sp>
        <p:nvSpPr>
          <p:cNvPr id="9" name="Down Arrow 8">
            <a:extLst>
              <a:ext uri="{FF2B5EF4-FFF2-40B4-BE49-F238E27FC236}">
                <a16:creationId xmlns:a16="http://schemas.microsoft.com/office/drawing/2014/main" id="{3BD84BAF-58DA-17E3-4CF7-CDAA11787E95}"/>
              </a:ext>
            </a:extLst>
          </p:cNvPr>
          <p:cNvSpPr/>
          <p:nvPr/>
        </p:nvSpPr>
        <p:spPr>
          <a:xfrm rot="16200000">
            <a:off x="2810862" y="3283039"/>
            <a:ext cx="399075" cy="291919"/>
          </a:xfrm>
          <a:prstGeom prst="downArrow">
            <a:avLst/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32203963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Measured by </a:t>
            </a:r>
            <a:r>
              <a:rPr lang="en-US" dirty="0" err="1"/>
              <a:t>Phred</a:t>
            </a:r>
            <a:r>
              <a:rPr lang="en-US" dirty="0"/>
              <a:t> quality scores (Q scores).</a:t>
            </a:r>
          </a:p>
          <a:p>
            <a:r>
              <a:rPr lang="en-US" dirty="0"/>
              <a:t>Originally implemented for Sanger sequencing accuracy,</a:t>
            </a:r>
          </a:p>
          <a:p>
            <a:pPr lvl="1"/>
            <a:r>
              <a:rPr lang="en-US" dirty="0"/>
              <a:t>Peak resolution and shape</a:t>
            </a:r>
          </a:p>
          <a:p>
            <a:pPr lvl="1"/>
            <a:r>
              <a:rPr lang="en-US" dirty="0"/>
              <a:t>Confirmation of sequencing through large multivariate table lookups.</a:t>
            </a:r>
          </a:p>
          <a:p>
            <a:pPr lvl="1"/>
            <a:r>
              <a:rPr lang="en-US" dirty="0"/>
              <a:t>Highly accurate across chemistries and instruments</a:t>
            </a:r>
          </a:p>
          <a:p>
            <a:pPr lvl="1"/>
            <a:r>
              <a:rPr lang="en-US" dirty="0"/>
              <a:t>It is the standard quality metric for sequencing.</a:t>
            </a:r>
          </a:p>
          <a:p>
            <a:r>
              <a:rPr lang="en-US" dirty="0"/>
              <a:t>Process of generating and using lookup tables in </a:t>
            </a:r>
            <a:r>
              <a:rPr lang="en-US" dirty="0" err="1"/>
              <a:t>Illumina</a:t>
            </a:r>
            <a:r>
              <a:rPr lang="en-US" dirty="0"/>
              <a:t> is similar to the Sanger sequencing algorithm</a:t>
            </a:r>
          </a:p>
          <a:p>
            <a:pPr marL="0" indent="0">
              <a:buNone/>
            </a:pPr>
            <a:endParaRPr lang="en-US" dirty="0"/>
          </a:p>
          <a:p>
            <a:pPr marL="285750" indent="-285750"/>
            <a:endParaRPr lang="en-US" dirty="0"/>
          </a:p>
          <a:p>
            <a:pPr marL="285750" indent="-285750"/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Illumina</a:t>
            </a:r>
            <a:r>
              <a:rPr lang="en-US" dirty="0"/>
              <a:t> quality scores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2E9D8BC-F2AC-6145-B1C3-9E7A303D5CBC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5" name="Picture 4" descr="Screen Shot 2015-06-14 at 9.10.20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5488" y="3908582"/>
            <a:ext cx="3420498" cy="2063796"/>
          </a:xfrm>
          <a:prstGeom prst="rect">
            <a:avLst/>
          </a:prstGeom>
        </p:spPr>
      </p:pic>
      <p:pic>
        <p:nvPicPr>
          <p:cNvPr id="6" name="Picture 5" descr="Screen Shot 2015-06-14 at 9.10.33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760" y="3899528"/>
            <a:ext cx="3958103" cy="207284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422946" y="6468546"/>
            <a:ext cx="119925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/>
              <a:t>www.illumina.com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6771813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Primary analysis - QC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2E9D8BC-F2AC-6145-B1C3-9E7A303D5CBC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4" name="Picture 3" descr="Screen Shot 2015-06-13 at 6.01.4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668" y="1244490"/>
            <a:ext cx="7664168" cy="4801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7824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Primary analysis - QC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2E9D8BC-F2AC-6145-B1C3-9E7A303D5CBC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4" name="Picture 3" descr="Screen Shot 2015-06-13 at 6.07.1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192" y="1234053"/>
            <a:ext cx="7769120" cy="4481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0122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Primary analysis – quality trimming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2E9D8BC-F2AC-6145-B1C3-9E7A303D5CBC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4" name="Picture 3" descr="Screen Shot 2015-06-13 at 6.01.4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760" y="1256686"/>
            <a:ext cx="4411176" cy="3193732"/>
          </a:xfrm>
          <a:prstGeom prst="rect">
            <a:avLst/>
          </a:prstGeom>
        </p:spPr>
      </p:pic>
      <p:pic>
        <p:nvPicPr>
          <p:cNvPr id="5" name="Picture 4" descr="Screen Shot 2015-06-13 at 9.27.5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9080" y="1256686"/>
            <a:ext cx="4203302" cy="3235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51386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OHO">
  <a:themeElements>
    <a:clrScheme name="NYUA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008DA9"/>
      </a:accent1>
      <a:accent2>
        <a:srgbClr val="7FBEC6"/>
      </a:accent2>
      <a:accent3>
        <a:srgbClr val="EF8B21"/>
      </a:accent3>
      <a:accent4>
        <a:srgbClr val="4198D3"/>
      </a:accent4>
      <a:accent5>
        <a:srgbClr val="6F9A48"/>
      </a:accent5>
      <a:accent6>
        <a:srgbClr val="8966A0"/>
      </a:accent6>
      <a:hlink>
        <a:srgbClr val="57068C"/>
      </a:hlink>
      <a:folHlink>
        <a:srgbClr val="000600"/>
      </a:folHlink>
    </a:clrScheme>
    <a:fontScheme name="SOHO">
      <a:majorFont>
        <a:latin typeface="Candara"/>
        <a:ea typeface=""/>
        <a:cs typeface=""/>
        <a:font script="Jpan" typeface="ＭＳ Ｐゴシック"/>
        <a:font script="Hang" typeface="HY견명조"/>
        <a:font script="Hans" typeface="楷体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ＭＳ Ｐゴシック"/>
        <a:font script="Hang" typeface="HY견명조"/>
        <a:font script="Hans" typeface="楷体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OHO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7000"/>
                <a:satMod val="150000"/>
              </a:schemeClr>
            </a:gs>
            <a:gs pos="30000">
              <a:schemeClr val="phClr">
                <a:shade val="94000"/>
                <a:satMod val="130000"/>
              </a:schemeClr>
            </a:gs>
            <a:gs pos="45000">
              <a:schemeClr val="phClr">
                <a:shade val="100000"/>
                <a:satMod val="120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4000"/>
                <a:satMod val="130000"/>
              </a:schemeClr>
            </a:gs>
            <a:gs pos="100000">
              <a:schemeClr val="phClr">
                <a:shade val="67000"/>
                <a:satMod val="150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2700000" algn="br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38100" dir="2700000" algn="br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38100" dir="2700000" algn="br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700000"/>
            </a:lightRig>
          </a:scene3d>
          <a:sp3d contourW="19050">
            <a:bevelT w="31750" h="38100"/>
            <a:contourClr>
              <a:schemeClr val="phClr">
                <a:shade val="15000"/>
                <a:satMod val="11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64000"/>
                <a:satMod val="210000"/>
              </a:schemeClr>
            </a:gs>
            <a:gs pos="40000">
              <a:schemeClr val="phClr">
                <a:tint val="72000"/>
                <a:shade val="99000"/>
                <a:satMod val="200000"/>
              </a:schemeClr>
            </a:gs>
            <a:gs pos="100000">
              <a:schemeClr val="phClr">
                <a:tint val="100000"/>
                <a:shade val="30000"/>
                <a:alpha val="100000"/>
                <a:satMod val="175000"/>
                <a:lumMod val="100000"/>
              </a:schemeClr>
            </a:gs>
          </a:gsLst>
          <a:path path="circle">
            <a:fillToRect l="50000" t="-80000" r="50000" b="18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86000"/>
                <a:alpha val="90000"/>
              </a:schemeClr>
              <a:schemeClr val="phClr">
                <a:shade val="49000"/>
                <a:satMod val="120000"/>
              </a:schemeClr>
            </a:duotone>
          </a:blip>
          <a:stretch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17342</TotalTime>
  <Words>2155</Words>
  <Application>Microsoft Macintosh PowerPoint</Application>
  <PresentationFormat>On-screen Show (4:3)</PresentationFormat>
  <Paragraphs>381</Paragraphs>
  <Slides>46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4" baseType="lpstr">
      <vt:lpstr>Arial</vt:lpstr>
      <vt:lpstr>Calibri</vt:lpstr>
      <vt:lpstr>Candara</vt:lpstr>
      <vt:lpstr>Consolas</vt:lpstr>
      <vt:lpstr>Courier New</vt:lpstr>
      <vt:lpstr>Georgia</vt:lpstr>
      <vt:lpstr>Lucida Console</vt:lpstr>
      <vt:lpstr>SOHO</vt:lpstr>
      <vt:lpstr>PowerPoint Presentation</vt:lpstr>
      <vt:lpstr>Expectations</vt:lpstr>
      <vt:lpstr>Prerequisites</vt:lpstr>
      <vt:lpstr>Let’s submit some jobs</vt:lpstr>
      <vt:lpstr>Basics of sequencing</vt:lpstr>
      <vt:lpstr>Illumina quality scores</vt:lpstr>
      <vt:lpstr>Primary analysis - QC</vt:lpstr>
      <vt:lpstr>Primary analysis - QC</vt:lpstr>
      <vt:lpstr>Primary analysis – quality trimming</vt:lpstr>
      <vt:lpstr>Sequencing adapter contamination</vt:lpstr>
      <vt:lpstr>Sequencing Adapter contamination</vt:lpstr>
      <vt:lpstr>Sequencing adapter contamination</vt:lpstr>
      <vt:lpstr>Sequence duplication levels</vt:lpstr>
      <vt:lpstr>Other QC metrics</vt:lpstr>
      <vt:lpstr>Insert sizes and paired data qc</vt:lpstr>
      <vt:lpstr>DNA vs RNA</vt:lpstr>
      <vt:lpstr>Common terms and definitions</vt:lpstr>
      <vt:lpstr>Coverage estimation</vt:lpstr>
      <vt:lpstr>De novo assembly - overview</vt:lpstr>
      <vt:lpstr>De novo assembly - overview</vt:lpstr>
      <vt:lpstr>Read error correction</vt:lpstr>
      <vt:lpstr>Digital normalization</vt:lpstr>
      <vt:lpstr>Kmer profiling</vt:lpstr>
      <vt:lpstr>Kmer profiling</vt:lpstr>
      <vt:lpstr>RNAseq coverage and expression</vt:lpstr>
      <vt:lpstr>Overlap layout consensus</vt:lpstr>
      <vt:lpstr>Overlap layout consensus</vt:lpstr>
      <vt:lpstr>assembly – de Bruijn graph assembly</vt:lpstr>
      <vt:lpstr>The 7 bridges</vt:lpstr>
      <vt:lpstr>Genome assembly – de Bruijn graph assembly</vt:lpstr>
      <vt:lpstr>De Bruijn Graphs</vt:lpstr>
      <vt:lpstr>De Bruijn Graphs – K=7</vt:lpstr>
      <vt:lpstr>De Bruijn Graphs – K=7</vt:lpstr>
      <vt:lpstr>De Bruijn Graphs – K=7</vt:lpstr>
      <vt:lpstr>De Bruijn Graphs – K=7</vt:lpstr>
      <vt:lpstr>De Bruijn Graphs – K=7</vt:lpstr>
      <vt:lpstr>De Bruijn Graphs – K=7</vt:lpstr>
      <vt:lpstr>repeats</vt:lpstr>
      <vt:lpstr>Why are repeats problematic?</vt:lpstr>
      <vt:lpstr>contamination</vt:lpstr>
      <vt:lpstr>Considerations – computational resources</vt:lpstr>
      <vt:lpstr>Considerations – heterozygosity</vt:lpstr>
      <vt:lpstr>Assembly “gold standards”</vt:lpstr>
      <vt:lpstr>De novo assembly considerations - recap</vt:lpstr>
      <vt:lpstr>RNAseq de novo considerations</vt:lpstr>
      <vt:lpstr>What we will do</vt:lpstr>
    </vt:vector>
  </TitlesOfParts>
  <Manager/>
  <Company>NYU Abu Dhabi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nyuad.design@nyu.edu</dc:creator>
  <cp:keywords/>
  <dc:description/>
  <cp:lastModifiedBy>Microsoft Office User</cp:lastModifiedBy>
  <cp:revision>257</cp:revision>
  <dcterms:created xsi:type="dcterms:W3CDTF">2014-05-20T11:10:54Z</dcterms:created>
  <dcterms:modified xsi:type="dcterms:W3CDTF">2024-03-18T04:54:42Z</dcterms:modified>
  <cp:category/>
</cp:coreProperties>
</file>